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embedTrueTypeFonts="1" autoCompressPictures="0">
  <p:sldMasterIdLst>
    <p:sldMasterId id="2147483648" r:id="rId1"/>
  </p:sldMasterIdLst>
  <p:notesMasterIdLst>
    <p:notesMasterId r:id="rId25"/>
  </p:notesMasterIdLst>
  <p:sldIdLst>
    <p:sldId id="256" r:id="rId2"/>
    <p:sldId id="257" r:id="rId3"/>
    <p:sldId id="264" r:id="rId4"/>
    <p:sldId id="280" r:id="rId5"/>
    <p:sldId id="262" r:id="rId6"/>
    <p:sldId id="272" r:id="rId7"/>
    <p:sldId id="281" r:id="rId8"/>
    <p:sldId id="259" r:id="rId9"/>
    <p:sldId id="260" r:id="rId10"/>
    <p:sldId id="269" r:id="rId11"/>
    <p:sldId id="282" r:id="rId12"/>
    <p:sldId id="278" r:id="rId13"/>
    <p:sldId id="283" r:id="rId14"/>
    <p:sldId id="275" r:id="rId15"/>
    <p:sldId id="267" r:id="rId16"/>
    <p:sldId id="273" r:id="rId17"/>
    <p:sldId id="274" r:id="rId18"/>
    <p:sldId id="270" r:id="rId19"/>
    <p:sldId id="277" r:id="rId20"/>
    <p:sldId id="271" r:id="rId21"/>
    <p:sldId id="279" r:id="rId22"/>
    <p:sldId id="276" r:id="rId23"/>
    <p:sldId id="263" r:id="rId24"/>
  </p:sldIdLst>
  <p:sldSz cx="12192000" cy="6858000"/>
  <p:notesSz cx="6858000" cy="9144000"/>
  <p:embeddedFontLst>
    <p:embeddedFont>
      <p:font typeface="Bierstadt" panose="020B0004020202020204" pitchFamily="34" charset="0"/>
      <p:regular r:id="rId26"/>
      <p:bold r:id="rId27"/>
      <p:italic r:id="rId28"/>
      <p:boldItalic r:id="rId29"/>
    </p:embeddedFont>
    <p:embeddedFont>
      <p:font typeface="Cambria Math" panose="02040503050406030204" pitchFamily="18" charset="0"/>
      <p:regular r:id="rId3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84848"/>
    <a:srgbClr val="7F6000"/>
    <a:srgbClr val="861F41"/>
    <a:srgbClr val="7030A0"/>
    <a:srgbClr val="E87731"/>
    <a:srgbClr val="8FAAD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574"/>
    <p:restoredTop sz="69538"/>
  </p:normalViewPr>
  <p:slideViewPr>
    <p:cSldViewPr snapToGrid="0">
      <p:cViewPr varScale="1">
        <p:scale>
          <a:sx n="84" d="100"/>
          <a:sy n="84" d="100"/>
        </p:scale>
        <p:origin x="2488"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254CEA5-FDE2-D844-860E-6A16492482D2}" type="datetimeFigureOut">
              <a:rPr lang="en-US" smtClean="0"/>
              <a:t>11/30/24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BE5B665-2CAD-1347-9A08-7A2A4C56E22C}" type="slidenum">
              <a:rPr lang="en-US" smtClean="0"/>
              <a:t>‹#›</a:t>
            </a:fld>
            <a:endParaRPr lang="en-US"/>
          </a:p>
        </p:txBody>
      </p:sp>
    </p:spTree>
    <p:extLst>
      <p:ext uri="{BB962C8B-B14F-4D97-AF65-F5344CB8AC3E}">
        <p14:creationId xmlns:p14="http://schemas.microsoft.com/office/powerpoint/2010/main" val="9094975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everyone, now I’m going present our work “MUSES: Efficient Multi-User Searchable Encrypted Database”. </a:t>
            </a:r>
          </a:p>
          <a:p>
            <a:r>
              <a:rPr lang="en-US" dirty="0"/>
              <a:t>I’m Tung Le from Virginia Tech. This is the joint work with Dr. </a:t>
            </a:r>
            <a:r>
              <a:rPr lang="en-US" dirty="0" err="1"/>
              <a:t>Behnia</a:t>
            </a:r>
            <a:r>
              <a:rPr lang="en-US" dirty="0"/>
              <a:t> from University of South Florida, Dr. Guajardo from Robert Bosch, and my advisor Thang Hoang.</a:t>
            </a:r>
          </a:p>
          <a:p>
            <a:endParaRPr lang="en-US" dirty="0"/>
          </a:p>
        </p:txBody>
      </p:sp>
      <p:sp>
        <p:nvSpPr>
          <p:cNvPr id="4" name="Slide Number Placeholder 3"/>
          <p:cNvSpPr>
            <a:spLocks noGrp="1"/>
          </p:cNvSpPr>
          <p:nvPr>
            <p:ph type="sldNum" sz="quarter" idx="5"/>
          </p:nvPr>
        </p:nvSpPr>
        <p:spPr/>
        <p:txBody>
          <a:bodyPr/>
          <a:lstStyle/>
          <a:p>
            <a:fld id="{5BE5B665-2CAD-1347-9A08-7A2A4C56E22C}" type="slidenum">
              <a:rPr lang="en-US" smtClean="0"/>
              <a:t>0</a:t>
            </a:fld>
            <a:endParaRPr lang="en-US"/>
          </a:p>
        </p:txBody>
      </p:sp>
    </p:spTree>
    <p:extLst>
      <p:ext uri="{BB962C8B-B14F-4D97-AF65-F5344CB8AC3E}">
        <p14:creationId xmlns:p14="http://schemas.microsoft.com/office/powerpoint/2010/main" val="3696470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Next, I’m going to describe our search protocol. A primitive we use is Distributed Point Function or DPF for short.</a:t>
                </a:r>
              </a:p>
              <a:p>
                <a:r>
                  <a:rPr lang="en-US" dirty="0"/>
                  <a:t>This technique uses multiple servers to hide the element being queried and it requires computation overhead linear in the database size.</a:t>
                </a:r>
              </a:p>
              <a:p>
                <a:r>
                  <a:rPr lang="en-US" dirty="0"/>
                  <a:t>For example, the user creates and sends DPF queries corresponding to the requested index.</a:t>
                </a:r>
              </a:p>
              <a:p>
                <a:r>
                  <a:rPr lang="en-US" dirty="0"/>
                  <a:t>The servers will evaluate and return responses so that the user can assemble and obtain the queried element. </a:t>
                </a:r>
              </a:p>
            </p:txBody>
          </p:sp>
        </mc:Choice>
        <mc:Fallback xmlns="">
          <p:sp>
            <p:nvSpPr>
              <p:cNvPr id="3" name="Notes Placeholder 2"/>
              <p:cNvSpPr>
                <a:spLocks noGrp="1"/>
              </p:cNvSpPr>
              <p:nvPr>
                <p:ph type="body" idx="1"/>
              </p:nvPr>
            </p:nvSpPr>
            <p:spPr/>
            <p:txBody>
              <a:bodyPr/>
              <a:lstStyle/>
              <a:p>
                <a:r>
                  <a:rPr lang="en-US" dirty="0"/>
                  <a:t>As described previously, our data structure includes: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i="0">
                    <a:latin typeface="Cambria Math" panose="02040503050406030204" pitchFamily="18" charset="0"/>
                    <a:ea typeface="Cambria Math" panose="02040503050406030204" pitchFamily="18" charset="0"/>
                  </a:rPr>
                  <a:t>↓</a:t>
                </a:r>
                <a:r>
                  <a:rPr lang="en-US" i="0" dirty="0">
                    <a:latin typeface="Times New Roman" panose="02020603050405020304" pitchFamily="18" charset="0"/>
                    <a:ea typeface="Cambria Math" panose="02040503050406030204" pitchFamily="18" charset="0"/>
                    <a:cs typeface="Times New Roman" panose="02020603050405020304" pitchFamily="18" charset="0"/>
                  </a:rPr>
                  <a:t> </a:t>
                </a:r>
                <a:r>
                  <a:rPr lang="en-US" dirty="0"/>
                  <a:t>A raw buffer U, which is integrated with Merkle Tree. The client keeps track of the root of the Merkle Tree to verify the integrity of data when reading from buffer U.</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i="0">
                    <a:latin typeface="Cambria Math" panose="02040503050406030204" pitchFamily="18" charset="0"/>
                    <a:ea typeface="Cambria Math" panose="02040503050406030204" pitchFamily="18" charset="0"/>
                  </a:rPr>
                  <a:t>↓</a:t>
                </a:r>
                <a:r>
                  <a:rPr lang="en-US" i="0" dirty="0">
                    <a:latin typeface="Times New Roman" panose="02020603050405020304" pitchFamily="18" charset="0"/>
                    <a:ea typeface="Cambria Math" panose="02040503050406030204" pitchFamily="18" charset="0"/>
                    <a:cs typeface="Times New Roman" panose="02020603050405020304" pitchFamily="18" charset="0"/>
                  </a:rPr>
                  <a:t> </a:t>
                </a:r>
                <a:r>
                  <a:rPr lang="en-US" dirty="0"/>
                  <a:t>Erasure code C computed from raw data buffer U.</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i="0">
                    <a:latin typeface="Cambria Math" panose="02040503050406030204" pitchFamily="18" charset="0"/>
                    <a:ea typeface="Cambria Math" panose="02040503050406030204" pitchFamily="18" charset="0"/>
                  </a:rPr>
                  <a:t>↓</a:t>
                </a:r>
                <a:r>
                  <a:rPr lang="en-US" i="0" dirty="0">
                    <a:latin typeface="Times New Roman" panose="02020603050405020304" pitchFamily="18" charset="0"/>
                    <a:ea typeface="Cambria Math" panose="02040503050406030204" pitchFamily="18" charset="0"/>
                    <a:cs typeface="Times New Roman" panose="02020603050405020304" pitchFamily="18" charset="0"/>
                  </a:rPr>
                  <a:t> </a:t>
                </a:r>
                <a:r>
                  <a:rPr lang="en-US" dirty="0"/>
                  <a:t>And hierarchical log H. </a:t>
                </a:r>
              </a:p>
              <a:p>
                <a:pPr marL="171450" indent="-171450">
                  <a:buFontTx/>
                  <a:buChar char="-"/>
                </a:pPr>
                <a:endParaRPr lang="en-US" dirty="0"/>
              </a:p>
              <a:p>
                <a:pPr marL="0" indent="0">
                  <a:buFontTx/>
                  <a:buNone/>
                </a:pPr>
                <a:r>
                  <a:rPr lang="en-US" dirty="0"/>
                  <a:t>Each codeword block in erasure code C and H is enclosed with a homomorphic MAC. </a:t>
                </a:r>
              </a:p>
            </p:txBody>
          </p:sp>
        </mc:Fallback>
      </mc:AlternateContent>
      <p:sp>
        <p:nvSpPr>
          <p:cNvPr id="4" name="Slide Number Placeholder 3"/>
          <p:cNvSpPr>
            <a:spLocks noGrp="1"/>
          </p:cNvSpPr>
          <p:nvPr>
            <p:ph type="sldNum" sz="quarter" idx="5"/>
          </p:nvPr>
        </p:nvSpPr>
        <p:spPr/>
        <p:txBody>
          <a:bodyPr/>
          <a:lstStyle/>
          <a:p>
            <a:fld id="{5BE5B665-2CAD-1347-9A08-7A2A4C56E22C}" type="slidenum">
              <a:rPr lang="en-US" smtClean="0"/>
              <a:t>9</a:t>
            </a:fld>
            <a:endParaRPr lang="en-US"/>
          </a:p>
        </p:txBody>
      </p:sp>
    </p:spTree>
    <p:extLst>
      <p:ext uri="{BB962C8B-B14F-4D97-AF65-F5344CB8AC3E}">
        <p14:creationId xmlns:p14="http://schemas.microsoft.com/office/powerpoint/2010/main" val="40201285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 can apply this technique to search without revealing search patterns. </a:t>
            </a:r>
          </a:p>
          <a:p>
            <a:r>
              <a:rPr lang="en-US" dirty="0"/>
              <a:t>The reader uses DPF to retrieve secret shares of the queried column, add them together, decrypt, and obtain the final output.</a:t>
            </a:r>
          </a:p>
          <a:p>
            <a:r>
              <a:rPr lang="en-US" dirty="0"/>
              <a:t>However, this incurs a significant amount of communication overhead, which is linear in the number of documents, as the column dimension of the search index is the number of documents. </a:t>
            </a:r>
          </a:p>
          <a:p>
            <a:r>
              <a:rPr lang="en-US" dirty="0"/>
              <a:t>So, our approach to avoid this overhead is to design oblivious protocols to offload most overhead to the servers, and only return a small number of matching results to the reader. </a:t>
            </a:r>
          </a:p>
        </p:txBody>
      </p:sp>
      <p:sp>
        <p:nvSpPr>
          <p:cNvPr id="4" name="Slide Number Placeholder 3"/>
          <p:cNvSpPr>
            <a:spLocks noGrp="1"/>
          </p:cNvSpPr>
          <p:nvPr>
            <p:ph type="sldNum" sz="quarter" idx="5"/>
          </p:nvPr>
        </p:nvSpPr>
        <p:spPr/>
        <p:txBody>
          <a:bodyPr/>
          <a:lstStyle/>
          <a:p>
            <a:fld id="{5BE5B665-2CAD-1347-9A08-7A2A4C56E22C}" type="slidenum">
              <a:rPr lang="en-US" smtClean="0"/>
              <a:t>10</a:t>
            </a:fld>
            <a:endParaRPr lang="en-US"/>
          </a:p>
        </p:txBody>
      </p:sp>
    </p:spTree>
    <p:extLst>
      <p:ext uri="{BB962C8B-B14F-4D97-AF65-F5344CB8AC3E}">
        <p14:creationId xmlns:p14="http://schemas.microsoft.com/office/powerpoint/2010/main" val="2444819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After the previous step, DPF evaluation, the servers hold secret shares of search results but still in encrypted form since as I mentioned before, the search index is encrypted.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remove encryption and convert them to secret shares in plaintext form, followed by the previous step, the reader sends the splits of PRF keys to the servers for decryption.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Because the keys are split randomly, no server can learn the actual key to uncover private data, and also these keys are random, it does not reveal search patterns.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After this step, each server holds a secret share of the search results in plaintext form.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servers can broadcast their results to each other to open the search output, but doing so reveals result and volume patterns.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hide these patterns, we design two new multiparty protocols operating on secret share values, one is called oblivious padding and another is oblivious shuffling.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Our multiparty oblivious padding and shuffling are built based on secret-shared shuffle of Chase et al. in 2020.</a:t>
                </a:r>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update a data block </a:t>
                </a:r>
                <a:r>
                  <a:rPr lang="en-US" i="0">
                    <a:latin typeface="Cambria Math" panose="02040503050406030204" pitchFamily="18" charset="0"/>
                    <a:ea typeface="Cambria Math" panose="02040503050406030204" pitchFamily="18" charset="0"/>
                  </a:rPr>
                  <a:t>↓</a:t>
                </a:r>
                <a:r>
                  <a:rPr lang="en-US" dirty="0"/>
                  <a:t>, the client writes it to the raw buffer U. </a:t>
                </a:r>
                <a:r>
                  <a:rPr lang="en-US" i="0">
                    <a:latin typeface="Cambria Math" panose="02040503050406030204" pitchFamily="18" charset="0"/>
                    <a:ea typeface="Cambria Math" panose="02040503050406030204" pitchFamily="18" charset="0"/>
                  </a:rPr>
                  <a:t>↓</a:t>
                </a:r>
                <a:endParaRPr lang="en-US" dirty="0"/>
              </a:p>
              <a:p>
                <a:r>
                  <a:rPr lang="en-US" dirty="0"/>
                  <a:t>In addition, the client also needs to update HMAC values on the Merkle path corresponding to the updated data block.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root of the Merkle tree is kept by the client to check the integrity of data when reading from this raw buffer later.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i="0">
                    <a:latin typeface="Cambria Math" panose="02040503050406030204" pitchFamily="18" charset="0"/>
                    <a:ea typeface="Cambria Math" panose="02040503050406030204" pitchFamily="18" charset="0"/>
                  </a:rPr>
                  <a:t>↓</a:t>
                </a:r>
                <a:endParaRPr lang="en-US" dirty="0"/>
              </a:p>
              <a:p>
                <a:r>
                  <a:rPr lang="en-US" dirty="0"/>
                  <a:t>The client also sends a MAC tag of the updated data block. The server uses the data block and this tag to perform updating hierarchical log H. </a:t>
                </a:r>
              </a:p>
              <a:p>
                <a:r>
                  <a:rPr lang="en-US" dirty="0"/>
                  <a:t>When rebuilding a level in the hierarchical log, the server receives complementary values from the client to update MAC tags at the new level.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i="0">
                    <a:latin typeface="Cambria Math" panose="02040503050406030204" pitchFamily="18" charset="0"/>
                    <a:ea typeface="Cambria Math" panose="02040503050406030204" pitchFamily="18" charset="0"/>
                  </a:rPr>
                  <a:t>↓</a:t>
                </a:r>
                <a:endParaRPr lang="en-US" dirty="0"/>
              </a:p>
              <a:p>
                <a:r>
                  <a:rPr lang="en-US" dirty="0"/>
                  <a:t>And after N updates, where N is the total number of data blocks, erasure code C is rebuilt from raw buffer U. </a:t>
                </a:r>
              </a:p>
            </p:txBody>
          </p:sp>
        </mc:Fallback>
      </mc:AlternateContent>
      <p:sp>
        <p:nvSpPr>
          <p:cNvPr id="4" name="Slide Number Placeholder 3"/>
          <p:cNvSpPr>
            <a:spLocks noGrp="1"/>
          </p:cNvSpPr>
          <p:nvPr>
            <p:ph type="sldNum" sz="quarter" idx="5"/>
          </p:nvPr>
        </p:nvSpPr>
        <p:spPr/>
        <p:txBody>
          <a:bodyPr/>
          <a:lstStyle/>
          <a:p>
            <a:fld id="{5BE5B665-2CAD-1347-9A08-7A2A4C56E22C}" type="slidenum">
              <a:rPr lang="en-US" smtClean="0"/>
              <a:t>11</a:t>
            </a:fld>
            <a:endParaRPr lang="en-US"/>
          </a:p>
        </p:txBody>
      </p:sp>
    </p:spTree>
    <p:extLst>
      <p:ext uri="{BB962C8B-B14F-4D97-AF65-F5344CB8AC3E}">
        <p14:creationId xmlns:p14="http://schemas.microsoft.com/office/powerpoint/2010/main" val="15854067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First, we develop multiparty oblivious counting protocol to count the number of matches in the secret-share form.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input is arithmetic secret-shared data vector in the previous step, and the output is the secret-share of the counting result.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reader can obtain this counting number, and then compute the number of necessary padding values.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Our oblivious counting is efficient, which requires only 1 communication round and lightweight computations in the online phase. </a:t>
                </a:r>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 Most overhead is done in preprocessing phase.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fact, our oblivious counting is more efficient than generic MPC like Garbled Circuit when the counting values are small. </a:t>
                </a:r>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First, we develop multiparty oblivious counting protocol to count the number of matches in the secret-share form.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input is arithmetic secret-shared data vector in the previous step, and the output is the secret-share of the counting result.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reader can obtain this counting number, and then compute the number of necessary padding values.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Our oblivious counting is efficient, which requires only 1 communication round and lightweight computations in the online phase.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i="0">
                    <a:latin typeface="Cambria Math" panose="02040503050406030204" pitchFamily="18" charset="0"/>
                    <a:ea typeface="Cambria Math" panose="02040503050406030204" pitchFamily="18" charset="0"/>
                  </a:rPr>
                  <a:t>↓</a:t>
                </a:r>
                <a:r>
                  <a:rPr lang="en-US" dirty="0"/>
                  <a:t> Most overhead is done in preprocessing phase.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fact, our oblivious counting is more efficient than generic MPC like Garbled Circuit when the counting values are small. </a:t>
                </a:r>
              </a:p>
            </p:txBody>
          </p:sp>
        </mc:Fallback>
      </mc:AlternateContent>
      <p:sp>
        <p:nvSpPr>
          <p:cNvPr id="4" name="Slide Number Placeholder 3"/>
          <p:cNvSpPr>
            <a:spLocks noGrp="1"/>
          </p:cNvSpPr>
          <p:nvPr>
            <p:ph type="sldNum" sz="quarter" idx="5"/>
          </p:nvPr>
        </p:nvSpPr>
        <p:spPr/>
        <p:txBody>
          <a:bodyPr/>
          <a:lstStyle/>
          <a:p>
            <a:fld id="{5BE5B665-2CAD-1347-9A08-7A2A4C56E22C}" type="slidenum">
              <a:rPr lang="en-US" smtClean="0"/>
              <a:t>12</a:t>
            </a:fld>
            <a:endParaRPr lang="en-US"/>
          </a:p>
        </p:txBody>
      </p:sp>
    </p:spTree>
    <p:extLst>
      <p:ext uri="{BB962C8B-B14F-4D97-AF65-F5344CB8AC3E}">
        <p14:creationId xmlns:p14="http://schemas.microsoft.com/office/powerpoint/2010/main" val="31051054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In the next step, by counting the number of matches, the reader creates and sends secret shares of padding values to the servers, which are appended to their output in the delegating decryption step. </a:t>
                </a:r>
              </a:p>
              <a:p>
                <a:r>
                  <a:rPr lang="en-US" dirty="0"/>
                  <a:t>We assume the search result size is bound by a number, so the size of the padding vector is also bound under the same value. </a:t>
                </a:r>
              </a:p>
              <a:p>
                <a:r>
                  <a:rPr lang="en-US" dirty="0"/>
                  <a:t>With N documents, then the total padded size will be the sum of the number of documents and the search result size. </a:t>
                </a:r>
              </a:p>
              <a:p>
                <a:r>
                  <a:rPr lang="en-US" dirty="0"/>
                  <a:t>Our purpose is to always return the same number of matches for all queries to hide volume patterns.  </a:t>
                </a:r>
              </a:p>
              <a:p>
                <a:r>
                  <a:rPr lang="en-US" dirty="0"/>
                  <a:t>At this step, the servers have yet opened the results since that will reveal result patterns and padded positions. </a:t>
                </a:r>
              </a:p>
            </p:txBody>
          </p:sp>
        </mc:Choice>
        <mc:Fallback xmlns="">
          <p:sp>
            <p:nvSpPr>
              <p:cNvPr id="3" name="Notes Placeholder 2"/>
              <p:cNvSpPr>
                <a:spLocks noGrp="1"/>
              </p:cNvSpPr>
              <p:nvPr>
                <p:ph type="body" idx="1"/>
              </p:nvPr>
            </p:nvSpPr>
            <p:spPr/>
            <p:txBody>
              <a:bodyPr/>
              <a:lstStyle/>
              <a:p>
                <a:r>
                  <a:rPr lang="en-US" dirty="0"/>
                  <a:t>Our Audit Procedure works as follows. </a:t>
                </a:r>
                <a:r>
                  <a:rPr lang="en-US" i="0">
                    <a:latin typeface="Cambria Math" panose="02040503050406030204" pitchFamily="18" charset="0"/>
                    <a:ea typeface="Cambria Math" panose="02040503050406030204" pitchFamily="18" charset="0"/>
                  </a:rPr>
                  <a:t>↓</a:t>
                </a:r>
                <a:endParaRPr lang="en-US" dirty="0"/>
              </a:p>
              <a:p>
                <a:r>
                  <a:rPr lang="en-US" dirty="0"/>
                  <a:t>In erasure code C and each level of hierarchical log H, we choose lambda random codewords and their MAC of commitments. </a:t>
                </a:r>
              </a:p>
              <a:p>
                <a:r>
                  <a:rPr lang="en-US" dirty="0"/>
                  <a:t>Then, we compute the aggregated codeword b and its MAC value sigma as the formulas shown here. </a:t>
                </a:r>
                <a:r>
                  <a:rPr lang="en-US" i="0">
                    <a:latin typeface="Cambria Math" panose="02040503050406030204" pitchFamily="18" charset="0"/>
                    <a:ea typeface="Cambria Math" panose="02040503050406030204" pitchFamily="18" charset="0"/>
                  </a:rPr>
                  <a:t>↓</a:t>
                </a:r>
                <a:endParaRPr lang="en-US" dirty="0"/>
              </a:p>
              <a:p>
                <a:r>
                  <a:rPr lang="en-US" dirty="0" err="1"/>
                  <a:t>Rho_l</a:t>
                </a:r>
                <a:r>
                  <a:rPr lang="en-US" dirty="0"/>
                  <a:t>, </a:t>
                </a:r>
                <a:r>
                  <a:rPr lang="en-US" dirty="0" err="1"/>
                  <a:t>i</a:t>
                </a:r>
                <a:r>
                  <a:rPr lang="en-US" dirty="0"/>
                  <a:t> here are random scalars indicated by the client. </a:t>
                </a:r>
              </a:p>
              <a:p>
                <a:r>
                  <a:rPr lang="en-US" dirty="0"/>
                  <a:t>We can consider this as a random linear combination of codewords and their homomorphic MACs. </a:t>
                </a:r>
              </a:p>
            </p:txBody>
          </p:sp>
        </mc:Fallback>
      </mc:AlternateContent>
      <p:sp>
        <p:nvSpPr>
          <p:cNvPr id="4" name="Slide Number Placeholder 3"/>
          <p:cNvSpPr>
            <a:spLocks noGrp="1"/>
          </p:cNvSpPr>
          <p:nvPr>
            <p:ph type="sldNum" sz="quarter" idx="5"/>
          </p:nvPr>
        </p:nvSpPr>
        <p:spPr/>
        <p:txBody>
          <a:bodyPr/>
          <a:lstStyle/>
          <a:p>
            <a:fld id="{5BE5B665-2CAD-1347-9A08-7A2A4C56E22C}" type="slidenum">
              <a:rPr lang="en-US" smtClean="0"/>
              <a:t>13</a:t>
            </a:fld>
            <a:endParaRPr lang="en-US"/>
          </a:p>
        </p:txBody>
      </p:sp>
    </p:spTree>
    <p:extLst>
      <p:ext uri="{BB962C8B-B14F-4D97-AF65-F5344CB8AC3E}">
        <p14:creationId xmlns:p14="http://schemas.microsoft.com/office/powerpoint/2010/main" val="12047422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To hide result patterns and padded values, we develop multiparty oblivious shuffling protocol. </a:t>
                </a:r>
              </a:p>
              <a:p>
                <a:r>
                  <a:rPr lang="en-US" dirty="0"/>
                  <a:t>The input is arithmetic secret shares of a data vector, and the output is a permutation for each of the first L-1 parties, and the opened shuffled data vector for the last party.  </a:t>
                </a:r>
              </a:p>
              <a:p>
                <a:r>
                  <a:rPr lang="en-US" dirty="0"/>
                  <a:t>As illustrated here, for the first two servers, each holds a permutation whereas the server 3 holds the shuffled data in plaintext. </a:t>
                </a:r>
              </a:p>
            </p:txBody>
          </p:sp>
        </mc:Choice>
        <mc:Fallback xmlns="">
          <p:sp>
            <p:nvSpPr>
              <p:cNvPr id="3" name="Notes Placeholder 2"/>
              <p:cNvSpPr>
                <a:spLocks noGrp="1"/>
              </p:cNvSpPr>
              <p:nvPr>
                <p:ph type="body" idx="1"/>
              </p:nvPr>
            </p:nvSpPr>
            <p:spPr/>
            <p:txBody>
              <a:bodyPr/>
              <a:lstStyle/>
              <a:p>
                <a:r>
                  <a:rPr lang="en-US" dirty="0"/>
                  <a:t>So our audit protocol. Suppose that a user stores his database on a cloud and he would like to perform an audit. </a:t>
                </a:r>
                <a:r>
                  <a:rPr lang="en-US" i="0">
                    <a:latin typeface="Cambria Math" panose="02040503050406030204" pitchFamily="18" charset="0"/>
                    <a:ea typeface="Cambria Math" panose="02040503050406030204" pitchFamily="18" charset="0"/>
                  </a:rPr>
                  <a:t>↓</a:t>
                </a:r>
                <a:endParaRPr lang="en-US" dirty="0"/>
              </a:p>
              <a:p>
                <a:r>
                  <a:rPr lang="en-US" dirty="0"/>
                  <a:t>The client starts by sending an audit request and a random seed to the server. </a:t>
                </a:r>
                <a:r>
                  <a:rPr lang="en-US" i="0">
                    <a:latin typeface="Cambria Math" panose="02040503050406030204" pitchFamily="18" charset="0"/>
                    <a:ea typeface="Cambria Math" panose="02040503050406030204" pitchFamily="18" charset="0"/>
                  </a:rPr>
                  <a:t>↓</a:t>
                </a:r>
                <a:endParaRPr lang="en-US" dirty="0"/>
              </a:p>
              <a:p>
                <a:r>
                  <a:rPr lang="en-US" dirty="0"/>
                  <a:t>Then, the server returns back to the client the commitment and MAC of the aggregated codeword block. </a:t>
                </a:r>
                <a:r>
                  <a:rPr lang="en-US" i="0">
                    <a:latin typeface="Cambria Math" panose="02040503050406030204" pitchFamily="18" charset="0"/>
                    <a:ea typeface="Cambria Math" panose="02040503050406030204" pitchFamily="18" charset="0"/>
                  </a:rPr>
                  <a:t>↓</a:t>
                </a:r>
                <a:endParaRPr lang="en-US" dirty="0"/>
              </a:p>
              <a:p>
                <a:r>
                  <a:rPr lang="en-US" dirty="0"/>
                  <a:t>The client with secret key alpha </a:t>
                </a:r>
                <a:r>
                  <a:rPr lang="en-US" i="0">
                    <a:latin typeface="Cambria Math" panose="02040503050406030204" pitchFamily="18" charset="0"/>
                    <a:ea typeface="Cambria Math" panose="02040503050406030204" pitchFamily="18" charset="0"/>
                  </a:rPr>
                  <a:t>↓</a:t>
                </a:r>
                <a:r>
                  <a:rPr lang="en-US" dirty="0"/>
                  <a:t> can compute the MAC from the commitment of the aggregated codeword, and compare it with the aggregated MAC that he receives from the server. </a:t>
                </a:r>
              </a:p>
              <a:p>
                <a:r>
                  <a:rPr lang="en-US" dirty="0"/>
                  <a:t>If they are equal, it means the commitments of data blocks are correct. </a:t>
                </a:r>
              </a:p>
            </p:txBody>
          </p:sp>
        </mc:Fallback>
      </mc:AlternateContent>
      <p:sp>
        <p:nvSpPr>
          <p:cNvPr id="4" name="Slide Number Placeholder 3"/>
          <p:cNvSpPr>
            <a:spLocks noGrp="1"/>
          </p:cNvSpPr>
          <p:nvPr>
            <p:ph type="sldNum" sz="quarter" idx="5"/>
          </p:nvPr>
        </p:nvSpPr>
        <p:spPr/>
        <p:txBody>
          <a:bodyPr/>
          <a:lstStyle/>
          <a:p>
            <a:fld id="{5BE5B665-2CAD-1347-9A08-7A2A4C56E22C}" type="slidenum">
              <a:rPr lang="en-US" smtClean="0"/>
              <a:t>14</a:t>
            </a:fld>
            <a:endParaRPr lang="en-US"/>
          </a:p>
        </p:txBody>
      </p:sp>
    </p:spTree>
    <p:extLst>
      <p:ext uri="{BB962C8B-B14F-4D97-AF65-F5344CB8AC3E}">
        <p14:creationId xmlns:p14="http://schemas.microsoft.com/office/powerpoint/2010/main" val="42328242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In the final step, the reader receives permutations and the permuted data vector from the servers. </a:t>
                </a:r>
              </a:p>
              <a:p>
                <a:r>
                  <a:rPr lang="en-US" dirty="0"/>
                  <a:t>The reader then applies reverse permutations to recover the original data, also remove the padded values, and then obtain the final search output. </a:t>
                </a:r>
              </a:p>
              <a:p>
                <a:r>
                  <a:rPr lang="en-US" dirty="0"/>
                  <a:t>Regarding search complexity, the reader communication overhead is bound by the search result size, the reader computation overhead is linear in the number of documents, and the server computation is linear in the number of documents times Bloom filter size. </a:t>
                </a:r>
              </a:p>
              <a:p>
                <a:r>
                  <a:rPr lang="en-US" dirty="0"/>
                  <a:t>In fact, server computation is fast because it only includes additions and multiplications over small integer numbers in the range of 16 bits or 2 bytes. </a:t>
                </a:r>
              </a:p>
            </p:txBody>
          </p:sp>
        </mc:Choice>
        <mc:Fallback xmlns="">
          <p:sp>
            <p:nvSpPr>
              <p:cNvPr id="3" name="Notes Placeholder 2"/>
              <p:cNvSpPr>
                <a:spLocks noGrp="1"/>
              </p:cNvSpPr>
              <p:nvPr>
                <p:ph type="body" idx="1"/>
              </p:nvPr>
            </p:nvSpPr>
            <p:spPr/>
            <p:txBody>
              <a:bodyPr/>
              <a:lstStyle/>
              <a:p>
                <a:r>
                  <a:rPr lang="en-US" dirty="0"/>
                  <a:t>However, the server can compute the commitment of data blocks and just store the commitment and MAC values of codeword blocks. </a:t>
                </a:r>
                <a:r>
                  <a:rPr lang="en-US" i="0">
                    <a:latin typeface="Cambria Math" panose="02040503050406030204" pitchFamily="18" charset="0"/>
                    <a:ea typeface="Cambria Math" panose="02040503050406030204" pitchFamily="18" charset="0"/>
                  </a:rPr>
                  <a:t>↓</a:t>
                </a:r>
                <a:r>
                  <a:rPr lang="en-US" dirty="0"/>
                  <a:t> </a:t>
                </a:r>
                <a:r>
                  <a:rPr lang="en-US" i="0">
                    <a:latin typeface="Cambria Math" panose="02040503050406030204" pitchFamily="18" charset="0"/>
                    <a:ea typeface="Cambria Math" panose="02040503050406030204" pitchFamily="18" charset="0"/>
                  </a:rPr>
                  <a:t>↓</a:t>
                </a:r>
                <a:r>
                  <a:rPr lang="en-US" dirty="0"/>
                  <a:t> </a:t>
                </a:r>
              </a:p>
              <a:p>
                <a:r>
                  <a:rPr lang="en-US" dirty="0"/>
                  <a:t>Data blocks can still be deleted from the server and the audit protocol is still passed.</a:t>
                </a:r>
              </a:p>
              <a:p>
                <a:r>
                  <a:rPr lang="en-US" dirty="0"/>
                  <a:t>Therefore, audit proof created by using only Commitment and MAC of the aggregated codeword block is insufficient. </a:t>
                </a:r>
              </a:p>
              <a:p>
                <a:r>
                  <a:rPr lang="en-US" dirty="0"/>
                  <a:t>The server needs to provide a proof of its knowledge about the aggregated codeword block for the client.</a:t>
                </a:r>
              </a:p>
            </p:txBody>
          </p:sp>
        </mc:Fallback>
      </mc:AlternateContent>
      <p:sp>
        <p:nvSpPr>
          <p:cNvPr id="4" name="Slide Number Placeholder 3"/>
          <p:cNvSpPr>
            <a:spLocks noGrp="1"/>
          </p:cNvSpPr>
          <p:nvPr>
            <p:ph type="sldNum" sz="quarter" idx="5"/>
          </p:nvPr>
        </p:nvSpPr>
        <p:spPr/>
        <p:txBody>
          <a:bodyPr/>
          <a:lstStyle/>
          <a:p>
            <a:fld id="{5BE5B665-2CAD-1347-9A08-7A2A4C56E22C}" type="slidenum">
              <a:rPr lang="en-US" smtClean="0"/>
              <a:t>15</a:t>
            </a:fld>
            <a:endParaRPr lang="en-US"/>
          </a:p>
        </p:txBody>
      </p:sp>
    </p:spTree>
    <p:extLst>
      <p:ext uri="{BB962C8B-B14F-4D97-AF65-F5344CB8AC3E}">
        <p14:creationId xmlns:p14="http://schemas.microsoft.com/office/powerpoint/2010/main" val="18971619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i="0" dirty="0">
                    <a:latin typeface="Times New Roman" panose="02020603050405020304" pitchFamily="18" charset="0"/>
                    <a:ea typeface="Cambria Math" panose="02040503050406030204" pitchFamily="18" charset="0"/>
                    <a:cs typeface="Times New Roman" panose="02020603050405020304" pitchFamily="18" charset="0"/>
                  </a:rPr>
                  <a:t>Apart from keyword search, our MUSES supports permission revocation efficiently, which happens when a writer needs to revoke the reader’s search permission.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i="0" dirty="0">
                    <a:latin typeface="Times New Roman" panose="02020603050405020304" pitchFamily="18" charset="0"/>
                    <a:ea typeface="Cambria Math" panose="02040503050406030204" pitchFamily="18" charset="0"/>
                    <a:cs typeface="Times New Roman" panose="02020603050405020304" pitchFamily="18" charset="0"/>
                  </a:rPr>
                  <a:t>The way we choose to implement it for long-term privacy is to re-encrypt the search index of the writer with new secret keys, which is so-called key rotation.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i="0" dirty="0">
                    <a:latin typeface="Times New Roman" panose="02020603050405020304" pitchFamily="18" charset="0"/>
                    <a:ea typeface="Cambria Math" panose="02040503050406030204" pitchFamily="18" charset="0"/>
                    <a:cs typeface="Times New Roman" panose="02020603050405020304" pitchFamily="18" charset="0"/>
                  </a:rPr>
                  <a:t>This is a good practice recommended by companies and even mandated by regulations.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i="0" dirty="0">
                    <a:latin typeface="Times New Roman" panose="02020603050405020304" pitchFamily="18" charset="0"/>
                    <a:ea typeface="Cambria Math" panose="02040503050406030204" pitchFamily="18" charset="0"/>
                    <a:cs typeface="Times New Roman" panose="02020603050405020304" pitchFamily="18" charset="0"/>
                  </a:rPr>
                  <a:t>Our high-level idea is to secret-share the new key for multiple servers, so that the servers can cooperate to update the encrypted search index securely without revealing the new secret key and the data of the writer. </a:t>
                </a:r>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i="0">
                    <a:latin typeface="Cambria Math" panose="02040503050406030204" pitchFamily="18" charset="0"/>
                    <a:ea typeface="Cambria Math" panose="02040503050406030204" pitchFamily="18" charset="0"/>
                  </a:rPr>
                  <a:t>↓↓↓</a:t>
                </a:r>
                <a:r>
                  <a:rPr lang="en-US" i="0" dirty="0">
                    <a:latin typeface="Times New Roman" panose="02020603050405020304" pitchFamily="18" charset="0"/>
                    <a:ea typeface="Cambria Math" panose="02040503050406030204" pitchFamily="18" charset="0"/>
                    <a:cs typeface="Times New Roman" panose="02020603050405020304" pitchFamily="18" charset="0"/>
                  </a:rPr>
                  <a:t> So following the</a:t>
                </a:r>
                <a:r>
                  <a:rPr lang="en-US" i="0" baseline="0" dirty="0">
                    <a:latin typeface="Times New Roman" panose="02020603050405020304" pitchFamily="18" charset="0"/>
                    <a:ea typeface="Cambria Math" panose="02040503050406030204" pitchFamily="18" charset="0"/>
                    <a:cs typeface="Times New Roman" panose="02020603050405020304" pitchFamily="18" charset="0"/>
                  </a:rPr>
                  <a:t> description before, the server now needs to send proof of knowledge about the aggregated codeword block.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i="0">
                    <a:latin typeface="Cambria Math" panose="02040503050406030204" pitchFamily="18" charset="0"/>
                    <a:ea typeface="Cambria Math" panose="02040503050406030204" pitchFamily="18" charset="0"/>
                  </a:rPr>
                  <a:t>↓</a:t>
                </a:r>
                <a:r>
                  <a:rPr lang="en-US" i="0" baseline="0" dirty="0">
                    <a:latin typeface="Times New Roman" panose="02020603050405020304" pitchFamily="18" charset="0"/>
                    <a:ea typeface="Cambria Math" panose="02040503050406030204" pitchFamily="18" charset="0"/>
                    <a:cs typeface="Times New Roman" panose="02020603050405020304" pitchFamily="18" charset="0"/>
                  </a:rPr>
                  <a:t> And the client verifies this proof to be certain that the server stores real data blocks. </a:t>
                </a:r>
                <a:endParaRPr lang="en-US" i="0" dirty="0">
                  <a:latin typeface="Times New Roman" panose="02020603050405020304" pitchFamily="18" charset="0"/>
                  <a:ea typeface="Cambria Math" panose="020405030504060302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i="0">
                    <a:latin typeface="Cambria Math" panose="02040503050406030204" pitchFamily="18" charset="0"/>
                    <a:ea typeface="Cambria Math" panose="02040503050406030204" pitchFamily="18" charset="0"/>
                  </a:rPr>
                  <a:t>↓</a:t>
                </a:r>
                <a:r>
                  <a:rPr lang="en-US" i="0" dirty="0">
                    <a:latin typeface="Times New Roman" panose="02020603050405020304" pitchFamily="18" charset="0"/>
                    <a:ea typeface="Cambria Math" panose="02040503050406030204" pitchFamily="18" charset="0"/>
                    <a:cs typeface="Times New Roman" panose="02020603050405020304" pitchFamily="18" charset="0"/>
                  </a:rPr>
                  <a:t> The proof can be the aggregated block itself. However, if the data block size is large, then the proof size is also large.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i="0">
                    <a:latin typeface="Cambria Math" panose="02040503050406030204" pitchFamily="18" charset="0"/>
                    <a:ea typeface="Cambria Math" panose="02040503050406030204" pitchFamily="18" charset="0"/>
                  </a:rPr>
                  <a:t>↓</a:t>
                </a:r>
                <a:r>
                  <a:rPr lang="en-US" i="0" dirty="0">
                    <a:latin typeface="Times New Roman" panose="02020603050405020304" pitchFamily="18" charset="0"/>
                    <a:ea typeface="Cambria Math" panose="02040503050406030204" pitchFamily="18" charset="0"/>
                    <a:cs typeface="Times New Roman" panose="02020603050405020304" pitchFamily="18" charset="0"/>
                  </a:rPr>
                  <a:t> So, to reduce the proof size, we harness two verifiable computation techniques.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i="0" dirty="0">
                    <a:latin typeface="Times New Roman" panose="02020603050405020304" pitchFamily="18" charset="0"/>
                    <a:ea typeface="Cambria Math" panose="02040503050406030204" pitchFamily="18" charset="0"/>
                    <a:cs typeface="Times New Roman" panose="02020603050405020304" pitchFamily="18" charset="0"/>
                  </a:rPr>
                  <a:t>The first one is the inner product argument in Bulletproofs, and the second one is KZG.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i="0" dirty="0">
                    <a:latin typeface="Times New Roman" panose="02020603050405020304" pitchFamily="18" charset="0"/>
                    <a:ea typeface="Cambria Math" panose="02040503050406030204" pitchFamily="18" charset="0"/>
                    <a:cs typeface="Times New Roman" panose="02020603050405020304" pitchFamily="18" charset="0"/>
                  </a:rPr>
                  <a:t>Bulletproofs doesn’t require trusted setup while KZG requires trusted setup.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i="0" dirty="0">
                    <a:latin typeface="Times New Roman" panose="02020603050405020304" pitchFamily="18" charset="0"/>
                    <a:ea typeface="Cambria Math" panose="02040503050406030204" pitchFamily="18" charset="0"/>
                    <a:cs typeface="Times New Roman" panose="02020603050405020304" pitchFamily="18" charset="0"/>
                  </a:rPr>
                  <a:t>The proof size of using Bulletproofs is </a:t>
                </a:r>
                <a:r>
                  <a:rPr lang="en-US" i="0" dirty="0" err="1">
                    <a:latin typeface="Times New Roman" panose="02020603050405020304" pitchFamily="18" charset="0"/>
                    <a:ea typeface="Cambria Math" panose="02040503050406030204" pitchFamily="18" charset="0"/>
                    <a:cs typeface="Times New Roman" panose="02020603050405020304" pitchFamily="18" charset="0"/>
                  </a:rPr>
                  <a:t>BigO</a:t>
                </a:r>
                <a:r>
                  <a:rPr lang="en-US" i="0" dirty="0">
                    <a:latin typeface="Times New Roman" panose="02020603050405020304" pitchFamily="18" charset="0"/>
                    <a:ea typeface="Cambria Math" panose="02040503050406030204" pitchFamily="18" charset="0"/>
                    <a:cs typeface="Times New Roman" panose="02020603050405020304" pitchFamily="18" charset="0"/>
                  </a:rPr>
                  <a:t>(log D), where D is the data block size.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i="0" dirty="0">
                    <a:latin typeface="Times New Roman" panose="02020603050405020304" pitchFamily="18" charset="0"/>
                    <a:ea typeface="Cambria Math" panose="02040503050406030204" pitchFamily="18" charset="0"/>
                    <a:cs typeface="Times New Roman" panose="02020603050405020304" pitchFamily="18" charset="0"/>
                  </a:rPr>
                  <a:t>And the proof size of KZG is a constant. </a:t>
                </a:r>
              </a:p>
            </p:txBody>
          </p:sp>
        </mc:Fallback>
      </mc:AlternateContent>
      <p:sp>
        <p:nvSpPr>
          <p:cNvPr id="4" name="Slide Number Placeholder 3"/>
          <p:cNvSpPr>
            <a:spLocks noGrp="1"/>
          </p:cNvSpPr>
          <p:nvPr>
            <p:ph type="sldNum" sz="quarter" idx="5"/>
          </p:nvPr>
        </p:nvSpPr>
        <p:spPr/>
        <p:txBody>
          <a:bodyPr/>
          <a:lstStyle/>
          <a:p>
            <a:fld id="{5BE5B665-2CAD-1347-9A08-7A2A4C56E22C}" type="slidenum">
              <a:rPr lang="en-US" smtClean="0"/>
              <a:t>16</a:t>
            </a:fld>
            <a:endParaRPr lang="en-US"/>
          </a:p>
        </p:txBody>
      </p:sp>
    </p:spTree>
    <p:extLst>
      <p:ext uri="{BB962C8B-B14F-4D97-AF65-F5344CB8AC3E}">
        <p14:creationId xmlns:p14="http://schemas.microsoft.com/office/powerpoint/2010/main" val="20288339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To evaluate our MUSES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 we use amazon ec2 instances with octa-core high-performance CPU. </a:t>
                </a:r>
              </a:p>
              <a:p>
                <a:r>
                  <a:rPr lang="en-US" dirty="0"/>
                  <a:t>Our client is a laptop quad-core i7.</a:t>
                </a:r>
              </a:p>
              <a:p>
                <a:r>
                  <a:rPr lang="en-US" dirty="0"/>
                  <a:t>Our implementation is in </a:t>
                </a:r>
                <a:r>
                  <a:rPr lang="en-US" dirty="0" err="1"/>
                  <a:t>Cpp</a:t>
                </a:r>
                <a:r>
                  <a:rPr lang="en-US" dirty="0"/>
                  <a:t>. </a:t>
                </a:r>
              </a:p>
              <a:p>
                <a:r>
                  <a:rPr lang="en-US" dirty="0"/>
                  <a:t>We use popular and standard cryptographic libraries in our implementation, and </a:t>
                </a:r>
                <a:r>
                  <a:rPr lang="en-US" dirty="0" err="1"/>
                  <a:t>ZeroMQ</a:t>
                </a:r>
                <a:r>
                  <a:rPr lang="en-US" dirty="0"/>
                  <a:t> for network communication between the servers and client. </a:t>
                </a:r>
              </a:p>
            </p:txBody>
          </p:sp>
        </mc:Choice>
        <mc:Fallback xmlns="">
          <p:sp>
            <p:nvSpPr>
              <p:cNvPr id="3" name="Notes Placeholder 2"/>
              <p:cNvSpPr>
                <a:spLocks noGrp="1"/>
              </p:cNvSpPr>
              <p:nvPr>
                <p:ph type="body" idx="1"/>
              </p:nvPr>
            </p:nvSpPr>
            <p:spPr/>
            <p:txBody>
              <a:bodyPr/>
              <a:lstStyle/>
              <a:p>
                <a:r>
                  <a:rPr lang="en-US" dirty="0"/>
                  <a:t>To evaluate our </a:t>
                </a:r>
                <a:r>
                  <a:rPr lang="en-US" dirty="0" err="1"/>
                  <a:t>Porla</a:t>
                </a:r>
                <a:r>
                  <a:rPr lang="en-US" dirty="0"/>
                  <a:t> </a:t>
                </a:r>
                <a:r>
                  <a:rPr lang="en-US" i="0">
                    <a:latin typeface="Cambria Math" panose="02040503050406030204" pitchFamily="18" charset="0"/>
                    <a:ea typeface="Cambria Math" panose="02040503050406030204" pitchFamily="18" charset="0"/>
                  </a:rPr>
                  <a:t>↓</a:t>
                </a:r>
                <a:r>
                  <a:rPr lang="en-US" dirty="0"/>
                  <a:t>, we use an amazon ec2 instance with 16-core Intel Xeon and 64 GB RAM. </a:t>
                </a:r>
              </a:p>
              <a:p>
                <a:r>
                  <a:rPr lang="en-US" dirty="0"/>
                  <a:t>Our client is a laptop i7 with 16 GB RAM. </a:t>
                </a:r>
              </a:p>
              <a:p>
                <a:r>
                  <a:rPr lang="en-US" dirty="0"/>
                  <a:t>Our implementation is in C++. </a:t>
                </a:r>
              </a:p>
              <a:p>
                <a:r>
                  <a:rPr lang="en-US" dirty="0"/>
                  <a:t>We use Secp256k1 library for our </a:t>
                </a:r>
                <a:r>
                  <a:rPr lang="en-US" dirty="0" err="1"/>
                  <a:t>Porla</a:t>
                </a:r>
                <a:r>
                  <a:rPr lang="en-US" dirty="0"/>
                  <a:t> scheme with inner-product argument and BN254 for our </a:t>
                </a:r>
                <a:r>
                  <a:rPr lang="en-US" dirty="0" err="1"/>
                  <a:t>Porla</a:t>
                </a:r>
                <a:r>
                  <a:rPr lang="en-US" dirty="0"/>
                  <a:t> scheme with </a:t>
                </a:r>
                <a:r>
                  <a:rPr lang="en-US" dirty="0" err="1"/>
                  <a:t>kzg</a:t>
                </a:r>
                <a:r>
                  <a:rPr lang="en-US" dirty="0"/>
                  <a:t>.</a:t>
                </a:r>
              </a:p>
            </p:txBody>
          </p:sp>
        </mc:Fallback>
      </mc:AlternateContent>
      <p:sp>
        <p:nvSpPr>
          <p:cNvPr id="4" name="Slide Number Placeholder 3"/>
          <p:cNvSpPr>
            <a:spLocks noGrp="1"/>
          </p:cNvSpPr>
          <p:nvPr>
            <p:ph type="sldNum" sz="quarter" idx="5"/>
          </p:nvPr>
        </p:nvSpPr>
        <p:spPr/>
        <p:txBody>
          <a:bodyPr/>
          <a:lstStyle/>
          <a:p>
            <a:fld id="{5BE5B665-2CAD-1347-9A08-7A2A4C56E22C}" type="slidenum">
              <a:rPr lang="en-US" smtClean="0"/>
              <a:t>17</a:t>
            </a:fld>
            <a:endParaRPr lang="en-US"/>
          </a:p>
        </p:txBody>
      </p:sp>
    </p:spTree>
    <p:extLst>
      <p:ext uri="{BB962C8B-B14F-4D97-AF65-F5344CB8AC3E}">
        <p14:creationId xmlns:p14="http://schemas.microsoft.com/office/powerpoint/2010/main" val="930466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We compare</a:t>
                </a:r>
                <a:r>
                  <a:rPr lang="en-US" baseline="0" dirty="0"/>
                  <a:t> our MUSES</a:t>
                </a:r>
                <a:r>
                  <a:rPr lang="en-US" dirty="0"/>
                  <a:t> with state-of-the-art searchable</a:t>
                </a:r>
                <a:r>
                  <a:rPr lang="en-US" baseline="0" dirty="0"/>
                  <a:t> encrypted systems</a:t>
                </a:r>
                <a14:m>
                  <m:oMath xmlns:m="http://schemas.openxmlformats.org/officeDocument/2006/math">
                    <m:r>
                      <a:rPr lang="en-US" b="0" i="0" smtClean="0">
                        <a:latin typeface="Cambria Math" panose="02040503050406030204" pitchFamily="18" charset="0"/>
                        <a:ea typeface="Cambria Math" panose="02040503050406030204" pitchFamily="18" charset="0"/>
                      </a:rPr>
                      <m:t> </m:t>
                    </m:r>
                    <m:r>
                      <a:rPr lang="en-US" i="1" smtClean="0">
                        <a:latin typeface="Cambria Math" panose="02040503050406030204" pitchFamily="18" charset="0"/>
                        <a:ea typeface="Cambria Math" panose="02040503050406030204" pitchFamily="18" charset="0"/>
                      </a:rPr>
                      <m:t>↓</m:t>
                    </m:r>
                  </m:oMath>
                </a14:m>
                <a:r>
                  <a:rPr lang="en-US" dirty="0"/>
                  <a:t>. </a:t>
                </a:r>
              </a:p>
              <a:p>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 Regarding the reader’s bandwidth, MUSES is up to two orders of magnitude smaller than DORY, which also hides patterns, and about 6 times larger than HSE, which offers multi-writer feature but leaks all patterns. </a:t>
                </a:r>
              </a:p>
              <a:p>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 About the end-to-end latency, MUSES</a:t>
                </a:r>
                <a:r>
                  <a:rPr lang="en-US" baseline="0" dirty="0"/>
                  <a:t> is 2-4 times faster than DORY, and a hundred to six hundreds times faster than HSE.  </a:t>
                </a:r>
                <a:endParaRPr lang="en-US" dirty="0"/>
              </a:p>
            </p:txBody>
          </p:sp>
        </mc:Choice>
        <mc:Fallback xmlns="">
          <p:sp>
            <p:nvSpPr>
              <p:cNvPr id="3" name="Notes Placeholder 2"/>
              <p:cNvSpPr>
                <a:spLocks noGrp="1"/>
              </p:cNvSpPr>
              <p:nvPr>
                <p:ph type="body" idx="1"/>
              </p:nvPr>
            </p:nvSpPr>
            <p:spPr/>
            <p:txBody>
              <a:bodyPr/>
              <a:lstStyle/>
              <a:p>
                <a:r>
                  <a:rPr lang="en-US" dirty="0"/>
                  <a:t>We perform comparisons with remarkable and state-of-the-art </a:t>
                </a:r>
                <a:r>
                  <a:rPr lang="en-US" dirty="0" err="1"/>
                  <a:t>PoR</a:t>
                </a:r>
                <a:r>
                  <a:rPr lang="en-US" dirty="0"/>
                  <a:t> designs </a:t>
                </a:r>
                <a:r>
                  <a:rPr lang="en-US" i="0">
                    <a:latin typeface="Cambria Math" panose="02040503050406030204" pitchFamily="18" charset="0"/>
                    <a:ea typeface="Cambria Math" panose="02040503050406030204" pitchFamily="18" charset="0"/>
                  </a:rPr>
                  <a:t>↓</a:t>
                </a:r>
                <a:r>
                  <a:rPr lang="en-US" dirty="0"/>
                  <a:t>. </a:t>
                </a:r>
              </a:p>
              <a:p>
                <a:r>
                  <a:rPr lang="en-US" dirty="0"/>
                  <a:t>Regarding the audit proof size of </a:t>
                </a:r>
                <a:r>
                  <a:rPr lang="en-US" dirty="0" err="1"/>
                  <a:t>Porla</a:t>
                </a:r>
                <a:r>
                  <a:rPr lang="en-US" dirty="0"/>
                  <a:t>, it is 87 to more than 14,000 times smaller than prior </a:t>
                </a:r>
                <a:r>
                  <a:rPr lang="en-US" dirty="0" err="1"/>
                  <a:t>PoR</a:t>
                </a:r>
                <a:r>
                  <a:rPr lang="en-US" dirty="0"/>
                  <a:t> schemes. </a:t>
                </a:r>
              </a:p>
              <a:p>
                <a:endParaRPr lang="en-US" dirty="0"/>
              </a:p>
              <a:p>
                <a:r>
                  <a:rPr lang="en-US" dirty="0"/>
                  <a:t>The poof size of </a:t>
                </a:r>
                <a:r>
                  <a:rPr lang="en-US" dirty="0" err="1"/>
                  <a:t>Porla</a:t>
                </a:r>
                <a:r>
                  <a:rPr lang="en-US" dirty="0"/>
                  <a:t> using Inner Product Argument depends on the block size. But for both our </a:t>
                </a:r>
                <a:r>
                  <a:rPr lang="en-US" dirty="0" err="1"/>
                  <a:t>Porla</a:t>
                </a:r>
                <a:r>
                  <a:rPr lang="en-US" dirty="0"/>
                  <a:t> schemes, the proof size is small and independent with database size. </a:t>
                </a:r>
              </a:p>
            </p:txBody>
          </p:sp>
        </mc:Fallback>
      </mc:AlternateContent>
      <p:sp>
        <p:nvSpPr>
          <p:cNvPr id="4" name="Slide Number Placeholder 3"/>
          <p:cNvSpPr>
            <a:spLocks noGrp="1"/>
          </p:cNvSpPr>
          <p:nvPr>
            <p:ph type="sldNum" sz="quarter" idx="5"/>
          </p:nvPr>
        </p:nvSpPr>
        <p:spPr/>
        <p:txBody>
          <a:bodyPr/>
          <a:lstStyle/>
          <a:p>
            <a:fld id="{5BE5B665-2CAD-1347-9A08-7A2A4C56E22C}" type="slidenum">
              <a:rPr lang="en-US" smtClean="0"/>
              <a:t>18</a:t>
            </a:fld>
            <a:endParaRPr lang="en-US"/>
          </a:p>
        </p:txBody>
      </p:sp>
    </p:spTree>
    <p:extLst>
      <p:ext uri="{BB962C8B-B14F-4D97-AF65-F5344CB8AC3E}">
        <p14:creationId xmlns:p14="http://schemas.microsoft.com/office/powerpoint/2010/main" val="28520342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We all know that end-to-end encrypted data outsourcing systems are increasingly popular. </a:t>
                </a:r>
              </a:p>
              <a:p>
                <a:r>
                  <a:rPr lang="en-US" dirty="0"/>
                  <a:t>They can provide strong security guarantees against adversaries compromising the server.  </a:t>
                </a:r>
              </a:p>
              <a:p>
                <a:r>
                  <a:rPr lang="en-US" dirty="0"/>
                  <a:t>However, encryption also prevents the capabilities that can execute on plaintext data, such as querying, analytics. </a:t>
                </a:r>
              </a:p>
            </p:txBody>
          </p:sp>
        </mc:Choice>
        <mc:Fallback xmlns="">
          <p:sp>
            <p:nvSpPr>
              <p:cNvPr id="3" name="Notes Placeholder 2"/>
              <p:cNvSpPr>
                <a:spLocks noGrp="1"/>
              </p:cNvSpPr>
              <p:nvPr>
                <p:ph type="body" idx="1"/>
              </p:nvPr>
            </p:nvSpPr>
            <p:spPr/>
            <p:txBody>
              <a:bodyPr/>
              <a:lstStyle/>
              <a:p>
                <a:r>
                  <a:rPr lang="en-US" dirty="0"/>
                  <a:t>Nowadays, Storage-as-a-Service has become more and more ubiquitous. </a:t>
                </a:r>
                <a:r>
                  <a:rPr lang="en-US" i="0">
                    <a:latin typeface="Cambria Math" panose="02040503050406030204" pitchFamily="18" charset="0"/>
                    <a:ea typeface="Cambria Math" panose="02040503050406030204" pitchFamily="18" charset="0"/>
                  </a:rPr>
                  <a:t>↓</a:t>
                </a:r>
                <a:endParaRPr lang="en-US" dirty="0"/>
              </a:p>
              <a:p>
                <a:r>
                  <a:rPr lang="en-US" dirty="0"/>
                  <a:t>It can provide a sophisticated data storage facility and infrastructure for clients to outsource their data to the cloud.</a:t>
                </a:r>
              </a:p>
              <a:p>
                <a:r>
                  <a:rPr lang="en-US" dirty="0"/>
                  <a:t>This can reduce expensive data management, maintenance, and archival costs.</a:t>
                </a:r>
              </a:p>
            </p:txBody>
          </p:sp>
        </mc:Fallback>
      </mc:AlternateContent>
      <p:sp>
        <p:nvSpPr>
          <p:cNvPr id="4" name="Slide Number Placeholder 3"/>
          <p:cNvSpPr>
            <a:spLocks noGrp="1"/>
          </p:cNvSpPr>
          <p:nvPr>
            <p:ph type="sldNum" sz="quarter" idx="5"/>
          </p:nvPr>
        </p:nvSpPr>
        <p:spPr/>
        <p:txBody>
          <a:bodyPr/>
          <a:lstStyle/>
          <a:p>
            <a:fld id="{5BE5B665-2CAD-1347-9A08-7A2A4C56E22C}" type="slidenum">
              <a:rPr lang="en-US" smtClean="0"/>
              <a:t>1</a:t>
            </a:fld>
            <a:endParaRPr lang="en-US"/>
          </a:p>
        </p:txBody>
      </p:sp>
    </p:spTree>
    <p:extLst>
      <p:ext uri="{BB962C8B-B14F-4D97-AF65-F5344CB8AC3E}">
        <p14:creationId xmlns:p14="http://schemas.microsoft.com/office/powerpoint/2010/main" val="228265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 For permission revocation, the writer’s bandwidth is</a:t>
                </a:r>
                <a:r>
                  <a:rPr lang="en-US" baseline="0" dirty="0"/>
                  <a:t> up to two orders of magnitude smaller than DORY and HSE, which do not have this built-in capability.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The writer’s latency is up to four orders of magnitude faster, and the end-to-end latency is 2-6 times faster than DORY and HSE. </a:t>
                </a:r>
                <a:endParaRPr lang="en-US" dirty="0"/>
              </a:p>
              <a:p>
                <a:endParaRPr lang="en-US" dirty="0"/>
              </a:p>
            </p:txBody>
          </p:sp>
        </mc:Choice>
        <mc:Fallback xmlns="">
          <p:sp>
            <p:nvSpPr>
              <p:cNvPr id="3" name="Notes Placeholder 2"/>
              <p:cNvSpPr>
                <a:spLocks noGrp="1"/>
              </p:cNvSpPr>
              <p:nvPr>
                <p:ph type="body" idx="1"/>
              </p:nvPr>
            </p:nvSpPr>
            <p:spPr/>
            <p:txBody>
              <a:bodyPr/>
              <a:lstStyle/>
              <a:p>
                <a:r>
                  <a:rPr lang="en-US" i="0">
                    <a:latin typeface="Cambria Math" panose="02040503050406030204" pitchFamily="18" charset="0"/>
                    <a:ea typeface="Cambria Math" panose="02040503050406030204" pitchFamily="18" charset="0"/>
                  </a:rPr>
                  <a:t>↓</a:t>
                </a:r>
                <a:r>
                  <a:rPr lang="en-US" dirty="0"/>
                  <a:t> About end-to-end audit latency, our </a:t>
                </a:r>
                <a:r>
                  <a:rPr lang="en-US" dirty="0" err="1"/>
                  <a:t>Porla</a:t>
                </a:r>
                <a:r>
                  <a:rPr lang="en-US" dirty="0"/>
                  <a:t> is 4 to 18,000 times faster than prior approaches. </a:t>
                </a:r>
              </a:p>
            </p:txBody>
          </p:sp>
        </mc:Fallback>
      </mc:AlternateContent>
      <p:sp>
        <p:nvSpPr>
          <p:cNvPr id="4" name="Slide Number Placeholder 3"/>
          <p:cNvSpPr>
            <a:spLocks noGrp="1"/>
          </p:cNvSpPr>
          <p:nvPr>
            <p:ph type="sldNum" sz="quarter" idx="5"/>
          </p:nvPr>
        </p:nvSpPr>
        <p:spPr/>
        <p:txBody>
          <a:bodyPr/>
          <a:lstStyle/>
          <a:p>
            <a:fld id="{5BE5B665-2CAD-1347-9A08-7A2A4C56E22C}" type="slidenum">
              <a:rPr lang="en-US" smtClean="0"/>
              <a:t>19</a:t>
            </a:fld>
            <a:endParaRPr lang="en-US"/>
          </a:p>
        </p:txBody>
      </p:sp>
    </p:spTree>
    <p:extLst>
      <p:ext uri="{BB962C8B-B14F-4D97-AF65-F5344CB8AC3E}">
        <p14:creationId xmlns:p14="http://schemas.microsoft.com/office/powerpoint/2010/main" val="1709090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Bierstadt" panose="020B0004020202020204" pitchFamily="34" charset="0"/>
              </a:rPr>
              <a:t>Our implementation can support up to 6 servers. Adding more servers can enhance the security level as we allow up to L-1 out of L servers can be corrupt. </a:t>
            </a:r>
          </a:p>
          <a:p>
            <a:r>
              <a:rPr lang="en-US" dirty="0">
                <a:latin typeface="Bierstadt" panose="020B0004020202020204" pitchFamily="34" charset="0"/>
              </a:rPr>
              <a:t>We evaluate with more servers and also under different network latencies between the servers. </a:t>
            </a:r>
          </a:p>
          <a:p>
            <a:r>
              <a:rPr lang="en-US" dirty="0">
                <a:latin typeface="Bierstadt" panose="020B0004020202020204" pitchFamily="34" charset="0"/>
              </a:rPr>
              <a:t>In the case of 60ms latency, keyword search takes 3 – 5 seconds longer than with 1 </a:t>
            </a:r>
            <a:r>
              <a:rPr lang="en-US" dirty="0" err="1">
                <a:latin typeface="Bierstadt" panose="020B0004020202020204" pitchFamily="34" charset="0"/>
              </a:rPr>
              <a:t>ms</a:t>
            </a:r>
            <a:r>
              <a:rPr lang="en-US" dirty="0">
                <a:latin typeface="Bierstadt" panose="020B0004020202020204" pitchFamily="34" charset="0"/>
              </a:rPr>
              <a:t> latency, while permission revocation takes 1 - 4 seconds longer. </a:t>
            </a:r>
          </a:p>
        </p:txBody>
      </p:sp>
      <p:sp>
        <p:nvSpPr>
          <p:cNvPr id="4" name="Slide Number Placeholder 3"/>
          <p:cNvSpPr>
            <a:spLocks noGrp="1"/>
          </p:cNvSpPr>
          <p:nvPr>
            <p:ph type="sldNum" sz="quarter" idx="5"/>
          </p:nvPr>
        </p:nvSpPr>
        <p:spPr/>
        <p:txBody>
          <a:bodyPr/>
          <a:lstStyle/>
          <a:p>
            <a:fld id="{5BE5B665-2CAD-1347-9A08-7A2A4C56E22C}" type="slidenum">
              <a:rPr lang="en-US" smtClean="0"/>
              <a:t>20</a:t>
            </a:fld>
            <a:endParaRPr lang="en-US"/>
          </a:p>
        </p:txBody>
      </p:sp>
    </p:spTree>
    <p:extLst>
      <p:ext uri="{BB962C8B-B14F-4D97-AF65-F5344CB8AC3E}">
        <p14:creationId xmlns:p14="http://schemas.microsoft.com/office/powerpoint/2010/main" val="249693673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In conclusion,</a:t>
                </a:r>
                <a:r>
                  <a:rPr lang="en-US" dirty="0">
                    <a:ea typeface="Cambria Math" panose="02040503050406030204" pitchFamily="18" charset="0"/>
                  </a:rPr>
                  <a:t>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endParaRPr lang="en-US" dirty="0"/>
              </a:p>
              <a:p>
                <a:r>
                  <a:rPr lang="en-US" dirty="0"/>
                  <a:t>Our MUSES is a multi-writer searchable encryption scheme that can hide all statistical information including search, result and volume patterns, while featuring minimal user overhead for search and permission revocation.</a:t>
                </a:r>
              </a:p>
              <a:p>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 We publish our source code here. Please visit it for more information. </a:t>
                </a:r>
              </a:p>
            </p:txBody>
          </p:sp>
        </mc:Choice>
        <mc:Fallback xmlns="">
          <p:sp>
            <p:nvSpPr>
              <p:cNvPr id="3" name="Notes Placeholder 2"/>
              <p:cNvSpPr>
                <a:spLocks noGrp="1"/>
              </p:cNvSpPr>
              <p:nvPr>
                <p:ph type="body" idx="1"/>
              </p:nvPr>
            </p:nvSpPr>
            <p:spPr/>
            <p:txBody>
              <a:bodyPr/>
              <a:lstStyle/>
              <a:p>
                <a:r>
                  <a:rPr lang="en-US" dirty="0"/>
                  <a:t>In conclusion,</a:t>
                </a:r>
                <a:r>
                  <a:rPr lang="en-US" dirty="0">
                    <a:ea typeface="Cambria Math" panose="02040503050406030204" pitchFamily="18" charset="0"/>
                  </a:rPr>
                  <a:t> </a:t>
                </a:r>
                <a:r>
                  <a:rPr lang="en-US" i="0">
                    <a:latin typeface="Cambria Math" panose="02040503050406030204" pitchFamily="18" charset="0"/>
                    <a:ea typeface="Cambria Math" panose="02040503050406030204" pitchFamily="18" charset="0"/>
                  </a:rPr>
                  <a:t>↓</a:t>
                </a:r>
                <a:endParaRPr lang="en-US" dirty="0"/>
              </a:p>
              <a:p>
                <a:r>
                  <a:rPr lang="en-US" dirty="0"/>
                  <a:t>Our </a:t>
                </a:r>
                <a:r>
                  <a:rPr lang="en-US" dirty="0" err="1"/>
                  <a:t>Porla</a:t>
                </a:r>
                <a:r>
                  <a:rPr lang="en-US" dirty="0"/>
                  <a:t> design is a dynamic </a:t>
                </a:r>
                <a:r>
                  <a:rPr lang="en-US" dirty="0" err="1"/>
                  <a:t>PoR</a:t>
                </a:r>
                <a:r>
                  <a:rPr lang="en-US" dirty="0"/>
                  <a:t> scheme that achieves small audit cost, regarding proof size and audit end-to-end latency.</a:t>
                </a:r>
              </a:p>
              <a:p>
                <a:r>
                  <a:rPr lang="en-US" dirty="0"/>
                  <a:t>In addition, it also maintains a reasonable data update performance. </a:t>
                </a:r>
              </a:p>
              <a:p>
                <a:pPr/>
                <a:r>
                  <a:rPr lang="en-US" i="0">
                    <a:latin typeface="Cambria Math" panose="02040503050406030204" pitchFamily="18" charset="0"/>
                    <a:ea typeface="Cambria Math" panose="02040503050406030204" pitchFamily="18" charset="0"/>
                  </a:rPr>
                  <a:t>↓</a:t>
                </a:r>
                <a:endParaRPr lang="en-US" dirty="0"/>
              </a:p>
              <a:p>
                <a:r>
                  <a:rPr lang="en-US" dirty="0"/>
                  <a:t>For future work, we aim to design a new ICC scheme that incurs lower storage overhead. Currently, the total database to store the erasure code and hierarchical log of our </a:t>
                </a:r>
                <a:r>
                  <a:rPr lang="en-US" dirty="0" err="1"/>
                  <a:t>Porla</a:t>
                </a:r>
                <a:r>
                  <a:rPr lang="en-US" dirty="0"/>
                  <a:t> design incurs 5 times more overhead than only original data. </a:t>
                </a:r>
              </a:p>
              <a:p>
                <a:pPr/>
                <a:r>
                  <a:rPr lang="en-US" i="0">
                    <a:latin typeface="Cambria Math" panose="02040503050406030204" pitchFamily="18" charset="0"/>
                    <a:ea typeface="Cambria Math" panose="02040503050406030204" pitchFamily="18" charset="0"/>
                  </a:rPr>
                  <a:t>↓</a:t>
                </a:r>
                <a:endParaRPr lang="en-US" dirty="0"/>
              </a:p>
              <a:p>
                <a:r>
                  <a:rPr lang="en-US" dirty="0"/>
                  <a:t>We publish our source code here. Please visit it for more information. </a:t>
                </a:r>
              </a:p>
            </p:txBody>
          </p:sp>
        </mc:Fallback>
      </mc:AlternateContent>
      <p:sp>
        <p:nvSpPr>
          <p:cNvPr id="4" name="Slide Number Placeholder 3"/>
          <p:cNvSpPr>
            <a:spLocks noGrp="1"/>
          </p:cNvSpPr>
          <p:nvPr>
            <p:ph type="sldNum" sz="quarter" idx="5"/>
          </p:nvPr>
        </p:nvSpPr>
        <p:spPr/>
        <p:txBody>
          <a:bodyPr/>
          <a:lstStyle/>
          <a:p>
            <a:fld id="{5BE5B665-2CAD-1347-9A08-7A2A4C56E22C}" type="slidenum">
              <a:rPr lang="en-US" smtClean="0"/>
              <a:t>21</a:t>
            </a:fld>
            <a:endParaRPr lang="en-US"/>
          </a:p>
        </p:txBody>
      </p:sp>
    </p:spTree>
    <p:extLst>
      <p:ext uri="{BB962C8B-B14F-4D97-AF65-F5344CB8AC3E}">
        <p14:creationId xmlns:p14="http://schemas.microsoft.com/office/powerpoint/2010/main" val="42194061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end of my presentation. Thank you for your attention. </a:t>
            </a:r>
          </a:p>
        </p:txBody>
      </p:sp>
      <p:sp>
        <p:nvSpPr>
          <p:cNvPr id="4" name="Slide Number Placeholder 3"/>
          <p:cNvSpPr>
            <a:spLocks noGrp="1"/>
          </p:cNvSpPr>
          <p:nvPr>
            <p:ph type="sldNum" sz="quarter" idx="5"/>
          </p:nvPr>
        </p:nvSpPr>
        <p:spPr/>
        <p:txBody>
          <a:bodyPr/>
          <a:lstStyle/>
          <a:p>
            <a:fld id="{5BE5B665-2CAD-1347-9A08-7A2A4C56E22C}" type="slidenum">
              <a:rPr lang="en-US" smtClean="0"/>
              <a:t>22</a:t>
            </a:fld>
            <a:endParaRPr lang="en-US"/>
          </a:p>
        </p:txBody>
      </p:sp>
    </p:spTree>
    <p:extLst>
      <p:ext uri="{BB962C8B-B14F-4D97-AF65-F5344CB8AC3E}">
        <p14:creationId xmlns:p14="http://schemas.microsoft.com/office/powerpoint/2010/main" val="16592449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A fundamental feature that the user would like to do is the ability to search over their encrypted data in a secure manner without revealing the content of data and query to the server.  </a:t>
                </a:r>
              </a:p>
              <a:p>
                <a:r>
                  <a:rPr lang="en-US" dirty="0"/>
                  <a:t>Therefore, searchable encryption was proposed to handle this matter. </a:t>
                </a:r>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CMR9"/>
                  </a:rPr>
                  <a:t>However, cloud storage also brings significant concerns regarding data integrity to the client.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CMR9"/>
                  </a:rPr>
                  <a:t>Data loss can happen due to unwanted accidents such as hardware failures or adversarial behaviors. </a:t>
                </a:r>
                <a:r>
                  <a:rPr lang="en-US" i="0">
                    <a:latin typeface="Cambria Math" panose="02040503050406030204" pitchFamily="18" charset="0"/>
                    <a:ea typeface="Cambria Math" panose="02040503050406030204" pitchFamily="18" charset="0"/>
                  </a:rPr>
                  <a:t>↓</a:t>
                </a:r>
                <a:endParaRPr lang="en-US" sz="1200" dirty="0">
                  <a:effectLst/>
                  <a:latin typeface="CMR9"/>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CMR9"/>
                  </a:rPr>
                  <a:t>For instance, the adversary may delete certain parts of data </a:t>
                </a:r>
                <a:r>
                  <a:rPr lang="en-US" i="0">
                    <a:latin typeface="Cambria Math" panose="02040503050406030204" pitchFamily="18" charset="0"/>
                    <a:ea typeface="Cambria Math" panose="02040503050406030204" pitchFamily="18" charset="0"/>
                  </a:rPr>
                  <a:t>↓</a:t>
                </a:r>
                <a:r>
                  <a:rPr lang="en-US" sz="1200" dirty="0">
                    <a:effectLst/>
                    <a:latin typeface="CMR9"/>
                  </a:rPr>
                  <a:t> that are rarely accessed to reduce storage overhead and monetary costs. </a:t>
                </a:r>
                <a:r>
                  <a:rPr lang="en-US" i="0">
                    <a:latin typeface="Cambria Math" panose="02040503050406030204" pitchFamily="18" charset="0"/>
                    <a:ea typeface="Cambria Math" panose="02040503050406030204" pitchFamily="18" charset="0"/>
                  </a:rPr>
                  <a:t>↓</a:t>
                </a:r>
                <a:endParaRPr lang="en-US" sz="1200" dirty="0">
                  <a:effectLst/>
                  <a:latin typeface="CMR9"/>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i="0">
                    <a:latin typeface="Cambria Math" panose="02040503050406030204" pitchFamily="18" charset="0"/>
                    <a:ea typeface="Cambria Math" panose="02040503050406030204" pitchFamily="18" charset="0"/>
                  </a:rPr>
                  <a:t>↓</a:t>
                </a:r>
                <a:endParaRPr lang="en-US" sz="1200" dirty="0">
                  <a:effectLst/>
                  <a:latin typeface="CMR9"/>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CMR9"/>
                  </a:rPr>
                  <a:t>As a baseline design, the client can compute HMAC for her data and enclose HMAC with data on the cloud.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CMR9"/>
                  </a:rPr>
                  <a:t>Later, the client can download her data, and verify it with HMAC to check the integrity of outsourced data.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CMR9"/>
                  </a:rPr>
                  <a:t>However, this incurs a lot of overhead to check for a large database.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effectLst/>
                  <a:latin typeface="CMR9"/>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CMR9"/>
                  </a:rPr>
                  <a:t>Proof of Retrievability (</a:t>
                </a:r>
                <a:r>
                  <a:rPr lang="en-US" sz="1200" dirty="0" err="1">
                    <a:effectLst/>
                    <a:latin typeface="CMR9"/>
                  </a:rPr>
                  <a:t>PoR</a:t>
                </a:r>
                <a:r>
                  <a:rPr lang="en-US" sz="1200" dirty="0">
                    <a:effectLst/>
                    <a:latin typeface="CMR9"/>
                  </a:rPr>
                  <a:t>), proposed by </a:t>
                </a:r>
                <a:r>
                  <a:rPr lang="en-US" sz="1200" dirty="0" err="1">
                    <a:effectLst/>
                    <a:latin typeface="CMR9"/>
                  </a:rPr>
                  <a:t>Juels</a:t>
                </a:r>
                <a:r>
                  <a:rPr lang="en-US" sz="1200" dirty="0">
                    <a:effectLst/>
                    <a:latin typeface="CMR9"/>
                  </a:rPr>
                  <a:t> and </a:t>
                </a:r>
                <a:r>
                  <a:rPr lang="en-US" sz="1200" dirty="0" err="1">
                    <a:effectLst/>
                    <a:latin typeface="CMR9"/>
                  </a:rPr>
                  <a:t>Kaliski</a:t>
                </a:r>
                <a:r>
                  <a:rPr lang="en-US" sz="1200" dirty="0">
                    <a:effectLst/>
                    <a:latin typeface="CMR9"/>
                  </a:rPr>
                  <a:t> in 2007, enables a client to store </a:t>
                </a:r>
                <a:r>
                  <a:rPr lang="en-US" sz="1200" dirty="0">
                    <a:effectLst/>
                    <a:latin typeface="CMMI9"/>
                  </a:rPr>
                  <a:t>data </a:t>
                </a:r>
                <a:r>
                  <a:rPr lang="en-US" sz="1200" dirty="0">
                    <a:effectLst/>
                    <a:latin typeface="CMR9"/>
                  </a:rPr>
                  <a:t>blocks with a cloud server so that later the server can prove the possession of all the data in a very efficient manner.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CMR9"/>
                  </a:rPr>
                  <a:t>(i.e., with constant computation and bandwidth).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CMR9"/>
                  </a:rPr>
                  <a:t>Its mechanism is to insert sentinels into random positions in the database. For each audit request later, a portion of the inserted sentinels are used to verify. </a:t>
                </a:r>
                <a:endParaRPr lang="en-US" dirty="0"/>
              </a:p>
              <a:p>
                <a:r>
                  <a:rPr lang="en-US" dirty="0"/>
                  <a:t>This first </a:t>
                </a:r>
                <a:r>
                  <a:rPr lang="en-US" dirty="0" err="1"/>
                  <a:t>PoR</a:t>
                </a:r>
                <a:r>
                  <a:rPr lang="en-US" dirty="0"/>
                  <a:t> design is static, which means it doesn’t support update. </a:t>
                </a:r>
              </a:p>
              <a:p>
                <a:r>
                  <a:rPr lang="en-US" dirty="0"/>
                  <a:t>In addition, the number of audit times is limited.  </a:t>
                </a:r>
              </a:p>
              <a:p>
                <a:endParaRPr lang="en-US" dirty="0"/>
              </a:p>
            </p:txBody>
          </p:sp>
        </mc:Fallback>
      </mc:AlternateContent>
      <p:sp>
        <p:nvSpPr>
          <p:cNvPr id="4" name="Slide Number Placeholder 3"/>
          <p:cNvSpPr>
            <a:spLocks noGrp="1"/>
          </p:cNvSpPr>
          <p:nvPr>
            <p:ph type="sldNum" sz="quarter" idx="5"/>
          </p:nvPr>
        </p:nvSpPr>
        <p:spPr/>
        <p:txBody>
          <a:bodyPr/>
          <a:lstStyle/>
          <a:p>
            <a:fld id="{5BE5B665-2CAD-1347-9A08-7A2A4C56E22C}" type="slidenum">
              <a:rPr lang="en-US" smtClean="0"/>
              <a:t>2</a:t>
            </a:fld>
            <a:endParaRPr lang="en-US"/>
          </a:p>
        </p:txBody>
      </p:sp>
    </p:spTree>
    <p:extLst>
      <p:ext uri="{BB962C8B-B14F-4D97-AF65-F5344CB8AC3E}">
        <p14:creationId xmlns:p14="http://schemas.microsoft.com/office/powerpoint/2010/main" val="21707414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common issue with searchable encryption is leakage-abuse attacks, which exploit patterns by observing the operations of the user, for example:</a:t>
            </a:r>
          </a:p>
          <a:p>
            <a:pPr marL="171450" indent="-171450">
              <a:buFontTx/>
              <a:buChar char="-"/>
            </a:pPr>
            <a:r>
              <a:rPr lang="en-US" dirty="0"/>
              <a:t>Search pattern is the repetition of search queries.</a:t>
            </a:r>
          </a:p>
          <a:p>
            <a:pPr marL="171450" indent="-171450">
              <a:buFontTx/>
              <a:buChar char="-"/>
            </a:pPr>
            <a:r>
              <a:rPr lang="en-US" dirty="0"/>
              <a:t>Result pattern is the repetition of matches in search results.</a:t>
            </a:r>
          </a:p>
          <a:p>
            <a:pPr marL="171450" indent="-171450">
              <a:buFontTx/>
              <a:buChar char="-"/>
            </a:pPr>
            <a:r>
              <a:rPr lang="en-US" dirty="0"/>
              <a:t>Volume pattern is the number of matching documents.</a:t>
            </a:r>
          </a:p>
          <a:p>
            <a:pPr marL="0" indent="0">
              <a:buFontTx/>
              <a:buNone/>
            </a:pPr>
            <a:r>
              <a:rPr lang="en-US" dirty="0"/>
              <a:t>All these pattern leakage attacks aim to uncover the user's data and query.   </a:t>
            </a:r>
          </a:p>
        </p:txBody>
      </p:sp>
      <p:sp>
        <p:nvSpPr>
          <p:cNvPr id="4" name="Slide Number Placeholder 3"/>
          <p:cNvSpPr>
            <a:spLocks noGrp="1"/>
          </p:cNvSpPr>
          <p:nvPr>
            <p:ph type="sldNum" sz="quarter" idx="5"/>
          </p:nvPr>
        </p:nvSpPr>
        <p:spPr/>
        <p:txBody>
          <a:bodyPr/>
          <a:lstStyle/>
          <a:p>
            <a:fld id="{5BE5B665-2CAD-1347-9A08-7A2A4C56E22C}" type="slidenum">
              <a:rPr lang="en-US" smtClean="0"/>
              <a:t>3</a:t>
            </a:fld>
            <a:endParaRPr lang="en-US"/>
          </a:p>
        </p:txBody>
      </p:sp>
    </p:spTree>
    <p:extLst>
      <p:ext uri="{BB962C8B-B14F-4D97-AF65-F5344CB8AC3E}">
        <p14:creationId xmlns:p14="http://schemas.microsoft.com/office/powerpoint/2010/main" val="33308361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There have already been many practical searchable encryption platforms. </a:t>
                </a:r>
              </a:p>
              <a:p>
                <a:r>
                  <a:rPr lang="en-US" dirty="0"/>
                  <a:t>In our work, we propose MUSES, which can support multi-writer, hide all statistical information, including search, result and volume patterns.</a:t>
                </a:r>
              </a:p>
              <a:p>
                <a:r>
                  <a:rPr lang="en-US" dirty="0"/>
                  <a:t>Also, MUSES achieves minimal user overhead regarding both the computation and communication cost.</a:t>
                </a:r>
              </a:p>
            </p:txBody>
          </p:sp>
        </mc:Choice>
        <mc:Fallback xmlns="">
          <p:sp>
            <p:nvSpPr>
              <p:cNvPr id="3" name="Notes Placeholder 2"/>
              <p:cNvSpPr>
                <a:spLocks noGrp="1"/>
              </p:cNvSpPr>
              <p:nvPr>
                <p:ph type="body" idx="1"/>
              </p:nvPr>
            </p:nvSpPr>
            <p:spPr/>
            <p:txBody>
              <a:bodyPr/>
              <a:lstStyle/>
              <a:p>
                <a:r>
                  <a:rPr lang="en-US" dirty="0"/>
                  <a:t>Proof of Retrievability works as follows. First, the client sends an audit request to the cloud server. </a:t>
                </a:r>
                <a:r>
                  <a:rPr lang="en-US" i="0">
                    <a:latin typeface="Cambria Math" panose="02040503050406030204" pitchFamily="18" charset="0"/>
                    <a:ea typeface="Cambria Math" panose="02040503050406030204" pitchFamily="18" charset="0"/>
                  </a:rPr>
                  <a:t>↓</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Then, the server returns an audit proof to the client. </a:t>
                </a:r>
                <a:r>
                  <a:rPr lang="en-US" i="0">
                    <a:latin typeface="Cambria Math" panose="02040503050406030204" pitchFamily="18" charset="0"/>
                    <a:ea typeface="Cambria Math" panose="02040503050406030204" pitchFamily="18" charset="0"/>
                  </a:rPr>
                  <a:t>↓</a:t>
                </a:r>
                <a:r>
                  <a:rPr lang="en-US" b="0" i="0">
                    <a:latin typeface="Cambria Math" panose="02040503050406030204" pitchFamily="18" charset="0"/>
                    <a:ea typeface="Cambria Math" panose="02040503050406030204" pitchFamily="18" charset="0"/>
                  </a:rPr>
                  <a:t> </a:t>
                </a:r>
                <a:endParaRPr lang="en-US" dirty="0"/>
              </a:p>
              <a:p>
                <a:r>
                  <a:rPr lang="en-US" dirty="0"/>
                  <a:t>By verifying this proof, the client can ensure that her outsourced data is still kept intact. </a:t>
                </a:r>
              </a:p>
              <a:p>
                <a:pPr/>
                <a:r>
                  <a:rPr lang="en-US" i="0">
                    <a:latin typeface="Cambria Math" panose="02040503050406030204" pitchFamily="18" charset="0"/>
                    <a:ea typeface="Cambria Math" panose="02040503050406030204" pitchFamily="18" charset="0"/>
                  </a:rPr>
                  <a:t>↓</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support both update and audit, Dynamic </a:t>
                </a:r>
                <a:r>
                  <a:rPr lang="en-US" dirty="0" err="1"/>
                  <a:t>PoR</a:t>
                </a:r>
                <a:r>
                  <a:rPr lang="en-US" dirty="0"/>
                  <a:t> schemes have been proposed. </a:t>
                </a:r>
                <a:r>
                  <a:rPr lang="en-US" i="0">
                    <a:latin typeface="Cambria Math" panose="02040503050406030204" pitchFamily="18" charset="0"/>
                    <a:ea typeface="Cambria Math" panose="02040503050406030204" pitchFamily="18" charset="0"/>
                  </a:rPr>
                  <a:t>↓</a:t>
                </a:r>
                <a:endParaRPr lang="en-US" dirty="0"/>
              </a:p>
              <a:p>
                <a:r>
                  <a:rPr lang="en-US" dirty="0"/>
                  <a:t>Previous works focus on designing </a:t>
                </a:r>
                <a:r>
                  <a:rPr lang="en-US" dirty="0" err="1"/>
                  <a:t>DPoRs</a:t>
                </a:r>
                <a:r>
                  <a:rPr lang="en-US" dirty="0"/>
                  <a:t> that achieve low storage, fast update and metadata privacy. </a:t>
                </a:r>
              </a:p>
              <a:p>
                <a:r>
                  <a:rPr lang="en-US" dirty="0"/>
                  <a:t>Our </a:t>
                </a:r>
                <a:r>
                  <a:rPr lang="en-US" dirty="0" err="1"/>
                  <a:t>DPoR</a:t>
                </a:r>
                <a:r>
                  <a:rPr lang="en-US" dirty="0"/>
                  <a:t> design, which is called </a:t>
                </a:r>
                <a:r>
                  <a:rPr lang="en-US" dirty="0" err="1"/>
                  <a:t>Porla</a:t>
                </a:r>
                <a:r>
                  <a:rPr lang="en-US" dirty="0"/>
                  <a:t>, aim to achieve small proof size and low audit time.</a:t>
                </a:r>
              </a:p>
            </p:txBody>
          </p:sp>
        </mc:Fallback>
      </mc:AlternateContent>
      <p:sp>
        <p:nvSpPr>
          <p:cNvPr id="4" name="Slide Number Placeholder 3"/>
          <p:cNvSpPr>
            <a:spLocks noGrp="1"/>
          </p:cNvSpPr>
          <p:nvPr>
            <p:ph type="sldNum" sz="quarter" idx="5"/>
          </p:nvPr>
        </p:nvSpPr>
        <p:spPr/>
        <p:txBody>
          <a:bodyPr/>
          <a:lstStyle/>
          <a:p>
            <a:fld id="{5BE5B665-2CAD-1347-9A08-7A2A4C56E22C}" type="slidenum">
              <a:rPr lang="en-US" smtClean="0"/>
              <a:t>4</a:t>
            </a:fld>
            <a:endParaRPr lang="en-US"/>
          </a:p>
        </p:txBody>
      </p:sp>
    </p:spTree>
    <p:extLst>
      <p:ext uri="{BB962C8B-B14F-4D97-AF65-F5344CB8AC3E}">
        <p14:creationId xmlns:p14="http://schemas.microsoft.com/office/powerpoint/2010/main" val="8520411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About system and threat model, we consider a setting with an honest reader who holds a public and private key pair.</a:t>
                </a:r>
              </a:p>
              <a:p>
                <a:r>
                  <a:rPr lang="en-US" dirty="0"/>
                  <a:t>Our system can have an arbitrary number of writers, in which any writer can be adversarial. </a:t>
                </a:r>
              </a:p>
              <a:p>
                <a:r>
                  <a:rPr lang="en-US" dirty="0"/>
                  <a:t>Each writer has an independent database. </a:t>
                </a:r>
              </a:p>
              <a:p>
                <a:r>
                  <a:rPr lang="en-US" dirty="0"/>
                  <a:t>And L servers, in which up to L-1 servers can be corrupt. </a:t>
                </a:r>
              </a:p>
              <a:p>
                <a:r>
                  <a:rPr lang="en-US" dirty="0"/>
                  <a:t>We assume the adversary is semi-honest.</a:t>
                </a:r>
              </a:p>
              <a:p>
                <a:r>
                  <a:rPr lang="en-US" dirty="0"/>
                  <a:t>In our system, the writers contribute and share data with the reader, and the reader is the one who executes search over database of writers. </a:t>
                </a:r>
              </a:p>
            </p:txBody>
          </p:sp>
        </mc:Choice>
        <mc:Fallback xmlns="">
          <p:sp>
            <p:nvSpPr>
              <p:cNvPr id="3" name="Notes Placeholder 2"/>
              <p:cNvSpPr>
                <a:spLocks noGrp="1"/>
              </p:cNvSpPr>
              <p:nvPr>
                <p:ph type="body" idx="1"/>
              </p:nvPr>
            </p:nvSpPr>
            <p:spPr/>
            <p:txBody>
              <a:bodyPr/>
              <a:lstStyle/>
              <a:p>
                <a:r>
                  <a:rPr lang="en-US" dirty="0"/>
                  <a:t>Now, I’m going to talk about our </a:t>
                </a:r>
                <a:r>
                  <a:rPr lang="en-US" dirty="0" err="1"/>
                  <a:t>Porla</a:t>
                </a:r>
                <a:r>
                  <a:rPr lang="en-US" dirty="0"/>
                  <a:t> design. </a:t>
                </a:r>
              </a:p>
              <a:p>
                <a:r>
                  <a:rPr lang="en-US" dirty="0"/>
                  <a:t>Based on the previous work by Shi et. al. in 2013, our </a:t>
                </a:r>
                <a:r>
                  <a:rPr lang="en-US" dirty="0" err="1"/>
                  <a:t>Porla</a:t>
                </a:r>
                <a:r>
                  <a:rPr lang="en-US" dirty="0"/>
                  <a:t> also performs encoding data by a type of error correction code. </a:t>
                </a:r>
                <a:r>
                  <a:rPr lang="en-US" i="0">
                    <a:latin typeface="Cambria Math" panose="02040503050406030204" pitchFamily="18" charset="0"/>
                    <a:ea typeface="Cambria Math" panose="02040503050406030204" pitchFamily="18" charset="0"/>
                  </a:rPr>
                  <a:t>↓</a:t>
                </a:r>
                <a:endParaRPr lang="en-US" dirty="0"/>
              </a:p>
              <a:p>
                <a:r>
                  <a:rPr lang="en-US" dirty="0"/>
                  <a:t>Basically, error correction code allows recovering the entire dataset while tolerating a certain portion of damaged codewords. </a:t>
                </a:r>
              </a:p>
              <a:p>
                <a:endParaRPr lang="en-US" dirty="0"/>
              </a:p>
              <a:p>
                <a:r>
                  <a:rPr lang="en-US" dirty="0"/>
                  <a:t>The error correction code that we use can allow up to half of codewords to be corrupted. </a:t>
                </a:r>
                <a:r>
                  <a:rPr lang="en-US" i="0">
                    <a:latin typeface="Cambria Math" panose="02040503050406030204" pitchFamily="18" charset="0"/>
                    <a:ea typeface="Cambria Math" panose="02040503050406030204" pitchFamily="18" charset="0"/>
                  </a:rPr>
                  <a:t>↓</a:t>
                </a:r>
                <a:endParaRPr lang="en-US" dirty="0"/>
              </a:p>
              <a:p>
                <a:r>
                  <a:rPr lang="en-US" dirty="0"/>
                  <a:t>The codeword is computed as the formula here. A permuted data vector multiplies with a matrix G. </a:t>
                </a:r>
                <a:r>
                  <a:rPr lang="en-US" i="0">
                    <a:latin typeface="Cambria Math" panose="02040503050406030204" pitchFamily="18" charset="0"/>
                    <a:ea typeface="Cambria Math" panose="02040503050406030204" pitchFamily="18" charset="0"/>
                  </a:rPr>
                  <a:t>↓↓</a:t>
                </a:r>
                <a:endParaRPr lang="en-US" dirty="0"/>
              </a:p>
              <a:p>
                <a:r>
                  <a:rPr lang="en-US" dirty="0"/>
                  <a:t>The output codeword H here will be double longer than the original data. </a:t>
                </a:r>
              </a:p>
              <a:p>
                <a:r>
                  <a:rPr lang="en-US" dirty="0"/>
                  <a:t>So, because any square sub-matrix of G is non-singular, we can compute the inversion of the submatrix of G </a:t>
                </a:r>
                <a:r>
                  <a:rPr lang="en-US" i="0">
                    <a:latin typeface="Cambria Math" panose="02040503050406030204" pitchFamily="18" charset="0"/>
                    <a:ea typeface="Cambria Math" panose="02040503050406030204" pitchFamily="18" charset="0"/>
                  </a:rPr>
                  <a:t>↓</a:t>
                </a:r>
                <a:r>
                  <a:rPr lang="en-US" dirty="0"/>
                  <a:t> and multiply it with a subset of codewords H, denoted as H hat here to recover the original data. </a:t>
                </a:r>
              </a:p>
              <a:p>
                <a:r>
                  <a:rPr lang="en-US" dirty="0"/>
                  <a:t>For more details, please refer to our paper </a:t>
                </a:r>
                <a:r>
                  <a:rPr lang="en-US" i="0">
                    <a:latin typeface="Cambria Math" panose="02040503050406030204" pitchFamily="18" charset="0"/>
                    <a:ea typeface="Cambria Math" panose="02040503050406030204" pitchFamily="18" charset="0"/>
                  </a:rPr>
                  <a:t>↓</a:t>
                </a:r>
                <a:r>
                  <a:rPr lang="en-US" dirty="0"/>
                  <a:t>. We also have MATLAB example code here to exemplify how to build this error correction code and how to use it to recover data. </a:t>
                </a:r>
              </a:p>
            </p:txBody>
          </p:sp>
        </mc:Fallback>
      </mc:AlternateContent>
      <p:sp>
        <p:nvSpPr>
          <p:cNvPr id="4" name="Slide Number Placeholder 3"/>
          <p:cNvSpPr>
            <a:spLocks noGrp="1"/>
          </p:cNvSpPr>
          <p:nvPr>
            <p:ph type="sldNum" sz="quarter" idx="5"/>
          </p:nvPr>
        </p:nvSpPr>
        <p:spPr/>
        <p:txBody>
          <a:bodyPr/>
          <a:lstStyle/>
          <a:p>
            <a:fld id="{5BE5B665-2CAD-1347-9A08-7A2A4C56E22C}" type="slidenum">
              <a:rPr lang="en-US" smtClean="0"/>
              <a:t>5</a:t>
            </a:fld>
            <a:endParaRPr lang="en-US"/>
          </a:p>
        </p:txBody>
      </p:sp>
    </p:spTree>
    <p:extLst>
      <p:ext uri="{BB962C8B-B14F-4D97-AF65-F5344CB8AC3E}">
        <p14:creationId xmlns:p14="http://schemas.microsoft.com/office/powerpoint/2010/main" val="25932065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support keyword search efficiently, we build a search index beside document collection. </a:t>
            </a:r>
          </a:p>
          <a:p>
            <a:r>
              <a:rPr lang="en-US" dirty="0"/>
              <a:t>Our search index is a table, where rows correspond to documents and columns correspond to keywords. </a:t>
            </a:r>
          </a:p>
          <a:p>
            <a:r>
              <a:rPr lang="en-US" dirty="0"/>
              <a:t>The value 1 indicates the appearance of the keyword in the document, so each row is a bitmap for keywords of the corresponding document. </a:t>
            </a:r>
          </a:p>
          <a:p>
            <a:r>
              <a:rPr lang="en-US" dirty="0"/>
              <a:t>To update a document, we change the corresponding row of that document in the search index.</a:t>
            </a:r>
          </a:p>
          <a:p>
            <a:r>
              <a:rPr lang="en-US" dirty="0"/>
              <a:t>To search or to find out which documents contain a specific keyword, we obtain the column corresponding to that keyword. </a:t>
            </a:r>
          </a:p>
        </p:txBody>
      </p:sp>
      <p:sp>
        <p:nvSpPr>
          <p:cNvPr id="4" name="Slide Number Placeholder 3"/>
          <p:cNvSpPr>
            <a:spLocks noGrp="1"/>
          </p:cNvSpPr>
          <p:nvPr>
            <p:ph type="sldNum" sz="quarter" idx="5"/>
          </p:nvPr>
        </p:nvSpPr>
        <p:spPr/>
        <p:txBody>
          <a:bodyPr/>
          <a:lstStyle/>
          <a:p>
            <a:fld id="{5BE5B665-2CAD-1347-9A08-7A2A4C56E22C}" type="slidenum">
              <a:rPr lang="en-US" smtClean="0"/>
              <a:t>6</a:t>
            </a:fld>
            <a:endParaRPr lang="en-US"/>
          </a:p>
        </p:txBody>
      </p:sp>
    </p:spTree>
    <p:extLst>
      <p:ext uri="{BB962C8B-B14F-4D97-AF65-F5344CB8AC3E}">
        <p14:creationId xmlns:p14="http://schemas.microsoft.com/office/powerpoint/2010/main" val="9865342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With that design, the search index will be very large when the number of keywords is significant. </a:t>
                </a:r>
              </a:p>
              <a:p>
                <a:r>
                  <a:rPr lang="en-US" dirty="0"/>
                  <a:t>We use Bloom filter, which provides efficient membership testing, to compress the search index.</a:t>
                </a:r>
              </a:p>
              <a:p>
                <a:r>
                  <a:rPr lang="en-US" dirty="0"/>
                  <a:t>For each keyword, we hash it to different locations in the bloom filter and set their values to 1. </a:t>
                </a:r>
              </a:p>
              <a:p>
                <a:r>
                  <a:rPr lang="en-US" dirty="0"/>
                  <a:t>We do this for every keyword, then we obtain the search index with Bloom filters instead of bitmaps.</a:t>
                </a:r>
              </a:p>
              <a:p>
                <a:r>
                  <a:rPr lang="en-US" dirty="0"/>
                  <a:t>Now to retrieve documents matching a keyword, we need to obtain multiple columns that the keyword is hashed to, instead of a single one as before. </a:t>
                </a:r>
              </a:p>
              <a:p>
                <a:r>
                  <a:rPr lang="en-US" dirty="0"/>
                  <a:t>Using Bloom filter may incur false positives, but we can configure parameters to achieve a low rate. </a:t>
                </a:r>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i="0" dirty="0">
                    <a:latin typeface="Times New Roman" panose="02020603050405020304" pitchFamily="18" charset="0"/>
                    <a:ea typeface="Cambria Math" panose="02040503050406030204" pitchFamily="18" charset="0"/>
                    <a:cs typeface="Times New Roman" panose="02020603050405020304" pitchFamily="18" charset="0"/>
                  </a:rPr>
                  <a:t>Similarly, for the next level H_3 </a:t>
                </a:r>
                <a:r>
                  <a:rPr lang="en-US" i="0">
                    <a:latin typeface="Cambria Math" panose="02040503050406030204" pitchFamily="18" charset="0"/>
                    <a:ea typeface="Cambria Math" panose="02040503050406030204" pitchFamily="18" charset="0"/>
                  </a:rPr>
                  <a:t>↑↑</a:t>
                </a:r>
                <a:r>
                  <a:rPr lang="en-US" b="0" i="0">
                    <a:latin typeface="Cambria Math" panose="02040503050406030204" pitchFamily="18" charset="0"/>
                    <a:ea typeface="Cambria Math" panose="02040503050406030204" pitchFamily="18" charset="0"/>
                  </a:rPr>
                  <a:t> </a:t>
                </a:r>
                <a:r>
                  <a:rPr lang="en-US" i="0">
                    <a:latin typeface="Cambria Math" panose="02040503050406030204" pitchFamily="18" charset="0"/>
                    <a:ea typeface="Cambria Math" panose="02040503050406030204" pitchFamily="18" charset="0"/>
                  </a:rPr>
                  <a:t>↑↑</a:t>
                </a:r>
                <a:r>
                  <a:rPr lang="en-US" b="0" i="0">
                    <a:latin typeface="Cambria Math" panose="02040503050406030204" pitchFamily="18" charset="0"/>
                    <a:ea typeface="Cambria Math" panose="02040503050406030204" pitchFamily="18" charset="0"/>
                  </a:rPr>
                  <a:t> </a:t>
                </a:r>
                <a:r>
                  <a:rPr lang="en-US" i="0">
                    <a:latin typeface="Cambria Math" panose="02040503050406030204" pitchFamily="18" charset="0"/>
                    <a:ea typeface="Cambria Math" panose="02040503050406030204" pitchFamily="18" charset="0"/>
                  </a:rPr>
                  <a:t>↑↑</a:t>
                </a:r>
                <a:r>
                  <a:rPr lang="en-US" b="0" i="0">
                    <a:latin typeface="Cambria Math" panose="02040503050406030204" pitchFamily="18" charset="0"/>
                    <a:ea typeface="Cambria Math" panose="02040503050406030204" pitchFamily="18" charset="0"/>
                  </a:rPr>
                  <a:t> </a:t>
                </a:r>
                <a:r>
                  <a:rPr lang="en-US" i="0">
                    <a:latin typeface="Cambria Math" panose="02040503050406030204" pitchFamily="18" charset="0"/>
                    <a:ea typeface="Cambria Math" panose="02040503050406030204" pitchFamily="18" charset="0"/>
                  </a:rPr>
                  <a:t>↑↑</a:t>
                </a:r>
                <a:r>
                  <a:rPr lang="en-US" i="0" dirty="0">
                    <a:latin typeface="Times New Roman" panose="02020603050405020304" pitchFamily="18" charset="0"/>
                    <a:ea typeface="Cambria Math" panose="02040503050406030204" pitchFamily="18" charset="0"/>
                    <a:cs typeface="Times New Roman" panose="02020603050405020304" pitchFamily="18"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i="0" dirty="0">
                    <a:latin typeface="Times New Roman" panose="02020603050405020304" pitchFamily="18" charset="0"/>
                    <a:ea typeface="Cambria Math" panose="02040503050406030204" pitchFamily="18" charset="0"/>
                    <a:cs typeface="Times New Roman" panose="02020603050405020304" pitchFamily="18" charset="0"/>
                  </a:rPr>
                  <a:t>So, level </a:t>
                </a:r>
                <a:r>
                  <a:rPr lang="en-US" i="0" dirty="0" err="1">
                    <a:latin typeface="Times New Roman" panose="02020603050405020304" pitchFamily="18" charset="0"/>
                    <a:ea typeface="Cambria Math" panose="02040503050406030204" pitchFamily="18" charset="0"/>
                    <a:cs typeface="Times New Roman" panose="02020603050405020304" pitchFamily="18" charset="0"/>
                  </a:rPr>
                  <a:t>H_l</a:t>
                </a:r>
                <a:r>
                  <a:rPr lang="en-US" i="0" dirty="0">
                    <a:latin typeface="Times New Roman" panose="02020603050405020304" pitchFamily="18" charset="0"/>
                    <a:ea typeface="Cambria Math" panose="02040503050406030204" pitchFamily="18" charset="0"/>
                    <a:cs typeface="Times New Roman" panose="02020603050405020304" pitchFamily="18" charset="0"/>
                  </a:rPr>
                  <a:t> is rebuilt after every 2^l updates.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i="0" dirty="0">
                    <a:latin typeface="Times New Roman" panose="02020603050405020304" pitchFamily="18" charset="0"/>
                    <a:ea typeface="Cambria Math" panose="02040503050406030204" pitchFamily="18" charset="0"/>
                    <a:cs typeface="Times New Roman" panose="02020603050405020304" pitchFamily="18" charset="0"/>
                  </a:rPr>
                  <a:t>And after N updates, where N is the total number of data blocks in the database, erasure code C is rebuilt, and codewords in H at every level will be cleared.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i="0" dirty="0">
                  <a:latin typeface="Times New Roman" panose="02020603050405020304" pitchFamily="18" charset="0"/>
                  <a:ea typeface="Cambria Math" panose="020405030504060302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i="0" dirty="0">
                    <a:latin typeface="Times New Roman" panose="02020603050405020304" pitchFamily="18" charset="0"/>
                    <a:ea typeface="Cambria Math" panose="02040503050406030204" pitchFamily="18" charset="0"/>
                    <a:cs typeface="Times New Roman" panose="02020603050405020304" pitchFamily="18" charset="0"/>
                  </a:rPr>
                  <a:t>In terms of amortized cost, each update just requires a computational complexity of O(log N), where N is the total number of data blocks.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i="0" dirty="0">
                  <a:latin typeface="Times New Roman" panose="02020603050405020304" pitchFamily="18" charset="0"/>
                  <a:ea typeface="Cambria Math" panose="02040503050406030204" pitchFamily="18" charset="0"/>
                  <a:cs typeface="Times New Roman" panose="02020603050405020304" pitchFamily="18" charset="0"/>
                </a:endParaRPr>
              </a:p>
              <a:p>
                <a:endParaRPr lang="en-US" dirty="0"/>
              </a:p>
            </p:txBody>
          </p:sp>
        </mc:Fallback>
      </mc:AlternateContent>
      <p:sp>
        <p:nvSpPr>
          <p:cNvPr id="4" name="Slide Number Placeholder 3"/>
          <p:cNvSpPr>
            <a:spLocks noGrp="1"/>
          </p:cNvSpPr>
          <p:nvPr>
            <p:ph type="sldNum" sz="quarter" idx="5"/>
          </p:nvPr>
        </p:nvSpPr>
        <p:spPr/>
        <p:txBody>
          <a:bodyPr/>
          <a:lstStyle/>
          <a:p>
            <a:fld id="{5BE5B665-2CAD-1347-9A08-7A2A4C56E22C}" type="slidenum">
              <a:rPr lang="en-US" smtClean="0"/>
              <a:t>7</a:t>
            </a:fld>
            <a:endParaRPr lang="en-US"/>
          </a:p>
        </p:txBody>
      </p:sp>
    </p:spTree>
    <p:extLst>
      <p:ext uri="{BB962C8B-B14F-4D97-AF65-F5344CB8AC3E}">
        <p14:creationId xmlns:p14="http://schemas.microsoft.com/office/powerpoint/2010/main" val="4403564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To protect the confidentiality of the search index, we need to encrypt it before uploading to the server.</a:t>
                </a:r>
              </a:p>
              <a:p>
                <a:r>
                  <a:rPr lang="en-US" dirty="0"/>
                  <a:t>We use key-homomorphic pseudorandom function proposed by </a:t>
                </a:r>
                <a:r>
                  <a:rPr lang="en-US" dirty="0" err="1"/>
                  <a:t>Boneh</a:t>
                </a:r>
                <a:r>
                  <a:rPr lang="en-US" dirty="0"/>
                  <a:t> et al. in 2013. I am going to call it PRF for short. </a:t>
                </a:r>
              </a:p>
              <a:p>
                <a:r>
                  <a:rPr lang="en-US" dirty="0"/>
                  <a:t>With this technique, we can split a key into two random parts, where the PRF output with the original key is equal to the sum of PRF output with the split keys and a small error. </a:t>
                </a:r>
              </a:p>
              <a:p>
                <a:r>
                  <a:rPr lang="en-US" dirty="0"/>
                  <a:t>We encrypt each value of the search index by adding it with the output of the PRF. </a:t>
                </a:r>
              </a:p>
            </p:txBody>
          </p:sp>
        </mc:Choice>
        <mc:Fallback xmlns="">
          <p:sp>
            <p:nvSpPr>
              <p:cNvPr id="3" name="Notes Placeholder 2"/>
              <p:cNvSpPr>
                <a:spLocks noGrp="1"/>
              </p:cNvSpPr>
              <p:nvPr>
                <p:ph type="body" idx="1"/>
              </p:nvPr>
            </p:nvSpPr>
            <p:spPr/>
            <p:txBody>
              <a:bodyPr/>
              <a:lstStyle/>
              <a:p>
                <a:r>
                  <a:rPr lang="en-US" dirty="0"/>
                  <a:t>I am going to introduce several definitions and notations in our work here.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i="0">
                    <a:latin typeface="Cambria Math" panose="02040503050406030204" pitchFamily="18" charset="0"/>
                    <a:ea typeface="Cambria Math" panose="02040503050406030204" pitchFamily="18" charset="0"/>
                  </a:rPr>
                  <a:t>↓</a:t>
                </a:r>
                <a:r>
                  <a:rPr lang="en-US" i="0" dirty="0">
                    <a:latin typeface="Times New Roman" panose="02020603050405020304" pitchFamily="18" charset="0"/>
                    <a:ea typeface="Cambria Math" panose="02040503050406030204" pitchFamily="18" charset="0"/>
                    <a:cs typeface="Times New Roman" panose="02020603050405020304" pitchFamily="18" charset="0"/>
                  </a:rPr>
                  <a:t> </a:t>
                </a:r>
                <a:r>
                  <a:rPr lang="en-US" dirty="0"/>
                  <a:t>We use alpha to denote a secret key.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i="0">
                    <a:latin typeface="Cambria Math" panose="02040503050406030204" pitchFamily="18" charset="0"/>
                    <a:ea typeface="Cambria Math" panose="02040503050406030204" pitchFamily="18" charset="0"/>
                  </a:rPr>
                  <a:t>↓</a:t>
                </a:r>
                <a:r>
                  <a:rPr lang="en-US" i="0" dirty="0">
                    <a:latin typeface="Times New Roman" panose="02020603050405020304" pitchFamily="18" charset="0"/>
                    <a:ea typeface="Cambria Math" panose="02040503050406030204" pitchFamily="18" charset="0"/>
                    <a:cs typeface="Times New Roman" panose="02020603050405020304" pitchFamily="18" charset="0"/>
                  </a:rPr>
                  <a:t> </a:t>
                </a:r>
                <a:r>
                  <a:rPr lang="en-US" dirty="0"/>
                  <a:t>A data block v is written as a vector of values.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i="0">
                    <a:latin typeface="Cambria Math" panose="02040503050406030204" pitchFamily="18" charset="0"/>
                    <a:ea typeface="Cambria Math" panose="02040503050406030204" pitchFamily="18" charset="0"/>
                  </a:rPr>
                  <a:t>↓</a:t>
                </a:r>
                <a:r>
                  <a:rPr lang="en-US" i="0" dirty="0">
                    <a:latin typeface="Times New Roman" panose="02020603050405020304" pitchFamily="18" charset="0"/>
                    <a:ea typeface="Cambria Math" panose="02040503050406030204" pitchFamily="18" charset="0"/>
                    <a:cs typeface="Times New Roman" panose="02020603050405020304" pitchFamily="18" charset="0"/>
                  </a:rPr>
                  <a:t> </a:t>
                </a:r>
                <a:r>
                  <a:rPr lang="en-US" dirty="0"/>
                  <a:t>The commitment of a data block v is cm, with g is a vector of group elements.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i="0">
                    <a:latin typeface="Cambria Math" panose="02040503050406030204" pitchFamily="18" charset="0"/>
                    <a:ea typeface="Cambria Math" panose="02040503050406030204" pitchFamily="18" charset="0"/>
                  </a:rPr>
                  <a:t>↓</a:t>
                </a:r>
                <a:r>
                  <a:rPr lang="en-US" i="0" dirty="0">
                    <a:latin typeface="Times New Roman" panose="02020603050405020304" pitchFamily="18" charset="0"/>
                    <a:ea typeface="Cambria Math" panose="02040503050406030204" pitchFamily="18" charset="0"/>
                    <a:cs typeface="Times New Roman" panose="02020603050405020304" pitchFamily="18" charset="0"/>
                  </a:rPr>
                  <a:t> </a:t>
                </a:r>
                <a:r>
                  <a:rPr lang="en-US" dirty="0"/>
                  <a:t>And MAC of Commitment </a:t>
                </a:r>
                <a:r>
                  <a:rPr lang="en-US" i="0">
                    <a:latin typeface="Cambria Math" panose="02040503050406030204" pitchFamily="18" charset="0"/>
                    <a:ea typeface="Cambria Math" panose="02040503050406030204" pitchFamily="18" charset="0"/>
                  </a:rPr>
                  <a:t>↓</a:t>
                </a:r>
                <a:r>
                  <a:rPr lang="en-US" dirty="0"/>
                  <a:t>, sigma, which is computed with secret key alpha, and another component </a:t>
                </a:r>
                <a:r>
                  <a:rPr lang="en-US" dirty="0" err="1"/>
                  <a:t>h^r</a:t>
                </a:r>
                <a:r>
                  <a:rPr lang="en-US" dirty="0"/>
                  <a:t>, with h here is a group element.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i="0">
                    <a:latin typeface="Cambria Math" panose="02040503050406030204" pitchFamily="18" charset="0"/>
                    <a:ea typeface="Cambria Math" panose="02040503050406030204" pitchFamily="18" charset="0"/>
                  </a:rPr>
                  <a:t>↓</a:t>
                </a:r>
                <a:r>
                  <a:rPr lang="en-US" i="0" dirty="0">
                    <a:latin typeface="Times New Roman" panose="02020603050405020304" pitchFamily="18" charset="0"/>
                    <a:ea typeface="Cambria Math" panose="02040503050406030204" pitchFamily="18" charset="0"/>
                    <a:cs typeface="Times New Roman" panose="02020603050405020304" pitchFamily="18" charset="0"/>
                  </a:rPr>
                  <a:t> </a:t>
                </a:r>
                <a:r>
                  <a:rPr lang="en-US" dirty="0"/>
                  <a:t>And r is the output from a pseudorandom function with another secret key k. </a:t>
                </a:r>
              </a:p>
              <a:p>
                <a:endParaRPr lang="en-US" dirty="0"/>
              </a:p>
              <a:p>
                <a:r>
                  <a:rPr lang="en-US" dirty="0"/>
                  <a:t>This MAC has the important property that it is additively homomorphic, which means we can compute the MAC of a linear combination of data blocks from the MAC of separate components.  </a:t>
                </a:r>
              </a:p>
              <a:p>
                <a:r>
                  <a:rPr lang="en-US" dirty="0"/>
                  <a:t>You can have a look at our paper to see the proof of its homomorphism. </a:t>
                </a:r>
              </a:p>
            </p:txBody>
          </p:sp>
        </mc:Fallback>
      </mc:AlternateContent>
      <p:sp>
        <p:nvSpPr>
          <p:cNvPr id="4" name="Slide Number Placeholder 3"/>
          <p:cNvSpPr>
            <a:spLocks noGrp="1"/>
          </p:cNvSpPr>
          <p:nvPr>
            <p:ph type="sldNum" sz="quarter" idx="5"/>
          </p:nvPr>
        </p:nvSpPr>
        <p:spPr/>
        <p:txBody>
          <a:bodyPr/>
          <a:lstStyle/>
          <a:p>
            <a:fld id="{5BE5B665-2CAD-1347-9A08-7A2A4C56E22C}" type="slidenum">
              <a:rPr lang="en-US" smtClean="0"/>
              <a:t>8</a:t>
            </a:fld>
            <a:endParaRPr lang="en-US"/>
          </a:p>
        </p:txBody>
      </p:sp>
    </p:spTree>
    <p:extLst>
      <p:ext uri="{BB962C8B-B14F-4D97-AF65-F5344CB8AC3E}">
        <p14:creationId xmlns:p14="http://schemas.microsoft.com/office/powerpoint/2010/main" val="18277427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5EEC7C-AB32-AD54-DA59-93124A3E166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74688FA-B435-C3BD-0E77-78AFA356E66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D8F06C5-AFAB-5F77-543E-AEC53C03C642}"/>
              </a:ext>
            </a:extLst>
          </p:cNvPr>
          <p:cNvSpPr>
            <a:spLocks noGrp="1"/>
          </p:cNvSpPr>
          <p:nvPr>
            <p:ph type="dt" sz="half" idx="10"/>
          </p:nvPr>
        </p:nvSpPr>
        <p:spPr/>
        <p:txBody>
          <a:bodyPr/>
          <a:lstStyle/>
          <a:p>
            <a:fld id="{BF386A46-9B20-1846-AE70-208546F6C7FB}" type="datetime1">
              <a:rPr lang="en-US" smtClean="0"/>
              <a:t>11/30/24</a:t>
            </a:fld>
            <a:endParaRPr lang="en-US"/>
          </a:p>
        </p:txBody>
      </p:sp>
      <p:sp>
        <p:nvSpPr>
          <p:cNvPr id="5" name="Footer Placeholder 4">
            <a:extLst>
              <a:ext uri="{FF2B5EF4-FFF2-40B4-BE49-F238E27FC236}">
                <a16:creationId xmlns:a16="http://schemas.microsoft.com/office/drawing/2014/main" id="{81F559E5-264C-DB6A-16FD-A75F7938B9E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9EA1C25-D49D-4842-542E-76815ADB92EA}"/>
              </a:ext>
            </a:extLst>
          </p:cNvPr>
          <p:cNvSpPr>
            <a:spLocks noGrp="1"/>
          </p:cNvSpPr>
          <p:nvPr>
            <p:ph type="sldNum" sz="quarter" idx="12"/>
          </p:nvPr>
        </p:nvSpPr>
        <p:spPr/>
        <p:txBody>
          <a:bodyPr/>
          <a:lstStyle/>
          <a:p>
            <a:fld id="{C2D47E1E-16B8-6B43-8345-A36FFC908F81}" type="slidenum">
              <a:rPr lang="en-US" smtClean="0"/>
              <a:t>‹#›</a:t>
            </a:fld>
            <a:endParaRPr lang="en-US"/>
          </a:p>
        </p:txBody>
      </p:sp>
    </p:spTree>
    <p:extLst>
      <p:ext uri="{BB962C8B-B14F-4D97-AF65-F5344CB8AC3E}">
        <p14:creationId xmlns:p14="http://schemas.microsoft.com/office/powerpoint/2010/main" val="19869251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E6C5F1-BEB7-B398-6B23-5187EAE557F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EF9D87F-0244-F88F-0C32-38A6B132F7E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89A3E2B-1FB9-254A-1B81-B709ABD3EA73}"/>
              </a:ext>
            </a:extLst>
          </p:cNvPr>
          <p:cNvSpPr>
            <a:spLocks noGrp="1"/>
          </p:cNvSpPr>
          <p:nvPr>
            <p:ph type="dt" sz="half" idx="10"/>
          </p:nvPr>
        </p:nvSpPr>
        <p:spPr/>
        <p:txBody>
          <a:bodyPr/>
          <a:lstStyle/>
          <a:p>
            <a:fld id="{495EEC78-2E02-4542-AFCA-C6BCD58BB4C1}" type="datetime1">
              <a:rPr lang="en-US" smtClean="0"/>
              <a:t>11/30/24</a:t>
            </a:fld>
            <a:endParaRPr lang="en-US"/>
          </a:p>
        </p:txBody>
      </p:sp>
      <p:sp>
        <p:nvSpPr>
          <p:cNvPr id="5" name="Footer Placeholder 4">
            <a:extLst>
              <a:ext uri="{FF2B5EF4-FFF2-40B4-BE49-F238E27FC236}">
                <a16:creationId xmlns:a16="http://schemas.microsoft.com/office/drawing/2014/main" id="{913F1D0F-4732-4779-5BF0-4A12780CA31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C5E7420-A3AE-B612-61A6-7F7AD8B45EC2}"/>
              </a:ext>
            </a:extLst>
          </p:cNvPr>
          <p:cNvSpPr>
            <a:spLocks noGrp="1"/>
          </p:cNvSpPr>
          <p:nvPr>
            <p:ph type="sldNum" sz="quarter" idx="12"/>
          </p:nvPr>
        </p:nvSpPr>
        <p:spPr/>
        <p:txBody>
          <a:bodyPr/>
          <a:lstStyle/>
          <a:p>
            <a:fld id="{C2D47E1E-16B8-6B43-8345-A36FFC908F81}" type="slidenum">
              <a:rPr lang="en-US" smtClean="0"/>
              <a:t>‹#›</a:t>
            </a:fld>
            <a:endParaRPr lang="en-US"/>
          </a:p>
        </p:txBody>
      </p:sp>
    </p:spTree>
    <p:extLst>
      <p:ext uri="{BB962C8B-B14F-4D97-AF65-F5344CB8AC3E}">
        <p14:creationId xmlns:p14="http://schemas.microsoft.com/office/powerpoint/2010/main" val="25748355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6A70802-E196-E62E-A210-7FF86BCB9D6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DDBA162-4172-B4D9-80F1-BFD4448F85A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A70EC1-79BD-D14A-2826-220AD301902C}"/>
              </a:ext>
            </a:extLst>
          </p:cNvPr>
          <p:cNvSpPr>
            <a:spLocks noGrp="1"/>
          </p:cNvSpPr>
          <p:nvPr>
            <p:ph type="dt" sz="half" idx="10"/>
          </p:nvPr>
        </p:nvSpPr>
        <p:spPr/>
        <p:txBody>
          <a:bodyPr/>
          <a:lstStyle/>
          <a:p>
            <a:fld id="{24B1E190-13B6-9B4F-B151-D152AA21F7BC}" type="datetime1">
              <a:rPr lang="en-US" smtClean="0"/>
              <a:t>11/30/24</a:t>
            </a:fld>
            <a:endParaRPr lang="en-US"/>
          </a:p>
        </p:txBody>
      </p:sp>
      <p:sp>
        <p:nvSpPr>
          <p:cNvPr id="5" name="Footer Placeholder 4">
            <a:extLst>
              <a:ext uri="{FF2B5EF4-FFF2-40B4-BE49-F238E27FC236}">
                <a16:creationId xmlns:a16="http://schemas.microsoft.com/office/drawing/2014/main" id="{DC20A277-80EC-3D80-48E6-B685BF3567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955578F-05C9-8B3D-132F-40FCE6DC1C74}"/>
              </a:ext>
            </a:extLst>
          </p:cNvPr>
          <p:cNvSpPr>
            <a:spLocks noGrp="1"/>
          </p:cNvSpPr>
          <p:nvPr>
            <p:ph type="sldNum" sz="quarter" idx="12"/>
          </p:nvPr>
        </p:nvSpPr>
        <p:spPr/>
        <p:txBody>
          <a:bodyPr/>
          <a:lstStyle/>
          <a:p>
            <a:fld id="{C2D47E1E-16B8-6B43-8345-A36FFC908F81}" type="slidenum">
              <a:rPr lang="en-US" smtClean="0"/>
              <a:t>‹#›</a:t>
            </a:fld>
            <a:endParaRPr lang="en-US"/>
          </a:p>
        </p:txBody>
      </p:sp>
    </p:spTree>
    <p:extLst>
      <p:ext uri="{BB962C8B-B14F-4D97-AF65-F5344CB8AC3E}">
        <p14:creationId xmlns:p14="http://schemas.microsoft.com/office/powerpoint/2010/main" val="14534640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C8E2EA-1B1B-9005-666C-48A13D03A13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96878DE-EE44-8C09-8CA3-14C022C5299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35B72B9-81D7-52DE-5F5C-EEBEC016B569}"/>
              </a:ext>
            </a:extLst>
          </p:cNvPr>
          <p:cNvSpPr>
            <a:spLocks noGrp="1"/>
          </p:cNvSpPr>
          <p:nvPr>
            <p:ph type="dt" sz="half" idx="10"/>
          </p:nvPr>
        </p:nvSpPr>
        <p:spPr/>
        <p:txBody>
          <a:bodyPr/>
          <a:lstStyle/>
          <a:p>
            <a:fld id="{ABA6254D-E7C2-F144-AAA5-9CDED14D1D85}" type="datetime1">
              <a:rPr lang="en-US" smtClean="0"/>
              <a:t>11/30/24</a:t>
            </a:fld>
            <a:endParaRPr lang="en-US"/>
          </a:p>
        </p:txBody>
      </p:sp>
      <p:sp>
        <p:nvSpPr>
          <p:cNvPr id="5" name="Footer Placeholder 4">
            <a:extLst>
              <a:ext uri="{FF2B5EF4-FFF2-40B4-BE49-F238E27FC236}">
                <a16:creationId xmlns:a16="http://schemas.microsoft.com/office/drawing/2014/main" id="{50EAF9D0-6EE3-529E-EABD-5832FE809F0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0E3B095-27CA-9628-46E1-9C1591C67FB1}"/>
              </a:ext>
            </a:extLst>
          </p:cNvPr>
          <p:cNvSpPr>
            <a:spLocks noGrp="1"/>
          </p:cNvSpPr>
          <p:nvPr>
            <p:ph type="sldNum" sz="quarter" idx="12"/>
          </p:nvPr>
        </p:nvSpPr>
        <p:spPr/>
        <p:txBody>
          <a:bodyPr/>
          <a:lstStyle/>
          <a:p>
            <a:fld id="{C2D47E1E-16B8-6B43-8345-A36FFC908F81}" type="slidenum">
              <a:rPr lang="en-US" smtClean="0"/>
              <a:t>‹#›</a:t>
            </a:fld>
            <a:endParaRPr lang="en-US"/>
          </a:p>
        </p:txBody>
      </p:sp>
    </p:spTree>
    <p:extLst>
      <p:ext uri="{BB962C8B-B14F-4D97-AF65-F5344CB8AC3E}">
        <p14:creationId xmlns:p14="http://schemas.microsoft.com/office/powerpoint/2010/main" val="14451057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BBD40B-5B94-15CC-31E4-505CD090799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379A430-C9CA-0972-0035-6593F9AAE37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D266768-2DF2-A7A3-FC1F-7552E80D5C68}"/>
              </a:ext>
            </a:extLst>
          </p:cNvPr>
          <p:cNvSpPr>
            <a:spLocks noGrp="1"/>
          </p:cNvSpPr>
          <p:nvPr>
            <p:ph type="dt" sz="half" idx="10"/>
          </p:nvPr>
        </p:nvSpPr>
        <p:spPr/>
        <p:txBody>
          <a:bodyPr/>
          <a:lstStyle/>
          <a:p>
            <a:fld id="{9870BB7D-F823-5243-B5C7-C6A78F80C8C4}" type="datetime1">
              <a:rPr lang="en-US" smtClean="0"/>
              <a:t>11/30/24</a:t>
            </a:fld>
            <a:endParaRPr lang="en-US"/>
          </a:p>
        </p:txBody>
      </p:sp>
      <p:sp>
        <p:nvSpPr>
          <p:cNvPr id="5" name="Footer Placeholder 4">
            <a:extLst>
              <a:ext uri="{FF2B5EF4-FFF2-40B4-BE49-F238E27FC236}">
                <a16:creationId xmlns:a16="http://schemas.microsoft.com/office/drawing/2014/main" id="{8C89754A-86F1-27A7-3A13-C5C46CB63EE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DDAC43B-C5A9-A572-1348-64CA2A944DC7}"/>
              </a:ext>
            </a:extLst>
          </p:cNvPr>
          <p:cNvSpPr>
            <a:spLocks noGrp="1"/>
          </p:cNvSpPr>
          <p:nvPr>
            <p:ph type="sldNum" sz="quarter" idx="12"/>
          </p:nvPr>
        </p:nvSpPr>
        <p:spPr/>
        <p:txBody>
          <a:bodyPr/>
          <a:lstStyle/>
          <a:p>
            <a:fld id="{C2D47E1E-16B8-6B43-8345-A36FFC908F81}" type="slidenum">
              <a:rPr lang="en-US" smtClean="0"/>
              <a:t>‹#›</a:t>
            </a:fld>
            <a:endParaRPr lang="en-US"/>
          </a:p>
        </p:txBody>
      </p:sp>
    </p:spTree>
    <p:extLst>
      <p:ext uri="{BB962C8B-B14F-4D97-AF65-F5344CB8AC3E}">
        <p14:creationId xmlns:p14="http://schemas.microsoft.com/office/powerpoint/2010/main" val="1709639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678E7B-B443-29D6-9062-85649886093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B561175-5492-3369-D00A-4908A1BCADF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EED5014-8442-E45D-A647-6B6DCD1CFDD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CF4C9BC-2E8F-BF19-5121-66B0095F6347}"/>
              </a:ext>
            </a:extLst>
          </p:cNvPr>
          <p:cNvSpPr>
            <a:spLocks noGrp="1"/>
          </p:cNvSpPr>
          <p:nvPr>
            <p:ph type="dt" sz="half" idx="10"/>
          </p:nvPr>
        </p:nvSpPr>
        <p:spPr/>
        <p:txBody>
          <a:bodyPr/>
          <a:lstStyle/>
          <a:p>
            <a:fld id="{87DCCCE9-19DA-B44F-9B84-77682B740262}" type="datetime1">
              <a:rPr lang="en-US" smtClean="0"/>
              <a:t>11/30/24</a:t>
            </a:fld>
            <a:endParaRPr lang="en-US"/>
          </a:p>
        </p:txBody>
      </p:sp>
      <p:sp>
        <p:nvSpPr>
          <p:cNvPr id="6" name="Footer Placeholder 5">
            <a:extLst>
              <a:ext uri="{FF2B5EF4-FFF2-40B4-BE49-F238E27FC236}">
                <a16:creationId xmlns:a16="http://schemas.microsoft.com/office/drawing/2014/main" id="{48387FC7-5CD5-5A27-30B9-127D4122540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C4BCB91-9EF4-7BA6-5160-54BF75E441EE}"/>
              </a:ext>
            </a:extLst>
          </p:cNvPr>
          <p:cNvSpPr>
            <a:spLocks noGrp="1"/>
          </p:cNvSpPr>
          <p:nvPr>
            <p:ph type="sldNum" sz="quarter" idx="12"/>
          </p:nvPr>
        </p:nvSpPr>
        <p:spPr/>
        <p:txBody>
          <a:bodyPr/>
          <a:lstStyle/>
          <a:p>
            <a:fld id="{C2D47E1E-16B8-6B43-8345-A36FFC908F81}" type="slidenum">
              <a:rPr lang="en-US" smtClean="0"/>
              <a:t>‹#›</a:t>
            </a:fld>
            <a:endParaRPr lang="en-US"/>
          </a:p>
        </p:txBody>
      </p:sp>
    </p:spTree>
    <p:extLst>
      <p:ext uri="{BB962C8B-B14F-4D97-AF65-F5344CB8AC3E}">
        <p14:creationId xmlns:p14="http://schemas.microsoft.com/office/powerpoint/2010/main" val="11955769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4A768-B055-3FED-0E93-85286832620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593D1F9-A0A6-78E4-C45D-94B08949C8F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898552E-C09D-892D-208D-5DC70A87569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4F58234-E566-A82D-91D6-A28BF566B79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B746A90-516A-7E3B-EECE-40769B68E74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C83238C-691F-2D97-14B6-B05E13174257}"/>
              </a:ext>
            </a:extLst>
          </p:cNvPr>
          <p:cNvSpPr>
            <a:spLocks noGrp="1"/>
          </p:cNvSpPr>
          <p:nvPr>
            <p:ph type="dt" sz="half" idx="10"/>
          </p:nvPr>
        </p:nvSpPr>
        <p:spPr/>
        <p:txBody>
          <a:bodyPr/>
          <a:lstStyle/>
          <a:p>
            <a:fld id="{33FE2FC0-4A70-E148-B5F9-29DA931367B3}" type="datetime1">
              <a:rPr lang="en-US" smtClean="0"/>
              <a:t>11/30/24</a:t>
            </a:fld>
            <a:endParaRPr lang="en-US"/>
          </a:p>
        </p:txBody>
      </p:sp>
      <p:sp>
        <p:nvSpPr>
          <p:cNvPr id="8" name="Footer Placeholder 7">
            <a:extLst>
              <a:ext uri="{FF2B5EF4-FFF2-40B4-BE49-F238E27FC236}">
                <a16:creationId xmlns:a16="http://schemas.microsoft.com/office/drawing/2014/main" id="{B69E22D8-4A9D-2122-2F4B-69C90B9479F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6444BBA-9512-4E0F-0BC0-B469F2666F97}"/>
              </a:ext>
            </a:extLst>
          </p:cNvPr>
          <p:cNvSpPr>
            <a:spLocks noGrp="1"/>
          </p:cNvSpPr>
          <p:nvPr>
            <p:ph type="sldNum" sz="quarter" idx="12"/>
          </p:nvPr>
        </p:nvSpPr>
        <p:spPr/>
        <p:txBody>
          <a:bodyPr/>
          <a:lstStyle/>
          <a:p>
            <a:fld id="{C2D47E1E-16B8-6B43-8345-A36FFC908F81}" type="slidenum">
              <a:rPr lang="en-US" smtClean="0"/>
              <a:t>‹#›</a:t>
            </a:fld>
            <a:endParaRPr lang="en-US"/>
          </a:p>
        </p:txBody>
      </p:sp>
    </p:spTree>
    <p:extLst>
      <p:ext uri="{BB962C8B-B14F-4D97-AF65-F5344CB8AC3E}">
        <p14:creationId xmlns:p14="http://schemas.microsoft.com/office/powerpoint/2010/main" val="39967849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1A5AF8-3B29-F4DD-93FE-6D4E20A4442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77028E2-2901-3E30-42A4-7E6059A18970}"/>
              </a:ext>
            </a:extLst>
          </p:cNvPr>
          <p:cNvSpPr>
            <a:spLocks noGrp="1"/>
          </p:cNvSpPr>
          <p:nvPr>
            <p:ph type="dt" sz="half" idx="10"/>
          </p:nvPr>
        </p:nvSpPr>
        <p:spPr/>
        <p:txBody>
          <a:bodyPr/>
          <a:lstStyle/>
          <a:p>
            <a:fld id="{6775BE12-C3F8-474E-BDCA-B627EA9A374A}" type="datetime1">
              <a:rPr lang="en-US" smtClean="0"/>
              <a:t>11/30/24</a:t>
            </a:fld>
            <a:endParaRPr lang="en-US"/>
          </a:p>
        </p:txBody>
      </p:sp>
      <p:sp>
        <p:nvSpPr>
          <p:cNvPr id="4" name="Footer Placeholder 3">
            <a:extLst>
              <a:ext uri="{FF2B5EF4-FFF2-40B4-BE49-F238E27FC236}">
                <a16:creationId xmlns:a16="http://schemas.microsoft.com/office/drawing/2014/main" id="{711DCACC-7D05-4AED-3E51-938AAC2FD16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9A6418A-E9C7-3699-D5FB-8AE272F53D0D}"/>
              </a:ext>
            </a:extLst>
          </p:cNvPr>
          <p:cNvSpPr>
            <a:spLocks noGrp="1"/>
          </p:cNvSpPr>
          <p:nvPr>
            <p:ph type="sldNum" sz="quarter" idx="12"/>
          </p:nvPr>
        </p:nvSpPr>
        <p:spPr/>
        <p:txBody>
          <a:bodyPr/>
          <a:lstStyle/>
          <a:p>
            <a:fld id="{C2D47E1E-16B8-6B43-8345-A36FFC908F81}" type="slidenum">
              <a:rPr lang="en-US" smtClean="0"/>
              <a:t>‹#›</a:t>
            </a:fld>
            <a:endParaRPr lang="en-US"/>
          </a:p>
        </p:txBody>
      </p:sp>
    </p:spTree>
    <p:extLst>
      <p:ext uri="{BB962C8B-B14F-4D97-AF65-F5344CB8AC3E}">
        <p14:creationId xmlns:p14="http://schemas.microsoft.com/office/powerpoint/2010/main" val="8133471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2656777-33CF-CD26-A2D7-F4037475386F}"/>
              </a:ext>
            </a:extLst>
          </p:cNvPr>
          <p:cNvSpPr>
            <a:spLocks noGrp="1"/>
          </p:cNvSpPr>
          <p:nvPr>
            <p:ph type="dt" sz="half" idx="10"/>
          </p:nvPr>
        </p:nvSpPr>
        <p:spPr/>
        <p:txBody>
          <a:bodyPr/>
          <a:lstStyle/>
          <a:p>
            <a:fld id="{BA132AAA-CC97-5C43-915C-A918DBD46789}" type="datetime1">
              <a:rPr lang="en-US" smtClean="0"/>
              <a:t>11/30/24</a:t>
            </a:fld>
            <a:endParaRPr lang="en-US"/>
          </a:p>
        </p:txBody>
      </p:sp>
      <p:sp>
        <p:nvSpPr>
          <p:cNvPr id="3" name="Footer Placeholder 2">
            <a:extLst>
              <a:ext uri="{FF2B5EF4-FFF2-40B4-BE49-F238E27FC236}">
                <a16:creationId xmlns:a16="http://schemas.microsoft.com/office/drawing/2014/main" id="{FCF63722-6691-A3D9-C5AB-62A8128F97F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F12935B-CEAC-A59A-07D0-98AC321F9E9E}"/>
              </a:ext>
            </a:extLst>
          </p:cNvPr>
          <p:cNvSpPr>
            <a:spLocks noGrp="1"/>
          </p:cNvSpPr>
          <p:nvPr>
            <p:ph type="sldNum" sz="quarter" idx="12"/>
          </p:nvPr>
        </p:nvSpPr>
        <p:spPr/>
        <p:txBody>
          <a:bodyPr/>
          <a:lstStyle/>
          <a:p>
            <a:fld id="{C2D47E1E-16B8-6B43-8345-A36FFC908F81}" type="slidenum">
              <a:rPr lang="en-US" smtClean="0"/>
              <a:t>‹#›</a:t>
            </a:fld>
            <a:endParaRPr lang="en-US"/>
          </a:p>
        </p:txBody>
      </p:sp>
    </p:spTree>
    <p:extLst>
      <p:ext uri="{BB962C8B-B14F-4D97-AF65-F5344CB8AC3E}">
        <p14:creationId xmlns:p14="http://schemas.microsoft.com/office/powerpoint/2010/main" val="2833168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1135EC-67F1-4C4E-42B4-D33EF550550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A195581-5E1B-4A9E-FCBA-76B478494FF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DA58B67-DB7C-8C2C-06B7-3A061151ACE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DCBB7B9-BEA7-ADCA-134C-685C16D73B93}"/>
              </a:ext>
            </a:extLst>
          </p:cNvPr>
          <p:cNvSpPr>
            <a:spLocks noGrp="1"/>
          </p:cNvSpPr>
          <p:nvPr>
            <p:ph type="dt" sz="half" idx="10"/>
          </p:nvPr>
        </p:nvSpPr>
        <p:spPr/>
        <p:txBody>
          <a:bodyPr/>
          <a:lstStyle/>
          <a:p>
            <a:fld id="{5B33839D-2685-E849-9BDB-C64C8411F205}" type="datetime1">
              <a:rPr lang="en-US" smtClean="0"/>
              <a:t>11/30/24</a:t>
            </a:fld>
            <a:endParaRPr lang="en-US"/>
          </a:p>
        </p:txBody>
      </p:sp>
      <p:sp>
        <p:nvSpPr>
          <p:cNvPr id="6" name="Footer Placeholder 5">
            <a:extLst>
              <a:ext uri="{FF2B5EF4-FFF2-40B4-BE49-F238E27FC236}">
                <a16:creationId xmlns:a16="http://schemas.microsoft.com/office/drawing/2014/main" id="{63F20FE0-B748-42A5-2F21-D29299D74A8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8D38F3D-6079-62EC-A49C-C989E22BDF77}"/>
              </a:ext>
            </a:extLst>
          </p:cNvPr>
          <p:cNvSpPr>
            <a:spLocks noGrp="1"/>
          </p:cNvSpPr>
          <p:nvPr>
            <p:ph type="sldNum" sz="quarter" idx="12"/>
          </p:nvPr>
        </p:nvSpPr>
        <p:spPr/>
        <p:txBody>
          <a:bodyPr/>
          <a:lstStyle/>
          <a:p>
            <a:fld id="{C2D47E1E-16B8-6B43-8345-A36FFC908F81}" type="slidenum">
              <a:rPr lang="en-US" smtClean="0"/>
              <a:t>‹#›</a:t>
            </a:fld>
            <a:endParaRPr lang="en-US"/>
          </a:p>
        </p:txBody>
      </p:sp>
    </p:spTree>
    <p:extLst>
      <p:ext uri="{BB962C8B-B14F-4D97-AF65-F5344CB8AC3E}">
        <p14:creationId xmlns:p14="http://schemas.microsoft.com/office/powerpoint/2010/main" val="30465524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51AD21-EC97-54BA-9A79-DAF4D34C579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9848EC6-8A16-1334-C833-2C0F53D3397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7F8D2EA-E362-D09C-BC52-D1C6E4C4DBF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C5D1F76-1498-36B3-94FC-E5BEE5CAD5DB}"/>
              </a:ext>
            </a:extLst>
          </p:cNvPr>
          <p:cNvSpPr>
            <a:spLocks noGrp="1"/>
          </p:cNvSpPr>
          <p:nvPr>
            <p:ph type="dt" sz="half" idx="10"/>
          </p:nvPr>
        </p:nvSpPr>
        <p:spPr/>
        <p:txBody>
          <a:bodyPr/>
          <a:lstStyle/>
          <a:p>
            <a:fld id="{87FF4B84-DF63-8C4B-BE2D-B518B4566AEA}" type="datetime1">
              <a:rPr lang="en-US" smtClean="0"/>
              <a:t>11/30/24</a:t>
            </a:fld>
            <a:endParaRPr lang="en-US"/>
          </a:p>
        </p:txBody>
      </p:sp>
      <p:sp>
        <p:nvSpPr>
          <p:cNvPr id="6" name="Footer Placeholder 5">
            <a:extLst>
              <a:ext uri="{FF2B5EF4-FFF2-40B4-BE49-F238E27FC236}">
                <a16:creationId xmlns:a16="http://schemas.microsoft.com/office/drawing/2014/main" id="{A69E20B8-4C2D-D352-5117-86394369199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4744608-AA6F-A81F-C4F0-5C277040E82C}"/>
              </a:ext>
            </a:extLst>
          </p:cNvPr>
          <p:cNvSpPr>
            <a:spLocks noGrp="1"/>
          </p:cNvSpPr>
          <p:nvPr>
            <p:ph type="sldNum" sz="quarter" idx="12"/>
          </p:nvPr>
        </p:nvSpPr>
        <p:spPr/>
        <p:txBody>
          <a:bodyPr/>
          <a:lstStyle/>
          <a:p>
            <a:fld id="{C2D47E1E-16B8-6B43-8345-A36FFC908F81}" type="slidenum">
              <a:rPr lang="en-US" smtClean="0"/>
              <a:t>‹#›</a:t>
            </a:fld>
            <a:endParaRPr lang="en-US"/>
          </a:p>
        </p:txBody>
      </p:sp>
    </p:spTree>
    <p:extLst>
      <p:ext uri="{BB962C8B-B14F-4D97-AF65-F5344CB8AC3E}">
        <p14:creationId xmlns:p14="http://schemas.microsoft.com/office/powerpoint/2010/main" val="7221709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9F62D21-CCD4-9424-E1B4-70F207B1A59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B8E17C7-FFA5-06C8-5CFF-E28CFC02684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1F1DCE8-4805-1FFF-0828-D9661E23836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338F74-DB71-054E-B201-8F74B2F55802}" type="datetime1">
              <a:rPr lang="en-US" smtClean="0"/>
              <a:t>11/30/24</a:t>
            </a:fld>
            <a:endParaRPr lang="en-US"/>
          </a:p>
        </p:txBody>
      </p:sp>
      <p:sp>
        <p:nvSpPr>
          <p:cNvPr id="5" name="Footer Placeholder 4">
            <a:extLst>
              <a:ext uri="{FF2B5EF4-FFF2-40B4-BE49-F238E27FC236}">
                <a16:creationId xmlns:a16="http://schemas.microsoft.com/office/drawing/2014/main" id="{44C4BF40-7D11-3465-5EC0-2E975DC46D9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5D4F385-1D8D-9229-4721-F81EE322D61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2D47E1E-16B8-6B43-8345-A36FFC908F81}" type="slidenum">
              <a:rPr lang="en-US" smtClean="0"/>
              <a:t>‹#›</a:t>
            </a:fld>
            <a:endParaRPr lang="en-US"/>
          </a:p>
        </p:txBody>
      </p:sp>
    </p:spTree>
    <p:extLst>
      <p:ext uri="{BB962C8B-B14F-4D97-AF65-F5344CB8AC3E}">
        <p14:creationId xmlns:p14="http://schemas.microsoft.com/office/powerpoint/2010/main" val="88089664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jpe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70.png"/><Relationship Id="rId13" Type="http://schemas.openxmlformats.org/officeDocument/2006/relationships/image" Target="../media/image610.png"/><Relationship Id="rId18" Type="http://schemas.openxmlformats.org/officeDocument/2006/relationships/image" Target="../media/image660.png"/><Relationship Id="rId3" Type="http://schemas.openxmlformats.org/officeDocument/2006/relationships/image" Target="../media/image33.png"/><Relationship Id="rId7" Type="http://schemas.openxmlformats.org/officeDocument/2006/relationships/image" Target="../media/image69.png"/><Relationship Id="rId12" Type="http://schemas.openxmlformats.org/officeDocument/2006/relationships/image" Target="../media/image601.png"/><Relationship Id="rId17" Type="http://schemas.openxmlformats.org/officeDocument/2006/relationships/image" Target="../media/image75.png"/><Relationship Id="rId2" Type="http://schemas.openxmlformats.org/officeDocument/2006/relationships/notesSlide" Target="../notesSlides/notesSlide10.xml"/><Relationship Id="rId16" Type="http://schemas.openxmlformats.org/officeDocument/2006/relationships/image" Target="../media/image74.png"/><Relationship Id="rId1" Type="http://schemas.openxmlformats.org/officeDocument/2006/relationships/slideLayout" Target="../slideLayouts/slideLayout2.xml"/><Relationship Id="rId6" Type="http://schemas.openxmlformats.org/officeDocument/2006/relationships/image" Target="../media/image68.png"/><Relationship Id="rId11" Type="http://schemas.openxmlformats.org/officeDocument/2006/relationships/image" Target="../media/image590.png"/><Relationship Id="rId5" Type="http://schemas.openxmlformats.org/officeDocument/2006/relationships/image" Target="../media/image35.png"/><Relationship Id="rId15" Type="http://schemas.openxmlformats.org/officeDocument/2006/relationships/image" Target="../media/image73.png"/><Relationship Id="rId10" Type="http://schemas.openxmlformats.org/officeDocument/2006/relationships/image" Target="../media/image72.png"/><Relationship Id="rId19" Type="http://schemas.openxmlformats.org/officeDocument/2006/relationships/image" Target="../media/image76.png"/><Relationship Id="rId4" Type="http://schemas.openxmlformats.org/officeDocument/2006/relationships/image" Target="../media/image34.png"/><Relationship Id="rId9" Type="http://schemas.openxmlformats.org/officeDocument/2006/relationships/image" Target="../media/image71.png"/><Relationship Id="rId14" Type="http://schemas.openxmlformats.org/officeDocument/2006/relationships/image" Target="../media/image620.png"/></Relationships>
</file>

<file path=ppt/slides/_rels/slide11.xml.rels><?xml version="1.0" encoding="UTF-8" standalone="yes"?>
<Relationships xmlns="http://schemas.openxmlformats.org/package/2006/relationships"><Relationship Id="rId8" Type="http://schemas.openxmlformats.org/officeDocument/2006/relationships/image" Target="../media/image69.png"/><Relationship Id="rId13" Type="http://schemas.openxmlformats.org/officeDocument/2006/relationships/image" Target="../media/image82.png"/><Relationship Id="rId18" Type="http://schemas.openxmlformats.org/officeDocument/2006/relationships/image" Target="../media/image780.png"/><Relationship Id="rId26" Type="http://schemas.openxmlformats.org/officeDocument/2006/relationships/image" Target="../media/image86.png"/><Relationship Id="rId3" Type="http://schemas.openxmlformats.org/officeDocument/2006/relationships/image" Target="../media/image77.png"/><Relationship Id="rId21" Type="http://schemas.openxmlformats.org/officeDocument/2006/relationships/image" Target="../media/image810.png"/><Relationship Id="rId7" Type="http://schemas.openxmlformats.org/officeDocument/2006/relationships/image" Target="../media/image34.png"/><Relationship Id="rId12" Type="http://schemas.openxmlformats.org/officeDocument/2006/relationships/image" Target="../media/image36.png"/><Relationship Id="rId17" Type="http://schemas.openxmlformats.org/officeDocument/2006/relationships/image" Target="../media/image770.png"/><Relationship Id="rId25" Type="http://schemas.openxmlformats.org/officeDocument/2006/relationships/image" Target="../media/image85.png"/><Relationship Id="rId2" Type="http://schemas.openxmlformats.org/officeDocument/2006/relationships/notesSlide" Target="../notesSlides/notesSlide11.xml"/><Relationship Id="rId16" Type="http://schemas.openxmlformats.org/officeDocument/2006/relationships/image" Target="../media/image760.png"/><Relationship Id="rId20" Type="http://schemas.openxmlformats.org/officeDocument/2006/relationships/image" Target="../media/image800.png"/><Relationship Id="rId1" Type="http://schemas.openxmlformats.org/officeDocument/2006/relationships/slideLayout" Target="../slideLayouts/slideLayout2.xml"/><Relationship Id="rId6" Type="http://schemas.openxmlformats.org/officeDocument/2006/relationships/image" Target="../media/image33.png"/><Relationship Id="rId11" Type="http://schemas.openxmlformats.org/officeDocument/2006/relationships/image" Target="../media/image35.png"/><Relationship Id="rId24" Type="http://schemas.openxmlformats.org/officeDocument/2006/relationships/image" Target="../media/image84.png"/><Relationship Id="rId5" Type="http://schemas.openxmlformats.org/officeDocument/2006/relationships/image" Target="../media/image79.png"/><Relationship Id="rId15" Type="http://schemas.openxmlformats.org/officeDocument/2006/relationships/image" Target="../media/image750.png"/><Relationship Id="rId23" Type="http://schemas.openxmlformats.org/officeDocument/2006/relationships/image" Target="../media/image830.png"/><Relationship Id="rId10" Type="http://schemas.openxmlformats.org/officeDocument/2006/relationships/image" Target="../media/image81.png"/><Relationship Id="rId19" Type="http://schemas.openxmlformats.org/officeDocument/2006/relationships/image" Target="../media/image790.png"/><Relationship Id="rId4" Type="http://schemas.openxmlformats.org/officeDocument/2006/relationships/image" Target="../media/image78.png"/><Relationship Id="rId9" Type="http://schemas.openxmlformats.org/officeDocument/2006/relationships/image" Target="../media/image80.png"/><Relationship Id="rId14" Type="http://schemas.openxmlformats.org/officeDocument/2006/relationships/image" Target="../media/image83.png"/><Relationship Id="rId22" Type="http://schemas.openxmlformats.org/officeDocument/2006/relationships/image" Target="../media/image820.png"/></Relationships>
</file>

<file path=ppt/slides/_rels/slide12.xml.rels><?xml version="1.0" encoding="UTF-8" standalone="yes"?>
<Relationships xmlns="http://schemas.openxmlformats.org/package/2006/relationships"><Relationship Id="rId8" Type="http://schemas.openxmlformats.org/officeDocument/2006/relationships/image" Target="../media/image89.png"/><Relationship Id="rId13" Type="http://schemas.openxmlformats.org/officeDocument/2006/relationships/image" Target="../media/image94.png"/><Relationship Id="rId18" Type="http://schemas.openxmlformats.org/officeDocument/2006/relationships/image" Target="../media/image99.png"/><Relationship Id="rId3" Type="http://schemas.openxmlformats.org/officeDocument/2006/relationships/image" Target="../media/image87.png"/><Relationship Id="rId7" Type="http://schemas.openxmlformats.org/officeDocument/2006/relationships/image" Target="../media/image69.png"/><Relationship Id="rId12" Type="http://schemas.openxmlformats.org/officeDocument/2006/relationships/image" Target="../media/image93.png"/><Relationship Id="rId17" Type="http://schemas.openxmlformats.org/officeDocument/2006/relationships/image" Target="../media/image98.png"/><Relationship Id="rId2" Type="http://schemas.openxmlformats.org/officeDocument/2006/relationships/notesSlide" Target="../notesSlides/notesSlide12.xml"/><Relationship Id="rId16" Type="http://schemas.openxmlformats.org/officeDocument/2006/relationships/image" Target="../media/image97.png"/><Relationship Id="rId1" Type="http://schemas.openxmlformats.org/officeDocument/2006/relationships/slideLayout" Target="../slideLayouts/slideLayout2.xml"/><Relationship Id="rId6" Type="http://schemas.openxmlformats.org/officeDocument/2006/relationships/image" Target="../media/image68.png"/><Relationship Id="rId11" Type="http://schemas.openxmlformats.org/officeDocument/2006/relationships/image" Target="../media/image92.png"/><Relationship Id="rId5" Type="http://schemas.openxmlformats.org/officeDocument/2006/relationships/image" Target="../media/image33.png"/><Relationship Id="rId15" Type="http://schemas.openxmlformats.org/officeDocument/2006/relationships/image" Target="../media/image96.png"/><Relationship Id="rId10" Type="http://schemas.openxmlformats.org/officeDocument/2006/relationships/image" Target="../media/image91.png"/><Relationship Id="rId4" Type="http://schemas.openxmlformats.org/officeDocument/2006/relationships/image" Target="../media/image88.png"/><Relationship Id="rId9" Type="http://schemas.openxmlformats.org/officeDocument/2006/relationships/image" Target="../media/image90.png"/><Relationship Id="rId14" Type="http://schemas.openxmlformats.org/officeDocument/2006/relationships/image" Target="../media/image95.png"/></Relationships>
</file>

<file path=ppt/slides/_rels/slide13.xml.rels><?xml version="1.0" encoding="UTF-8" standalone="yes"?>
<Relationships xmlns="http://schemas.openxmlformats.org/package/2006/relationships"><Relationship Id="rId8" Type="http://schemas.openxmlformats.org/officeDocument/2006/relationships/image" Target="../media/image81.png"/><Relationship Id="rId13" Type="http://schemas.openxmlformats.org/officeDocument/2006/relationships/image" Target="../media/image109.png"/><Relationship Id="rId18" Type="http://schemas.openxmlformats.org/officeDocument/2006/relationships/image" Target="../media/image113.png"/><Relationship Id="rId3" Type="http://schemas.openxmlformats.org/officeDocument/2006/relationships/image" Target="../media/image100.png"/><Relationship Id="rId7" Type="http://schemas.openxmlformats.org/officeDocument/2006/relationships/image" Target="../media/image104.png"/><Relationship Id="rId12" Type="http://schemas.openxmlformats.org/officeDocument/2006/relationships/image" Target="../media/image108.png"/><Relationship Id="rId17" Type="http://schemas.openxmlformats.org/officeDocument/2006/relationships/image" Target="../media/image112.png"/><Relationship Id="rId2" Type="http://schemas.openxmlformats.org/officeDocument/2006/relationships/notesSlide" Target="../notesSlides/notesSlide13.xml"/><Relationship Id="rId16" Type="http://schemas.openxmlformats.org/officeDocument/2006/relationships/image" Target="../media/image105.jpg"/><Relationship Id="rId1" Type="http://schemas.openxmlformats.org/officeDocument/2006/relationships/slideLayout" Target="../slideLayouts/slideLayout2.xml"/><Relationship Id="rId6" Type="http://schemas.openxmlformats.org/officeDocument/2006/relationships/image" Target="../media/image103.png"/><Relationship Id="rId11" Type="http://schemas.openxmlformats.org/officeDocument/2006/relationships/image" Target="../media/image107.png"/><Relationship Id="rId5" Type="http://schemas.openxmlformats.org/officeDocument/2006/relationships/image" Target="../media/image102.png"/><Relationship Id="rId15" Type="http://schemas.openxmlformats.org/officeDocument/2006/relationships/image" Target="../media/image111.png"/><Relationship Id="rId10" Type="http://schemas.openxmlformats.org/officeDocument/2006/relationships/image" Target="../media/image106.png"/><Relationship Id="rId19" Type="http://schemas.openxmlformats.org/officeDocument/2006/relationships/image" Target="../media/image114.png"/><Relationship Id="rId4" Type="http://schemas.openxmlformats.org/officeDocument/2006/relationships/image" Target="../media/image101.png"/><Relationship Id="rId9" Type="http://schemas.openxmlformats.org/officeDocument/2006/relationships/image" Target="../media/image105.png"/><Relationship Id="rId14" Type="http://schemas.openxmlformats.org/officeDocument/2006/relationships/image" Target="../media/image110.png"/></Relationships>
</file>

<file path=ppt/slides/_rels/slide14.xml.rels><?xml version="1.0" encoding="UTF-8" standalone="yes"?>
<Relationships xmlns="http://schemas.openxmlformats.org/package/2006/relationships"><Relationship Id="rId8" Type="http://schemas.openxmlformats.org/officeDocument/2006/relationships/image" Target="../media/image81.png"/><Relationship Id="rId13" Type="http://schemas.openxmlformats.org/officeDocument/2006/relationships/image" Target="../media/image120.png"/><Relationship Id="rId18" Type="http://schemas.openxmlformats.org/officeDocument/2006/relationships/image" Target="../media/image125.png"/><Relationship Id="rId3" Type="http://schemas.openxmlformats.org/officeDocument/2006/relationships/image" Target="../media/image115.png"/><Relationship Id="rId21" Type="http://schemas.openxmlformats.org/officeDocument/2006/relationships/image" Target="../media/image128.png"/><Relationship Id="rId7" Type="http://schemas.openxmlformats.org/officeDocument/2006/relationships/image" Target="../media/image104.png"/><Relationship Id="rId12" Type="http://schemas.openxmlformats.org/officeDocument/2006/relationships/image" Target="../media/image119.png"/><Relationship Id="rId17" Type="http://schemas.openxmlformats.org/officeDocument/2006/relationships/image" Target="../media/image124.png"/><Relationship Id="rId2" Type="http://schemas.openxmlformats.org/officeDocument/2006/relationships/notesSlide" Target="../notesSlides/notesSlide14.xml"/><Relationship Id="rId16" Type="http://schemas.openxmlformats.org/officeDocument/2006/relationships/image" Target="../media/image123.png"/><Relationship Id="rId20" Type="http://schemas.openxmlformats.org/officeDocument/2006/relationships/image" Target="../media/image127.png"/><Relationship Id="rId1" Type="http://schemas.openxmlformats.org/officeDocument/2006/relationships/slideLayout" Target="../slideLayouts/slideLayout2.xml"/><Relationship Id="rId6" Type="http://schemas.openxmlformats.org/officeDocument/2006/relationships/image" Target="../media/image103.png"/><Relationship Id="rId11" Type="http://schemas.openxmlformats.org/officeDocument/2006/relationships/image" Target="../media/image118.png"/><Relationship Id="rId24" Type="http://schemas.openxmlformats.org/officeDocument/2006/relationships/image" Target="../media/image130.png"/><Relationship Id="rId5" Type="http://schemas.openxmlformats.org/officeDocument/2006/relationships/image" Target="../media/image102.png"/><Relationship Id="rId15" Type="http://schemas.openxmlformats.org/officeDocument/2006/relationships/image" Target="../media/image122.png"/><Relationship Id="rId23" Type="http://schemas.openxmlformats.org/officeDocument/2006/relationships/image" Target="../media/image129.png"/><Relationship Id="rId10" Type="http://schemas.openxmlformats.org/officeDocument/2006/relationships/image" Target="../media/image117.png"/><Relationship Id="rId19" Type="http://schemas.openxmlformats.org/officeDocument/2006/relationships/image" Target="../media/image126.png"/><Relationship Id="rId4" Type="http://schemas.openxmlformats.org/officeDocument/2006/relationships/image" Target="../media/image101.png"/><Relationship Id="rId9" Type="http://schemas.openxmlformats.org/officeDocument/2006/relationships/image" Target="../media/image116.png"/><Relationship Id="rId14" Type="http://schemas.openxmlformats.org/officeDocument/2006/relationships/image" Target="../media/image121.png"/><Relationship Id="rId22" Type="http://schemas.microsoft.com/office/2007/relationships/hdphoto" Target="../media/hdphoto1.wdp"/></Relationships>
</file>

<file path=ppt/slides/_rels/slide15.xml.rels><?xml version="1.0" encoding="UTF-8" standalone="yes"?>
<Relationships xmlns="http://schemas.openxmlformats.org/package/2006/relationships"><Relationship Id="rId8" Type="http://schemas.openxmlformats.org/officeDocument/2006/relationships/image" Target="../media/image136.png"/><Relationship Id="rId13" Type="http://schemas.openxmlformats.org/officeDocument/2006/relationships/image" Target="../media/image140.png"/><Relationship Id="rId18" Type="http://schemas.openxmlformats.org/officeDocument/2006/relationships/image" Target="../media/image145.png"/><Relationship Id="rId3" Type="http://schemas.openxmlformats.org/officeDocument/2006/relationships/image" Target="../media/image131.png"/><Relationship Id="rId7" Type="http://schemas.openxmlformats.org/officeDocument/2006/relationships/image" Target="../media/image135.svg"/><Relationship Id="rId12" Type="http://schemas.openxmlformats.org/officeDocument/2006/relationships/image" Target="../media/image139.png"/><Relationship Id="rId17" Type="http://schemas.openxmlformats.org/officeDocument/2006/relationships/image" Target="../media/image144.png"/><Relationship Id="rId2" Type="http://schemas.openxmlformats.org/officeDocument/2006/relationships/notesSlide" Target="../notesSlides/notesSlide15.xml"/><Relationship Id="rId16" Type="http://schemas.openxmlformats.org/officeDocument/2006/relationships/image" Target="../media/image143.png"/><Relationship Id="rId1" Type="http://schemas.openxmlformats.org/officeDocument/2006/relationships/slideLayout" Target="../slideLayouts/slideLayout2.xml"/><Relationship Id="rId6" Type="http://schemas.openxmlformats.org/officeDocument/2006/relationships/image" Target="../media/image134.png"/><Relationship Id="rId11" Type="http://schemas.openxmlformats.org/officeDocument/2006/relationships/image" Target="../media/image138.png"/><Relationship Id="rId5" Type="http://schemas.openxmlformats.org/officeDocument/2006/relationships/image" Target="../media/image133.png"/><Relationship Id="rId15" Type="http://schemas.openxmlformats.org/officeDocument/2006/relationships/image" Target="../media/image142.png"/><Relationship Id="rId10" Type="http://schemas.openxmlformats.org/officeDocument/2006/relationships/image" Target="../media/image1370.png"/><Relationship Id="rId4" Type="http://schemas.openxmlformats.org/officeDocument/2006/relationships/image" Target="../media/image132.jpg"/><Relationship Id="rId9" Type="http://schemas.openxmlformats.org/officeDocument/2006/relationships/image" Target="../media/image137.png"/><Relationship Id="rId14" Type="http://schemas.openxmlformats.org/officeDocument/2006/relationships/image" Target="../media/image141.png"/></Relationships>
</file>

<file path=ppt/slides/_rels/slide16.xml.rels><?xml version="1.0" encoding="UTF-8" standalone="yes"?>
<Relationships xmlns="http://schemas.openxmlformats.org/package/2006/relationships"><Relationship Id="rId8" Type="http://schemas.openxmlformats.org/officeDocument/2006/relationships/image" Target="../media/image101.png"/><Relationship Id="rId13" Type="http://schemas.openxmlformats.org/officeDocument/2006/relationships/image" Target="../media/image153.png"/><Relationship Id="rId3" Type="http://schemas.openxmlformats.org/officeDocument/2006/relationships/image" Target="../media/image146.png"/><Relationship Id="rId7" Type="http://schemas.openxmlformats.org/officeDocument/2006/relationships/image" Target="../media/image149.png"/><Relationship Id="rId12" Type="http://schemas.openxmlformats.org/officeDocument/2006/relationships/image" Target="../media/image152.png"/><Relationship Id="rId2" Type="http://schemas.openxmlformats.org/officeDocument/2006/relationships/notesSlide" Target="../notesSlides/notesSlide16.xml"/><Relationship Id="rId16" Type="http://schemas.openxmlformats.org/officeDocument/2006/relationships/image" Target="../media/image156.png"/><Relationship Id="rId1" Type="http://schemas.openxmlformats.org/officeDocument/2006/relationships/slideLayout" Target="../slideLayouts/slideLayout2.xml"/><Relationship Id="rId6" Type="http://schemas.openxmlformats.org/officeDocument/2006/relationships/image" Target="../media/image137.png"/><Relationship Id="rId11" Type="http://schemas.openxmlformats.org/officeDocument/2006/relationships/image" Target="../media/image151.png"/><Relationship Id="rId5" Type="http://schemas.openxmlformats.org/officeDocument/2006/relationships/image" Target="../media/image148.png"/><Relationship Id="rId15" Type="http://schemas.openxmlformats.org/officeDocument/2006/relationships/image" Target="../media/image155.png"/><Relationship Id="rId10" Type="http://schemas.openxmlformats.org/officeDocument/2006/relationships/image" Target="../media/image150.png"/><Relationship Id="rId4" Type="http://schemas.openxmlformats.org/officeDocument/2006/relationships/image" Target="../media/image147.png"/><Relationship Id="rId9" Type="http://schemas.openxmlformats.org/officeDocument/2006/relationships/image" Target="../media/image69.png"/><Relationship Id="rId14" Type="http://schemas.openxmlformats.org/officeDocument/2006/relationships/image" Target="../media/image154.png"/></Relationships>
</file>

<file path=ppt/slides/_rels/slide17.xml.rels><?xml version="1.0" encoding="UTF-8" standalone="yes"?>
<Relationships xmlns="http://schemas.openxmlformats.org/package/2006/relationships"><Relationship Id="rId8" Type="http://schemas.openxmlformats.org/officeDocument/2006/relationships/image" Target="../media/image160.png"/><Relationship Id="rId13" Type="http://schemas.openxmlformats.org/officeDocument/2006/relationships/image" Target="../media/image165.jpg"/><Relationship Id="rId3" Type="http://schemas.openxmlformats.org/officeDocument/2006/relationships/image" Target="../media/image157.png"/><Relationship Id="rId7" Type="http://schemas.openxmlformats.org/officeDocument/2006/relationships/image" Target="../media/image159.png"/><Relationship Id="rId12" Type="http://schemas.openxmlformats.org/officeDocument/2006/relationships/image" Target="../media/image164.svg"/><Relationship Id="rId17" Type="http://schemas.openxmlformats.org/officeDocument/2006/relationships/image" Target="../media/image47.png"/><Relationship Id="rId2" Type="http://schemas.openxmlformats.org/officeDocument/2006/relationships/notesSlide" Target="../notesSlides/notesSlide17.xml"/><Relationship Id="rId16" Type="http://schemas.openxmlformats.org/officeDocument/2006/relationships/image" Target="../media/image46.svg"/><Relationship Id="rId1" Type="http://schemas.openxmlformats.org/officeDocument/2006/relationships/slideLayout" Target="../slideLayouts/slideLayout2.xml"/><Relationship Id="rId6" Type="http://schemas.openxmlformats.org/officeDocument/2006/relationships/image" Target="../media/image80.png"/><Relationship Id="rId11" Type="http://schemas.openxmlformats.org/officeDocument/2006/relationships/image" Target="../media/image163.png"/><Relationship Id="rId5" Type="http://schemas.openxmlformats.org/officeDocument/2006/relationships/image" Target="../media/image33.png"/><Relationship Id="rId15" Type="http://schemas.openxmlformats.org/officeDocument/2006/relationships/image" Target="../media/image45.png"/><Relationship Id="rId10" Type="http://schemas.openxmlformats.org/officeDocument/2006/relationships/image" Target="../media/image162.png"/><Relationship Id="rId4" Type="http://schemas.openxmlformats.org/officeDocument/2006/relationships/image" Target="../media/image158.png"/><Relationship Id="rId9" Type="http://schemas.openxmlformats.org/officeDocument/2006/relationships/image" Target="../media/image161.png"/><Relationship Id="rId14" Type="http://schemas.openxmlformats.org/officeDocument/2006/relationships/image" Target="../media/image166.png"/></Relationships>
</file>

<file path=ppt/slides/_rels/slide18.xml.rels><?xml version="1.0" encoding="UTF-8" standalone="yes"?>
<Relationships xmlns="http://schemas.openxmlformats.org/package/2006/relationships"><Relationship Id="rId8" Type="http://schemas.openxmlformats.org/officeDocument/2006/relationships/image" Target="../media/image172.jpeg"/><Relationship Id="rId13" Type="http://schemas.openxmlformats.org/officeDocument/2006/relationships/image" Target="../media/image177.png"/><Relationship Id="rId3" Type="http://schemas.openxmlformats.org/officeDocument/2006/relationships/image" Target="../media/image167.png"/><Relationship Id="rId7" Type="http://schemas.openxmlformats.org/officeDocument/2006/relationships/image" Target="../media/image171.jpg"/><Relationship Id="rId12" Type="http://schemas.openxmlformats.org/officeDocument/2006/relationships/image" Target="../media/image176.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170.png"/><Relationship Id="rId11" Type="http://schemas.openxmlformats.org/officeDocument/2006/relationships/image" Target="../media/image175.png"/><Relationship Id="rId5" Type="http://schemas.openxmlformats.org/officeDocument/2006/relationships/image" Target="../media/image169.png"/><Relationship Id="rId10" Type="http://schemas.openxmlformats.org/officeDocument/2006/relationships/image" Target="../media/image174.png"/><Relationship Id="rId4" Type="http://schemas.openxmlformats.org/officeDocument/2006/relationships/image" Target="../media/image168.png"/><Relationship Id="rId9" Type="http://schemas.openxmlformats.org/officeDocument/2006/relationships/image" Target="../media/image173.gif"/></Relationships>
</file>

<file path=ppt/slides/_rels/slide19.xml.rels><?xml version="1.0" encoding="UTF-8" standalone="yes"?>
<Relationships xmlns="http://schemas.openxmlformats.org/package/2006/relationships"><Relationship Id="rId8" Type="http://schemas.openxmlformats.org/officeDocument/2006/relationships/image" Target="../media/image182.png"/><Relationship Id="rId3" Type="http://schemas.openxmlformats.org/officeDocument/2006/relationships/image" Target="../media/image181.png"/><Relationship Id="rId7" Type="http://schemas.openxmlformats.org/officeDocument/2006/relationships/image" Target="../media/image185.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180.png"/><Relationship Id="rId5" Type="http://schemas.openxmlformats.org/officeDocument/2006/relationships/image" Target="../media/image179.png"/><Relationship Id="rId4" Type="http://schemas.openxmlformats.org/officeDocument/2006/relationships/image" Target="../media/image178.png"/><Relationship Id="rId9" Type="http://schemas.openxmlformats.org/officeDocument/2006/relationships/image" Target="../media/image183.jp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jpg"/><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8" Type="http://schemas.openxmlformats.org/officeDocument/2006/relationships/image" Target="../media/image187.jpg"/><Relationship Id="rId3" Type="http://schemas.openxmlformats.org/officeDocument/2006/relationships/image" Target="../media/image184.png"/><Relationship Id="rId7" Type="http://schemas.openxmlformats.org/officeDocument/2006/relationships/image" Target="../media/image192.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191.png"/><Relationship Id="rId5" Type="http://schemas.openxmlformats.org/officeDocument/2006/relationships/image" Target="../media/image190.png"/><Relationship Id="rId4" Type="http://schemas.openxmlformats.org/officeDocument/2006/relationships/image" Target="../media/image186.png"/><Relationship Id="rId9" Type="http://schemas.openxmlformats.org/officeDocument/2006/relationships/image" Target="../media/image188.png"/></Relationships>
</file>

<file path=ppt/slides/_rels/slide21.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194.png"/><Relationship Id="rId4" Type="http://schemas.openxmlformats.org/officeDocument/2006/relationships/image" Target="../media/image193.png"/></Relationships>
</file>

<file path=ppt/slides/_rels/slide22.xml.rels><?xml version="1.0" encoding="UTF-8" standalone="yes"?>
<Relationships xmlns="http://schemas.openxmlformats.org/package/2006/relationships"><Relationship Id="rId8" Type="http://schemas.openxmlformats.org/officeDocument/2006/relationships/image" Target="../media/image198.png"/><Relationship Id="rId3" Type="http://schemas.openxmlformats.org/officeDocument/2006/relationships/hyperlink" Target="https://github.com/vt-asaplab/MUSES" TargetMode="External"/><Relationship Id="rId7" Type="http://schemas.openxmlformats.org/officeDocument/2006/relationships/image" Target="../media/image197.png"/><Relationship Id="rId12" Type="http://schemas.openxmlformats.org/officeDocument/2006/relationships/image" Target="../media/image5.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196.png"/><Relationship Id="rId11" Type="http://schemas.openxmlformats.org/officeDocument/2006/relationships/image" Target="../media/image68.png"/><Relationship Id="rId5" Type="http://schemas.openxmlformats.org/officeDocument/2006/relationships/image" Target="../media/image195.png"/><Relationship Id="rId10" Type="http://schemas.openxmlformats.org/officeDocument/2006/relationships/image" Target="../media/image200.png"/><Relationship Id="rId4" Type="http://schemas.openxmlformats.org/officeDocument/2006/relationships/image" Target="../media/image4.png"/><Relationship Id="rId9" Type="http://schemas.openxmlformats.org/officeDocument/2006/relationships/image" Target="../media/image199.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 Id="rId9" Type="http://schemas.openxmlformats.org/officeDocument/2006/relationships/image" Target="../media/image17.png"/></Relationships>
</file>

<file path=ppt/slides/_rels/slide4.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 Id="rId9" Type="http://schemas.openxmlformats.org/officeDocument/2006/relationships/image" Target="../media/image24.jpg"/></Relationships>
</file>

<file path=ppt/slides/_rels/slide5.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 Id="rId9" Type="http://schemas.openxmlformats.org/officeDocument/2006/relationships/image" Target="../media/image31.png"/></Relationships>
</file>

<file path=ppt/slides/_rels/slide6.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10" Type="http://schemas.openxmlformats.org/officeDocument/2006/relationships/image" Target="../media/image39.jpg"/><Relationship Id="rId4" Type="http://schemas.openxmlformats.org/officeDocument/2006/relationships/image" Target="../media/image33.png"/><Relationship Id="rId9" Type="http://schemas.openxmlformats.org/officeDocument/2006/relationships/image" Target="../media/image38.png"/></Relationships>
</file>

<file path=ppt/slides/_rels/slide7.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50.png"/><Relationship Id="rId3" Type="http://schemas.openxmlformats.org/officeDocument/2006/relationships/image" Target="../media/image40.png"/><Relationship Id="rId7" Type="http://schemas.openxmlformats.org/officeDocument/2006/relationships/image" Target="../media/image44.png"/><Relationship Id="rId12" Type="http://schemas.openxmlformats.org/officeDocument/2006/relationships/image" Target="../media/image49.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43.png"/><Relationship Id="rId11" Type="http://schemas.openxmlformats.org/officeDocument/2006/relationships/image" Target="../media/image48.png"/><Relationship Id="rId5" Type="http://schemas.openxmlformats.org/officeDocument/2006/relationships/image" Target="../media/image42.png"/><Relationship Id="rId10" Type="http://schemas.openxmlformats.org/officeDocument/2006/relationships/image" Target="../media/image47.png"/><Relationship Id="rId4" Type="http://schemas.openxmlformats.org/officeDocument/2006/relationships/image" Target="../media/image41.png"/><Relationship Id="rId9" Type="http://schemas.openxmlformats.org/officeDocument/2006/relationships/image" Target="../media/image46.svg"/><Relationship Id="rId14" Type="http://schemas.openxmlformats.org/officeDocument/2006/relationships/image" Target="../media/image51.png"/></Relationships>
</file>

<file path=ppt/slides/_rels/slide8.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52.png"/><Relationship Id="rId7" Type="http://schemas.openxmlformats.org/officeDocument/2006/relationships/image" Target="../media/image56.png"/><Relationship Id="rId12" Type="http://schemas.openxmlformats.org/officeDocument/2006/relationships/image" Target="../media/image61.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55.png"/><Relationship Id="rId11" Type="http://schemas.openxmlformats.org/officeDocument/2006/relationships/image" Target="../media/image60.png"/><Relationship Id="rId5" Type="http://schemas.openxmlformats.org/officeDocument/2006/relationships/image" Target="../media/image54.png"/><Relationship Id="rId10" Type="http://schemas.openxmlformats.org/officeDocument/2006/relationships/image" Target="../media/image59.jpg"/><Relationship Id="rId4" Type="http://schemas.openxmlformats.org/officeDocument/2006/relationships/image" Target="../media/image53.png"/><Relationship Id="rId9" Type="http://schemas.openxmlformats.org/officeDocument/2006/relationships/image" Target="../media/image58.png"/></Relationships>
</file>

<file path=ppt/slides/_rels/slide9.xml.rels><?xml version="1.0" encoding="UTF-8" standalone="yes"?>
<Relationships xmlns="http://schemas.openxmlformats.org/package/2006/relationships"><Relationship Id="rId8" Type="http://schemas.openxmlformats.org/officeDocument/2006/relationships/image" Target="../media/image481.png"/><Relationship Id="rId13" Type="http://schemas.openxmlformats.org/officeDocument/2006/relationships/image" Target="../media/image67.png"/><Relationship Id="rId3" Type="http://schemas.openxmlformats.org/officeDocument/2006/relationships/image" Target="../media/image62.png"/><Relationship Id="rId7" Type="http://schemas.openxmlformats.org/officeDocument/2006/relationships/image" Target="../media/image550.png"/><Relationship Id="rId12" Type="http://schemas.openxmlformats.org/officeDocument/2006/relationships/image" Target="../media/image66.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460.png"/><Relationship Id="rId11" Type="http://schemas.openxmlformats.org/officeDocument/2006/relationships/image" Target="../media/image65.png"/><Relationship Id="rId5" Type="http://schemas.openxmlformats.org/officeDocument/2006/relationships/hyperlink" Target="https://crypto.stanford.edu/~dabo/pubs/papers/homprf.pdf" TargetMode="External"/><Relationship Id="rId10" Type="http://schemas.openxmlformats.org/officeDocument/2006/relationships/image" Target="../media/image64.png"/><Relationship Id="rId4" Type="http://schemas.openxmlformats.org/officeDocument/2006/relationships/image" Target="../media/image450.png"/><Relationship Id="rId9" Type="http://schemas.openxmlformats.org/officeDocument/2006/relationships/image" Target="../media/image63.png"/><Relationship Id="rId14" Type="http://schemas.openxmlformats.org/officeDocument/2006/relationships/image" Target="../media/image6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8AC0F5-744A-72E7-9970-499B46D5B38D}"/>
              </a:ext>
            </a:extLst>
          </p:cNvPr>
          <p:cNvSpPr>
            <a:spLocks noGrp="1"/>
          </p:cNvSpPr>
          <p:nvPr>
            <p:ph type="ctrTitle"/>
          </p:nvPr>
        </p:nvSpPr>
        <p:spPr>
          <a:xfrm>
            <a:off x="890644" y="1413119"/>
            <a:ext cx="10410711" cy="2751613"/>
          </a:xfrm>
        </p:spPr>
        <p:txBody>
          <a:bodyPr>
            <a:normAutofit/>
          </a:bodyPr>
          <a:lstStyle/>
          <a:p>
            <a:pPr>
              <a:lnSpc>
                <a:spcPct val="150000"/>
              </a:lnSpc>
            </a:pPr>
            <a:r>
              <a:rPr lang="en-US" sz="3600" b="1" dirty="0">
                <a:solidFill>
                  <a:srgbClr val="861F41"/>
                </a:solidFill>
                <a:latin typeface="Bierstadt" panose="020B0004020202020204" pitchFamily="34" charset="0"/>
                <a:cs typeface="Arial" panose="020B0604020202020204" pitchFamily="34" charset="0"/>
              </a:rPr>
              <a:t>MUSES: Efficient Multi-User Searchable Encrypted Database</a:t>
            </a:r>
          </a:p>
        </p:txBody>
      </p:sp>
      <p:sp>
        <p:nvSpPr>
          <p:cNvPr id="3" name="Subtitle 2">
            <a:extLst>
              <a:ext uri="{FF2B5EF4-FFF2-40B4-BE49-F238E27FC236}">
                <a16:creationId xmlns:a16="http://schemas.microsoft.com/office/drawing/2014/main" id="{7704321F-AB2E-4D0D-8E82-8EA6E4376D27}"/>
              </a:ext>
            </a:extLst>
          </p:cNvPr>
          <p:cNvSpPr>
            <a:spLocks noGrp="1"/>
          </p:cNvSpPr>
          <p:nvPr>
            <p:ph type="subTitle" idx="1"/>
          </p:nvPr>
        </p:nvSpPr>
        <p:spPr>
          <a:xfrm>
            <a:off x="1523999" y="3984033"/>
            <a:ext cx="9144000" cy="1655762"/>
          </a:xfrm>
        </p:spPr>
        <p:txBody>
          <a:bodyPr>
            <a:normAutofit/>
          </a:bodyPr>
          <a:lstStyle/>
          <a:p>
            <a:endParaRPr lang="en-US" sz="2000" dirty="0">
              <a:latin typeface="Bierstadt" panose="020B0004020202020204" pitchFamily="34" charset="0"/>
              <a:cs typeface="Arial" panose="020B0604020202020204" pitchFamily="34" charset="0"/>
            </a:endParaRPr>
          </a:p>
          <a:p>
            <a:endParaRPr lang="en-US" sz="2000" dirty="0">
              <a:latin typeface="Bierstadt" panose="020B0004020202020204" pitchFamily="34" charset="0"/>
              <a:cs typeface="Arial" panose="020B0604020202020204" pitchFamily="34" charset="0"/>
            </a:endParaRPr>
          </a:p>
          <a:p>
            <a:r>
              <a:rPr lang="en-US" u="sng" dirty="0">
                <a:solidFill>
                  <a:srgbClr val="7030A0"/>
                </a:solidFill>
                <a:latin typeface="Bierstadt" panose="020B0004020202020204" pitchFamily="34" charset="0"/>
                <a:cs typeface="Arial" panose="020B0604020202020204" pitchFamily="34" charset="0"/>
              </a:rPr>
              <a:t>Tung Le</a:t>
            </a:r>
            <a:r>
              <a:rPr lang="en-US" dirty="0">
                <a:solidFill>
                  <a:srgbClr val="7030A0"/>
                </a:solidFill>
                <a:latin typeface="Bierstadt" panose="020B0004020202020204" pitchFamily="34" charset="0"/>
                <a:cs typeface="Arial" panose="020B0604020202020204" pitchFamily="34" charset="0"/>
              </a:rPr>
              <a:t>, </a:t>
            </a:r>
            <a:r>
              <a:rPr lang="en-US" dirty="0" err="1">
                <a:solidFill>
                  <a:srgbClr val="7030A0"/>
                </a:solidFill>
                <a:latin typeface="Bierstadt" panose="020B0004020202020204" pitchFamily="34" charset="0"/>
                <a:cs typeface="Arial" panose="020B0604020202020204" pitchFamily="34" charset="0"/>
              </a:rPr>
              <a:t>Rouzbeh</a:t>
            </a:r>
            <a:r>
              <a:rPr lang="en-US" dirty="0">
                <a:solidFill>
                  <a:srgbClr val="7030A0"/>
                </a:solidFill>
                <a:latin typeface="Bierstadt" panose="020B0004020202020204" pitchFamily="34" charset="0"/>
                <a:cs typeface="Arial" panose="020B0604020202020204" pitchFamily="34" charset="0"/>
              </a:rPr>
              <a:t> </a:t>
            </a:r>
            <a:r>
              <a:rPr lang="en-US" dirty="0" err="1">
                <a:solidFill>
                  <a:srgbClr val="7030A0"/>
                </a:solidFill>
                <a:latin typeface="Bierstadt" panose="020B0004020202020204" pitchFamily="34" charset="0"/>
                <a:cs typeface="Arial" panose="020B0604020202020204" pitchFamily="34" charset="0"/>
              </a:rPr>
              <a:t>Behnia</a:t>
            </a:r>
            <a:r>
              <a:rPr lang="en-US" dirty="0">
                <a:solidFill>
                  <a:srgbClr val="7030A0"/>
                </a:solidFill>
                <a:latin typeface="Bierstadt" panose="020B0004020202020204" pitchFamily="34" charset="0"/>
                <a:cs typeface="Arial" panose="020B0604020202020204" pitchFamily="34" charset="0"/>
              </a:rPr>
              <a:t>, Jorge Guajardo, Thang Hoang</a:t>
            </a:r>
          </a:p>
        </p:txBody>
      </p:sp>
      <p:pic>
        <p:nvPicPr>
          <p:cNvPr id="5" name="Picture 4" descr="Logo&#10;&#10;Description automatically generated">
            <a:extLst>
              <a:ext uri="{FF2B5EF4-FFF2-40B4-BE49-F238E27FC236}">
                <a16:creationId xmlns:a16="http://schemas.microsoft.com/office/drawing/2014/main" id="{66614845-A40F-461E-7FE8-EB4FC5AA750D}"/>
              </a:ext>
            </a:extLst>
          </p:cNvPr>
          <p:cNvPicPr>
            <a:picLocks noChangeAspect="1"/>
          </p:cNvPicPr>
          <p:nvPr/>
        </p:nvPicPr>
        <p:blipFill>
          <a:blip r:embed="rId3"/>
          <a:stretch>
            <a:fillRect/>
          </a:stretch>
        </p:blipFill>
        <p:spPr>
          <a:xfrm>
            <a:off x="0" y="243063"/>
            <a:ext cx="4040547" cy="2133560"/>
          </a:xfrm>
          <a:prstGeom prst="rect">
            <a:avLst/>
          </a:prstGeom>
        </p:spPr>
      </p:pic>
      <p:pic>
        <p:nvPicPr>
          <p:cNvPr id="11" name="Picture 10" descr="Logo&#10;&#10;Description automatically generated">
            <a:extLst>
              <a:ext uri="{FF2B5EF4-FFF2-40B4-BE49-F238E27FC236}">
                <a16:creationId xmlns:a16="http://schemas.microsoft.com/office/drawing/2014/main" id="{F2B06778-2E5A-54A1-E1C4-3F00DE8303EE}"/>
              </a:ext>
            </a:extLst>
          </p:cNvPr>
          <p:cNvPicPr>
            <a:picLocks noChangeAspect="1"/>
          </p:cNvPicPr>
          <p:nvPr/>
        </p:nvPicPr>
        <p:blipFill>
          <a:blip r:embed="rId4"/>
          <a:stretch>
            <a:fillRect/>
          </a:stretch>
        </p:blipFill>
        <p:spPr>
          <a:xfrm>
            <a:off x="4844770" y="422997"/>
            <a:ext cx="1687604" cy="1577031"/>
          </a:xfrm>
          <a:prstGeom prst="rect">
            <a:avLst/>
          </a:prstGeom>
        </p:spPr>
      </p:pic>
      <p:sp>
        <p:nvSpPr>
          <p:cNvPr id="4" name="TextBox 3">
            <a:extLst>
              <a:ext uri="{FF2B5EF4-FFF2-40B4-BE49-F238E27FC236}">
                <a16:creationId xmlns:a16="http://schemas.microsoft.com/office/drawing/2014/main" id="{F7AE5538-C5BA-730B-2A86-F6F4172E849B}"/>
              </a:ext>
            </a:extLst>
          </p:cNvPr>
          <p:cNvSpPr txBox="1"/>
          <p:nvPr/>
        </p:nvSpPr>
        <p:spPr>
          <a:xfrm>
            <a:off x="4507205" y="5630861"/>
            <a:ext cx="3149452" cy="977191"/>
          </a:xfrm>
          <a:prstGeom prst="rect">
            <a:avLst/>
          </a:prstGeom>
          <a:noFill/>
        </p:spPr>
        <p:txBody>
          <a:bodyPr wrap="none" rtlCol="0">
            <a:spAutoFit/>
          </a:bodyPr>
          <a:lstStyle/>
          <a:p>
            <a:pPr algn="ctr">
              <a:lnSpc>
                <a:spcPct val="150000"/>
              </a:lnSpc>
            </a:pPr>
            <a:r>
              <a:rPr lang="en-US" sz="2000" dirty="0">
                <a:solidFill>
                  <a:srgbClr val="FF0000"/>
                </a:solidFill>
                <a:latin typeface="Bierstadt" panose="020B0004020202020204" pitchFamily="34" charset="0"/>
              </a:rPr>
              <a:t>USENIX Security 2024</a:t>
            </a:r>
          </a:p>
          <a:p>
            <a:pPr algn="ctr">
              <a:lnSpc>
                <a:spcPct val="150000"/>
              </a:lnSpc>
            </a:pPr>
            <a:r>
              <a:rPr lang="en-US" sz="2000" i="1" dirty="0">
                <a:solidFill>
                  <a:srgbClr val="00B050"/>
                </a:solidFill>
                <a:latin typeface="Bierstadt" panose="020B0004020202020204" pitchFamily="34" charset="0"/>
              </a:rPr>
              <a:t>Philadelphia, Pennsylvania</a:t>
            </a:r>
          </a:p>
        </p:txBody>
      </p:sp>
      <p:pic>
        <p:nvPicPr>
          <p:cNvPr id="15" name="image3.jpg" descr="http://i630.photobucket.com/albums/uu25/bmaparts/bosch_logo_expo2010.jpg">
            <a:extLst>
              <a:ext uri="{FF2B5EF4-FFF2-40B4-BE49-F238E27FC236}">
                <a16:creationId xmlns:a16="http://schemas.microsoft.com/office/drawing/2014/main" id="{A7E98489-7F83-0C42-D464-95C7A4A37F76}"/>
              </a:ext>
            </a:extLst>
          </p:cNvPr>
          <p:cNvPicPr>
            <a:picLocks noChangeAspect="1"/>
          </p:cNvPicPr>
          <p:nvPr/>
        </p:nvPicPr>
        <p:blipFill rotWithShape="1">
          <a:blip r:embed="rId5"/>
          <a:srcRect l="5467" t="8734" r="5396"/>
          <a:stretch/>
        </p:blipFill>
        <p:spPr>
          <a:xfrm>
            <a:off x="7976937" y="708552"/>
            <a:ext cx="3324418" cy="1226461"/>
          </a:xfrm>
          <a:prstGeom prst="rect">
            <a:avLst/>
          </a:prstGeom>
          <a:ln w="12700">
            <a:miter lim="400000"/>
          </a:ln>
        </p:spPr>
      </p:pic>
      <p:pic>
        <p:nvPicPr>
          <p:cNvPr id="10" name="Picture 9" descr="A white sign with black text&#10;&#10;Description automatically generated">
            <a:extLst>
              <a:ext uri="{FF2B5EF4-FFF2-40B4-BE49-F238E27FC236}">
                <a16:creationId xmlns:a16="http://schemas.microsoft.com/office/drawing/2014/main" id="{D9FB804C-073E-C07B-5F33-0C72B2B86ABF}"/>
              </a:ext>
            </a:extLst>
          </p:cNvPr>
          <p:cNvPicPr>
            <a:picLocks noChangeAspect="1"/>
          </p:cNvPicPr>
          <p:nvPr/>
        </p:nvPicPr>
        <p:blipFill>
          <a:blip r:embed="rId6"/>
          <a:stretch>
            <a:fillRect/>
          </a:stretch>
        </p:blipFill>
        <p:spPr>
          <a:xfrm>
            <a:off x="8777610" y="5639795"/>
            <a:ext cx="3365403" cy="1218647"/>
          </a:xfrm>
          <a:prstGeom prst="rect">
            <a:avLst/>
          </a:prstGeom>
        </p:spPr>
      </p:pic>
      <p:pic>
        <p:nvPicPr>
          <p:cNvPr id="18" name="Picture 17" descr="A group of women in clothing&#10;&#10;Description automatically generated">
            <a:extLst>
              <a:ext uri="{FF2B5EF4-FFF2-40B4-BE49-F238E27FC236}">
                <a16:creationId xmlns:a16="http://schemas.microsoft.com/office/drawing/2014/main" id="{4E09453D-F05B-0201-4830-2C834A39611A}"/>
              </a:ext>
            </a:extLst>
          </p:cNvPr>
          <p:cNvPicPr>
            <a:picLocks noChangeAspect="1"/>
          </p:cNvPicPr>
          <p:nvPr/>
        </p:nvPicPr>
        <p:blipFill>
          <a:blip r:embed="rId7"/>
          <a:stretch>
            <a:fillRect/>
          </a:stretch>
        </p:blipFill>
        <p:spPr>
          <a:xfrm>
            <a:off x="73049" y="5426312"/>
            <a:ext cx="3032191" cy="1300465"/>
          </a:xfrm>
          <a:prstGeom prst="rect">
            <a:avLst/>
          </a:prstGeom>
        </p:spPr>
      </p:pic>
    </p:spTree>
    <p:extLst>
      <p:ext uri="{BB962C8B-B14F-4D97-AF65-F5344CB8AC3E}">
        <p14:creationId xmlns:p14="http://schemas.microsoft.com/office/powerpoint/2010/main" val="16529108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C96AD9-7A97-D984-1145-33B7EE763454}"/>
              </a:ext>
            </a:extLst>
          </p:cNvPr>
          <p:cNvSpPr>
            <a:spLocks noGrp="1"/>
          </p:cNvSpPr>
          <p:nvPr>
            <p:ph type="title"/>
          </p:nvPr>
        </p:nvSpPr>
        <p:spPr>
          <a:xfrm>
            <a:off x="838200" y="353932"/>
            <a:ext cx="10515600" cy="1325563"/>
          </a:xfrm>
        </p:spPr>
        <p:txBody>
          <a:bodyPr>
            <a:normAutofit/>
          </a:bodyPr>
          <a:lstStyle/>
          <a:p>
            <a:r>
              <a:rPr lang="en-US" sz="4000" b="1" dirty="0">
                <a:solidFill>
                  <a:srgbClr val="861F41"/>
                </a:solidFill>
                <a:latin typeface="Bierstadt" panose="020B0004020202020204" pitchFamily="34" charset="0"/>
                <a:cs typeface="Arial" panose="020B0604020202020204" pitchFamily="34" charset="0"/>
              </a:rPr>
              <a:t>Distributed Point Functions (DPFs)</a:t>
            </a:r>
          </a:p>
        </p:txBody>
      </p:sp>
      <p:sp>
        <p:nvSpPr>
          <p:cNvPr id="11" name="Slide Number Placeholder 10">
            <a:extLst>
              <a:ext uri="{FF2B5EF4-FFF2-40B4-BE49-F238E27FC236}">
                <a16:creationId xmlns:a16="http://schemas.microsoft.com/office/drawing/2014/main" id="{054FABAC-DA4C-9FC2-5AF4-0D60E0972B38}"/>
              </a:ext>
            </a:extLst>
          </p:cNvPr>
          <p:cNvSpPr>
            <a:spLocks noGrp="1"/>
          </p:cNvSpPr>
          <p:nvPr>
            <p:ph type="sldNum" sz="quarter" idx="12"/>
          </p:nvPr>
        </p:nvSpPr>
        <p:spPr/>
        <p:txBody>
          <a:bodyPr/>
          <a:lstStyle/>
          <a:p>
            <a:fld id="{C2D47E1E-16B8-6B43-8345-A36FFC908F81}" type="slidenum">
              <a:rPr lang="en-US" smtClean="0"/>
              <a:t>9</a:t>
            </a:fld>
            <a:endParaRPr lang="en-US"/>
          </a:p>
        </p:txBody>
      </p:sp>
      <p:sp>
        <p:nvSpPr>
          <p:cNvPr id="4" name="TextBox 3">
            <a:extLst>
              <a:ext uri="{FF2B5EF4-FFF2-40B4-BE49-F238E27FC236}">
                <a16:creationId xmlns:a16="http://schemas.microsoft.com/office/drawing/2014/main" id="{060DA299-8117-61BB-B01E-2A0C279A989E}"/>
              </a:ext>
            </a:extLst>
          </p:cNvPr>
          <p:cNvSpPr txBox="1"/>
          <p:nvPr/>
        </p:nvSpPr>
        <p:spPr>
          <a:xfrm>
            <a:off x="3046997" y="3244334"/>
            <a:ext cx="6093994" cy="369332"/>
          </a:xfrm>
          <a:prstGeom prst="rect">
            <a:avLst/>
          </a:prstGeom>
          <a:noFill/>
        </p:spPr>
        <p:txBody>
          <a:bodyPr wrap="square">
            <a:spAutoFit/>
          </a:bodyPr>
          <a:lstStyle/>
          <a:p>
            <a:endParaRPr lang="en-US" dirty="0"/>
          </a:p>
        </p:txBody>
      </p:sp>
      <p:sp>
        <p:nvSpPr>
          <p:cNvPr id="6" name="TextBox 5">
            <a:extLst>
              <a:ext uri="{FF2B5EF4-FFF2-40B4-BE49-F238E27FC236}">
                <a16:creationId xmlns:a16="http://schemas.microsoft.com/office/drawing/2014/main" id="{627E8A91-6A4A-6B14-17BF-08D51B5DE11E}"/>
              </a:ext>
            </a:extLst>
          </p:cNvPr>
          <p:cNvSpPr txBox="1"/>
          <p:nvPr/>
        </p:nvSpPr>
        <p:spPr>
          <a:xfrm>
            <a:off x="838200" y="1438222"/>
            <a:ext cx="10988842" cy="1708160"/>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sz="2400" dirty="0">
                <a:solidFill>
                  <a:srgbClr val="002060"/>
                </a:solidFill>
                <a:latin typeface="Bierstadt" panose="020B0004020202020204" pitchFamily="34" charset="0"/>
              </a:rPr>
              <a:t>Uses multiple servers to hide which element the user is retrieving </a:t>
            </a:r>
          </a:p>
          <a:p>
            <a:pPr marL="342900" indent="-342900">
              <a:lnSpc>
                <a:spcPct val="150000"/>
              </a:lnSpc>
              <a:buFont typeface="Arial" panose="020B0604020202020204" pitchFamily="34" charset="0"/>
              <a:buChar char="•"/>
            </a:pPr>
            <a:r>
              <a:rPr lang="en-US" sz="2400" dirty="0">
                <a:solidFill>
                  <a:srgbClr val="002060"/>
                </a:solidFill>
                <a:latin typeface="Bierstadt" panose="020B0004020202020204" pitchFamily="34" charset="0"/>
              </a:rPr>
              <a:t>If at least one server is honest, an attacker cannot learn the index requested </a:t>
            </a:r>
          </a:p>
          <a:p>
            <a:pPr marL="342900" indent="-342900">
              <a:lnSpc>
                <a:spcPct val="150000"/>
              </a:lnSpc>
              <a:buFont typeface="Arial" panose="020B0604020202020204" pitchFamily="34" charset="0"/>
              <a:buChar char="•"/>
            </a:pPr>
            <a:r>
              <a:rPr lang="en-US" sz="2400" dirty="0">
                <a:solidFill>
                  <a:srgbClr val="002060"/>
                </a:solidFill>
                <a:latin typeface="Bierstadt" panose="020B0004020202020204" pitchFamily="34" charset="0"/>
              </a:rPr>
              <a:t>Requires a linear scan over the entire array</a:t>
            </a:r>
          </a:p>
        </p:txBody>
      </p:sp>
      <p:pic>
        <p:nvPicPr>
          <p:cNvPr id="8" name="Picture 7" descr="A picture containing graphical user interface&#10;&#10;Description automatically generated">
            <a:extLst>
              <a:ext uri="{FF2B5EF4-FFF2-40B4-BE49-F238E27FC236}">
                <a16:creationId xmlns:a16="http://schemas.microsoft.com/office/drawing/2014/main" id="{F9ABD496-1759-5F15-6202-77080FF41BD3}"/>
              </a:ext>
            </a:extLst>
          </p:cNvPr>
          <p:cNvPicPr>
            <a:picLocks noChangeAspect="1"/>
          </p:cNvPicPr>
          <p:nvPr/>
        </p:nvPicPr>
        <p:blipFill>
          <a:blip r:embed="rId3"/>
          <a:stretch>
            <a:fillRect/>
          </a:stretch>
        </p:blipFill>
        <p:spPr>
          <a:xfrm flipH="1">
            <a:off x="3637167" y="3367208"/>
            <a:ext cx="811395" cy="811395"/>
          </a:xfrm>
          <a:prstGeom prst="rect">
            <a:avLst/>
          </a:prstGeom>
        </p:spPr>
      </p:pic>
      <p:pic>
        <p:nvPicPr>
          <p:cNvPr id="9" name="Picture 8" descr="Shape&#10;&#10;Description automatically generated">
            <a:extLst>
              <a:ext uri="{FF2B5EF4-FFF2-40B4-BE49-F238E27FC236}">
                <a16:creationId xmlns:a16="http://schemas.microsoft.com/office/drawing/2014/main" id="{250B41AB-866B-ED38-9FAE-BEA557C46288}"/>
              </a:ext>
            </a:extLst>
          </p:cNvPr>
          <p:cNvPicPr>
            <a:picLocks noChangeAspect="1"/>
          </p:cNvPicPr>
          <p:nvPr/>
        </p:nvPicPr>
        <p:blipFill>
          <a:blip r:embed="rId4"/>
          <a:stretch>
            <a:fillRect/>
          </a:stretch>
        </p:blipFill>
        <p:spPr>
          <a:xfrm>
            <a:off x="4228316" y="3476320"/>
            <a:ext cx="480178" cy="548775"/>
          </a:xfrm>
          <a:prstGeom prst="rect">
            <a:avLst/>
          </a:prstGeom>
        </p:spPr>
      </p:pic>
      <p:pic>
        <p:nvPicPr>
          <p:cNvPr id="10" name="Picture 9">
            <a:extLst>
              <a:ext uri="{FF2B5EF4-FFF2-40B4-BE49-F238E27FC236}">
                <a16:creationId xmlns:a16="http://schemas.microsoft.com/office/drawing/2014/main" id="{098AC0DC-D061-F6CE-F599-B63E446D6DF4}"/>
              </a:ext>
            </a:extLst>
          </p:cNvPr>
          <p:cNvPicPr>
            <a:picLocks noChangeAspect="1"/>
          </p:cNvPicPr>
          <p:nvPr/>
        </p:nvPicPr>
        <p:blipFill>
          <a:blip r:embed="rId5"/>
          <a:stretch>
            <a:fillRect/>
          </a:stretch>
        </p:blipFill>
        <p:spPr>
          <a:xfrm>
            <a:off x="3901719" y="3634399"/>
            <a:ext cx="281486" cy="281486"/>
          </a:xfrm>
          <a:prstGeom prst="rect">
            <a:avLst/>
          </a:prstGeom>
        </p:spPr>
      </p:pic>
      <p:pic>
        <p:nvPicPr>
          <p:cNvPr id="12" name="Picture 11" descr="A picture containing graphical user interface&#10;&#10;Description automatically generated">
            <a:extLst>
              <a:ext uri="{FF2B5EF4-FFF2-40B4-BE49-F238E27FC236}">
                <a16:creationId xmlns:a16="http://schemas.microsoft.com/office/drawing/2014/main" id="{FDEE8AF8-A8FA-9E89-DABB-89A1454B7C34}"/>
              </a:ext>
            </a:extLst>
          </p:cNvPr>
          <p:cNvPicPr>
            <a:picLocks noChangeAspect="1"/>
          </p:cNvPicPr>
          <p:nvPr/>
        </p:nvPicPr>
        <p:blipFill>
          <a:blip r:embed="rId3"/>
          <a:stretch>
            <a:fillRect/>
          </a:stretch>
        </p:blipFill>
        <p:spPr>
          <a:xfrm flipH="1">
            <a:off x="3604088" y="4582456"/>
            <a:ext cx="811395" cy="811395"/>
          </a:xfrm>
          <a:prstGeom prst="rect">
            <a:avLst/>
          </a:prstGeom>
        </p:spPr>
      </p:pic>
      <p:pic>
        <p:nvPicPr>
          <p:cNvPr id="13" name="Picture 12" descr="Shape&#10;&#10;Description automatically generated">
            <a:extLst>
              <a:ext uri="{FF2B5EF4-FFF2-40B4-BE49-F238E27FC236}">
                <a16:creationId xmlns:a16="http://schemas.microsoft.com/office/drawing/2014/main" id="{0940CA99-9199-26A8-894A-8C1B4F5923DA}"/>
              </a:ext>
            </a:extLst>
          </p:cNvPr>
          <p:cNvPicPr>
            <a:picLocks noChangeAspect="1"/>
          </p:cNvPicPr>
          <p:nvPr/>
        </p:nvPicPr>
        <p:blipFill>
          <a:blip r:embed="rId4"/>
          <a:stretch>
            <a:fillRect/>
          </a:stretch>
        </p:blipFill>
        <p:spPr>
          <a:xfrm>
            <a:off x="4195237" y="4691568"/>
            <a:ext cx="480178" cy="548775"/>
          </a:xfrm>
          <a:prstGeom prst="rect">
            <a:avLst/>
          </a:prstGeom>
        </p:spPr>
      </p:pic>
      <p:pic>
        <p:nvPicPr>
          <p:cNvPr id="14" name="Picture 13">
            <a:extLst>
              <a:ext uri="{FF2B5EF4-FFF2-40B4-BE49-F238E27FC236}">
                <a16:creationId xmlns:a16="http://schemas.microsoft.com/office/drawing/2014/main" id="{6A3E1E33-7F06-8C89-2A06-ED1B3107B53D}"/>
              </a:ext>
            </a:extLst>
          </p:cNvPr>
          <p:cNvPicPr>
            <a:picLocks noChangeAspect="1"/>
          </p:cNvPicPr>
          <p:nvPr/>
        </p:nvPicPr>
        <p:blipFill>
          <a:blip r:embed="rId5"/>
          <a:stretch>
            <a:fillRect/>
          </a:stretch>
        </p:blipFill>
        <p:spPr>
          <a:xfrm>
            <a:off x="3868640" y="4849647"/>
            <a:ext cx="281486" cy="281486"/>
          </a:xfrm>
          <a:prstGeom prst="rect">
            <a:avLst/>
          </a:prstGeom>
        </p:spPr>
      </p:pic>
      <p:pic>
        <p:nvPicPr>
          <p:cNvPr id="15" name="Picture 14" descr="A picture containing graphical user interface&#10;&#10;Description automatically generated">
            <a:extLst>
              <a:ext uri="{FF2B5EF4-FFF2-40B4-BE49-F238E27FC236}">
                <a16:creationId xmlns:a16="http://schemas.microsoft.com/office/drawing/2014/main" id="{DD37DA8A-9855-BAFE-4E7E-4C45C6F0181D}"/>
              </a:ext>
            </a:extLst>
          </p:cNvPr>
          <p:cNvPicPr>
            <a:picLocks noChangeAspect="1"/>
          </p:cNvPicPr>
          <p:nvPr/>
        </p:nvPicPr>
        <p:blipFill>
          <a:blip r:embed="rId3"/>
          <a:stretch>
            <a:fillRect/>
          </a:stretch>
        </p:blipFill>
        <p:spPr>
          <a:xfrm flipH="1">
            <a:off x="3601071" y="5806666"/>
            <a:ext cx="811395" cy="811395"/>
          </a:xfrm>
          <a:prstGeom prst="rect">
            <a:avLst/>
          </a:prstGeom>
        </p:spPr>
      </p:pic>
      <p:pic>
        <p:nvPicPr>
          <p:cNvPr id="16" name="Picture 15" descr="Shape&#10;&#10;Description automatically generated">
            <a:extLst>
              <a:ext uri="{FF2B5EF4-FFF2-40B4-BE49-F238E27FC236}">
                <a16:creationId xmlns:a16="http://schemas.microsoft.com/office/drawing/2014/main" id="{A56275D7-EDF7-C471-3082-813676A91CA0}"/>
              </a:ext>
            </a:extLst>
          </p:cNvPr>
          <p:cNvPicPr>
            <a:picLocks noChangeAspect="1"/>
          </p:cNvPicPr>
          <p:nvPr/>
        </p:nvPicPr>
        <p:blipFill>
          <a:blip r:embed="rId4"/>
          <a:stretch>
            <a:fillRect/>
          </a:stretch>
        </p:blipFill>
        <p:spPr>
          <a:xfrm>
            <a:off x="4192220" y="5915778"/>
            <a:ext cx="480178" cy="548775"/>
          </a:xfrm>
          <a:prstGeom prst="rect">
            <a:avLst/>
          </a:prstGeom>
        </p:spPr>
      </p:pic>
      <p:cxnSp>
        <p:nvCxnSpPr>
          <p:cNvPr id="18" name="Straight Arrow Connector 17">
            <a:extLst>
              <a:ext uri="{FF2B5EF4-FFF2-40B4-BE49-F238E27FC236}">
                <a16:creationId xmlns:a16="http://schemas.microsoft.com/office/drawing/2014/main" id="{3CD5EFCB-E1EC-F078-7386-CBFADEA40C5C}"/>
              </a:ext>
            </a:extLst>
          </p:cNvPr>
          <p:cNvCxnSpPr/>
          <p:nvPr/>
        </p:nvCxnSpPr>
        <p:spPr>
          <a:xfrm flipV="1">
            <a:off x="2075791" y="3595078"/>
            <a:ext cx="1448950" cy="1393849"/>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28C4B317-0CF0-D94B-0FF8-47883EF47BC5}"/>
              </a:ext>
            </a:extLst>
          </p:cNvPr>
          <p:cNvCxnSpPr>
            <a:cxnSpLocks/>
          </p:cNvCxnSpPr>
          <p:nvPr/>
        </p:nvCxnSpPr>
        <p:spPr>
          <a:xfrm>
            <a:off x="2075791" y="4988927"/>
            <a:ext cx="1448949" cy="1"/>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69032FF-BC8E-6267-95BF-0321F1450ECD}"/>
              </a:ext>
            </a:extLst>
          </p:cNvPr>
          <p:cNvCxnSpPr>
            <a:cxnSpLocks/>
          </p:cNvCxnSpPr>
          <p:nvPr/>
        </p:nvCxnSpPr>
        <p:spPr>
          <a:xfrm>
            <a:off x="2075791" y="4988927"/>
            <a:ext cx="1448949" cy="1393851"/>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pic>
        <p:nvPicPr>
          <p:cNvPr id="21" name="Picture 20">
            <a:extLst>
              <a:ext uri="{FF2B5EF4-FFF2-40B4-BE49-F238E27FC236}">
                <a16:creationId xmlns:a16="http://schemas.microsoft.com/office/drawing/2014/main" id="{5CA9BA4B-232A-F69F-CAA0-739B388E228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707457" y="4061930"/>
            <a:ext cx="288614" cy="288614"/>
          </a:xfrm>
          <a:prstGeom prst="rect">
            <a:avLst/>
          </a:prstGeom>
        </p:spPr>
      </p:pic>
      <p:pic>
        <p:nvPicPr>
          <p:cNvPr id="22" name="Picture 21">
            <a:extLst>
              <a:ext uri="{FF2B5EF4-FFF2-40B4-BE49-F238E27FC236}">
                <a16:creationId xmlns:a16="http://schemas.microsoft.com/office/drawing/2014/main" id="{5EEB4804-3C6C-E8E2-B288-6D6FBE9BDF9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780416" y="4817396"/>
            <a:ext cx="288614" cy="288614"/>
          </a:xfrm>
          <a:prstGeom prst="rect">
            <a:avLst/>
          </a:prstGeom>
        </p:spPr>
      </p:pic>
      <p:pic>
        <p:nvPicPr>
          <p:cNvPr id="23" name="Picture 22">
            <a:extLst>
              <a:ext uri="{FF2B5EF4-FFF2-40B4-BE49-F238E27FC236}">
                <a16:creationId xmlns:a16="http://schemas.microsoft.com/office/drawing/2014/main" id="{5E2400BA-41E6-6FBA-0DF7-392E7F2CDAD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708390" y="5526253"/>
            <a:ext cx="288614" cy="288614"/>
          </a:xfrm>
          <a:prstGeom prst="rect">
            <a:avLst/>
          </a:prstGeom>
        </p:spPr>
      </p:pic>
      <p:pic>
        <p:nvPicPr>
          <p:cNvPr id="24" name="Picture 16">
            <a:extLst>
              <a:ext uri="{FF2B5EF4-FFF2-40B4-BE49-F238E27FC236}">
                <a16:creationId xmlns:a16="http://schemas.microsoft.com/office/drawing/2014/main" id="{930B024F-CBF1-EEFF-3AF2-C167B567DED0}"/>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19631" t="16923" r="18842"/>
          <a:stretch/>
        </p:blipFill>
        <p:spPr bwMode="auto">
          <a:xfrm>
            <a:off x="1311511" y="4390247"/>
            <a:ext cx="719169" cy="971063"/>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47A9B573-4DC3-D566-7DC8-D55492FA5C04}"/>
                  </a:ext>
                </a:extLst>
              </p:cNvPr>
              <p:cNvSpPr txBox="1"/>
              <p:nvPr/>
            </p:nvSpPr>
            <p:spPr>
              <a:xfrm>
                <a:off x="2397704" y="3822431"/>
                <a:ext cx="48776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𝑄</m:t>
                          </m:r>
                        </m:e>
                        <m:sub>
                          <m:r>
                            <a:rPr lang="en-US" b="0" i="1" smtClean="0">
                              <a:solidFill>
                                <a:srgbClr val="FF0000"/>
                              </a:solidFill>
                              <a:latin typeface="Cambria Math" panose="02040503050406030204" pitchFamily="18" charset="0"/>
                            </a:rPr>
                            <m:t>1</m:t>
                          </m:r>
                        </m:sub>
                      </m:sSub>
                    </m:oMath>
                  </m:oMathPara>
                </a14:m>
                <a:endParaRPr lang="en-US" dirty="0">
                  <a:solidFill>
                    <a:srgbClr val="FF0000"/>
                  </a:solidFill>
                </a:endParaRPr>
              </a:p>
            </p:txBody>
          </p:sp>
        </mc:Choice>
        <mc:Fallback xmlns="">
          <p:sp>
            <p:nvSpPr>
              <p:cNvPr id="25" name="TextBox 24">
                <a:extLst>
                  <a:ext uri="{FF2B5EF4-FFF2-40B4-BE49-F238E27FC236}">
                    <a16:creationId xmlns:a16="http://schemas.microsoft.com/office/drawing/2014/main" id="{47A9B573-4DC3-D566-7DC8-D55492FA5C04}"/>
                  </a:ext>
                </a:extLst>
              </p:cNvPr>
              <p:cNvSpPr txBox="1">
                <a:spLocks noRot="1" noChangeAspect="1" noMove="1" noResize="1" noEditPoints="1" noAdjustHandles="1" noChangeArrowheads="1" noChangeShapeType="1" noTextEdit="1"/>
              </p:cNvSpPr>
              <p:nvPr/>
            </p:nvSpPr>
            <p:spPr>
              <a:xfrm>
                <a:off x="2397704" y="3822431"/>
                <a:ext cx="487762" cy="369332"/>
              </a:xfrm>
              <a:prstGeom prst="rect">
                <a:avLst/>
              </a:prstGeom>
              <a:blipFill>
                <a:blip r:embed="rId8"/>
                <a:stretch>
                  <a:fillRect b="-645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B5BEA5C5-D627-DE2B-5055-D7D6F9B8E590}"/>
                  </a:ext>
                </a:extLst>
              </p:cNvPr>
              <p:cNvSpPr txBox="1"/>
              <p:nvPr/>
            </p:nvSpPr>
            <p:spPr>
              <a:xfrm>
                <a:off x="2364430" y="4647211"/>
                <a:ext cx="49308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rgbClr val="00B050"/>
                              </a:solidFill>
                              <a:latin typeface="Cambria Math" panose="02040503050406030204" pitchFamily="18" charset="0"/>
                            </a:rPr>
                          </m:ctrlPr>
                        </m:sSubPr>
                        <m:e>
                          <m:r>
                            <a:rPr lang="en-US" b="0" i="1" smtClean="0">
                              <a:solidFill>
                                <a:srgbClr val="00B050"/>
                              </a:solidFill>
                              <a:latin typeface="Cambria Math" panose="02040503050406030204" pitchFamily="18" charset="0"/>
                            </a:rPr>
                            <m:t>𝑄</m:t>
                          </m:r>
                        </m:e>
                        <m:sub>
                          <m:r>
                            <a:rPr lang="en-US" b="0" i="1" smtClean="0">
                              <a:solidFill>
                                <a:srgbClr val="00B050"/>
                              </a:solidFill>
                              <a:latin typeface="Cambria Math" panose="02040503050406030204" pitchFamily="18" charset="0"/>
                            </a:rPr>
                            <m:t>2</m:t>
                          </m:r>
                        </m:sub>
                      </m:sSub>
                    </m:oMath>
                  </m:oMathPara>
                </a14:m>
                <a:endParaRPr lang="en-US" dirty="0">
                  <a:solidFill>
                    <a:srgbClr val="00B050"/>
                  </a:solidFill>
                </a:endParaRPr>
              </a:p>
            </p:txBody>
          </p:sp>
        </mc:Choice>
        <mc:Fallback xmlns="">
          <p:sp>
            <p:nvSpPr>
              <p:cNvPr id="26" name="TextBox 25">
                <a:extLst>
                  <a:ext uri="{FF2B5EF4-FFF2-40B4-BE49-F238E27FC236}">
                    <a16:creationId xmlns:a16="http://schemas.microsoft.com/office/drawing/2014/main" id="{B5BEA5C5-D627-DE2B-5055-D7D6F9B8E590}"/>
                  </a:ext>
                </a:extLst>
              </p:cNvPr>
              <p:cNvSpPr txBox="1">
                <a:spLocks noRot="1" noChangeAspect="1" noMove="1" noResize="1" noEditPoints="1" noAdjustHandles="1" noChangeArrowheads="1" noChangeShapeType="1" noTextEdit="1"/>
              </p:cNvSpPr>
              <p:nvPr/>
            </p:nvSpPr>
            <p:spPr>
              <a:xfrm>
                <a:off x="2364430" y="4647211"/>
                <a:ext cx="493084" cy="369332"/>
              </a:xfrm>
              <a:prstGeom prst="rect">
                <a:avLst/>
              </a:prstGeom>
              <a:blipFill>
                <a:blip r:embed="rId9"/>
                <a:stretch>
                  <a:fillRect b="-645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FED9D974-84B7-8D8B-8A45-E0D493F5509F}"/>
                  </a:ext>
                </a:extLst>
              </p:cNvPr>
              <p:cNvSpPr txBox="1"/>
              <p:nvPr/>
            </p:nvSpPr>
            <p:spPr>
              <a:xfrm>
                <a:off x="2346648" y="5514994"/>
                <a:ext cx="49308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accent1"/>
                              </a:solidFill>
                              <a:latin typeface="Cambria Math" panose="02040503050406030204" pitchFamily="18" charset="0"/>
                            </a:rPr>
                          </m:ctrlPr>
                        </m:sSubPr>
                        <m:e>
                          <m:r>
                            <a:rPr lang="en-US" b="0" i="1" smtClean="0">
                              <a:solidFill>
                                <a:schemeClr val="accent1"/>
                              </a:solidFill>
                              <a:latin typeface="Cambria Math" panose="02040503050406030204" pitchFamily="18" charset="0"/>
                            </a:rPr>
                            <m:t>𝑄</m:t>
                          </m:r>
                        </m:e>
                        <m:sub>
                          <m:r>
                            <a:rPr lang="en-US" b="0" i="1" smtClean="0">
                              <a:solidFill>
                                <a:schemeClr val="accent1"/>
                              </a:solidFill>
                              <a:latin typeface="Cambria Math" panose="02040503050406030204" pitchFamily="18" charset="0"/>
                            </a:rPr>
                            <m:t>3</m:t>
                          </m:r>
                        </m:sub>
                      </m:sSub>
                    </m:oMath>
                  </m:oMathPara>
                </a14:m>
                <a:endParaRPr lang="en-US" dirty="0"/>
              </a:p>
            </p:txBody>
          </p:sp>
        </mc:Choice>
        <mc:Fallback xmlns="">
          <p:sp>
            <p:nvSpPr>
              <p:cNvPr id="27" name="TextBox 26">
                <a:extLst>
                  <a:ext uri="{FF2B5EF4-FFF2-40B4-BE49-F238E27FC236}">
                    <a16:creationId xmlns:a16="http://schemas.microsoft.com/office/drawing/2014/main" id="{FED9D974-84B7-8D8B-8A45-E0D493F5509F}"/>
                  </a:ext>
                </a:extLst>
              </p:cNvPr>
              <p:cNvSpPr txBox="1">
                <a:spLocks noRot="1" noChangeAspect="1" noMove="1" noResize="1" noEditPoints="1" noAdjustHandles="1" noChangeArrowheads="1" noChangeShapeType="1" noTextEdit="1"/>
              </p:cNvSpPr>
              <p:nvPr/>
            </p:nvSpPr>
            <p:spPr>
              <a:xfrm>
                <a:off x="2346648" y="5514994"/>
                <a:ext cx="493084" cy="369332"/>
              </a:xfrm>
              <a:prstGeom prst="rect">
                <a:avLst/>
              </a:prstGeom>
              <a:blipFill>
                <a:blip r:embed="rId10"/>
                <a:stretch>
                  <a:fillRect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60A592BD-D4D4-D15C-1CF0-CB2682C307D6}"/>
                  </a:ext>
                </a:extLst>
              </p:cNvPr>
              <p:cNvSpPr txBox="1"/>
              <p:nvPr/>
            </p:nvSpPr>
            <p:spPr>
              <a:xfrm>
                <a:off x="4674977" y="3589946"/>
                <a:ext cx="2050433"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m>
                        <m:mPr>
                          <m:mcs>
                            <m:mc>
                              <m:mcPr>
                                <m:count m:val="3"/>
                                <m:mcJc m:val="center"/>
                              </m:mcPr>
                            </m:mc>
                          </m:mcs>
                          <m:ctrlPr>
                            <a:rPr lang="en-US" sz="1600" b="0" i="1" smtClean="0">
                              <a:latin typeface="Cambria Math" panose="02040503050406030204" pitchFamily="18" charset="0"/>
                            </a:rPr>
                          </m:ctrlPr>
                        </m:mPr>
                        <m:mr>
                          <m:e>
                            <m:sSub>
                              <m:sSubPr>
                                <m:ctrlPr>
                                  <a:rPr lang="en-US" sz="1600" i="1">
                                    <a:latin typeface="Cambria Math" panose="02040503050406030204" pitchFamily="18" charset="0"/>
                                  </a:rPr>
                                </m:ctrlPr>
                              </m:sSubPr>
                              <m:e>
                                <m:r>
                                  <a:rPr lang="en-US" sz="1600" i="1">
                                    <a:latin typeface="Cambria Math" panose="02040503050406030204" pitchFamily="18" charset="0"/>
                                  </a:rPr>
                                  <m:t>𝑎</m:t>
                                </m:r>
                              </m:e>
                              <m:sub>
                                <m:r>
                                  <a:rPr lang="en-US" sz="1600" i="1">
                                    <a:latin typeface="Cambria Math" panose="02040503050406030204" pitchFamily="18" charset="0"/>
                                  </a:rPr>
                                  <m:t>0</m:t>
                                </m:r>
                              </m:sub>
                            </m:sSub>
                          </m:e>
                          <m:e>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𝑎</m:t>
                                </m:r>
                              </m:e>
                              <m:sub>
                                <m:r>
                                  <a:rPr lang="en-US" sz="1600" b="0" i="1" smtClean="0">
                                    <a:latin typeface="Cambria Math" panose="02040503050406030204" pitchFamily="18" charset="0"/>
                                  </a:rPr>
                                  <m:t>1</m:t>
                                </m:r>
                              </m:sub>
                            </m:sSub>
                          </m:e>
                          <m:e>
                            <m:m>
                              <m:mPr>
                                <m:mcs>
                                  <m:mc>
                                    <m:mcPr>
                                      <m:count m:val="2"/>
                                      <m:mcJc m:val="center"/>
                                    </m:mcPr>
                                  </m:mc>
                                </m:mcs>
                                <m:ctrlPr>
                                  <a:rPr lang="en-US" sz="1600" b="0" i="1" smtClean="0">
                                    <a:latin typeface="Cambria Math" panose="02040503050406030204" pitchFamily="18" charset="0"/>
                                  </a:rPr>
                                </m:ctrlPr>
                              </m:mPr>
                              <m:mr>
                                <m:e>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𝑎</m:t>
                                      </m:r>
                                    </m:e>
                                    <m:sub>
                                      <m:r>
                                        <a:rPr lang="en-US" sz="1600" b="0" i="1" smtClean="0">
                                          <a:latin typeface="Cambria Math" panose="02040503050406030204" pitchFamily="18" charset="0"/>
                                        </a:rPr>
                                        <m:t>2</m:t>
                                      </m:r>
                                    </m:sub>
                                  </m:sSub>
                                </m:e>
                                <m:e>
                                  <m:m>
                                    <m:mPr>
                                      <m:mcs>
                                        <m:mc>
                                          <m:mcPr>
                                            <m:count m:val="2"/>
                                            <m:mcJc m:val="center"/>
                                          </m:mcPr>
                                        </m:mc>
                                      </m:mcs>
                                      <m:ctrlPr>
                                        <a:rPr lang="en-US" sz="1600" b="0" i="1" smtClean="0">
                                          <a:latin typeface="Cambria Math" panose="02040503050406030204" pitchFamily="18" charset="0"/>
                                        </a:rPr>
                                      </m:ctrlPr>
                                    </m:mPr>
                                    <m:mr>
                                      <m:e>
                                        <m:r>
                                          <m:rPr>
                                            <m:brk m:alnAt="7"/>
                                          </m:rPr>
                                          <a:rPr lang="en-US" sz="1600" b="0" i="1" smtClean="0">
                                            <a:latin typeface="Cambria Math" panose="02040503050406030204" pitchFamily="18" charset="0"/>
                                          </a:rPr>
                                          <m:t>…</m:t>
                                        </m:r>
                                      </m:e>
                                      <m:e>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𝑎</m:t>
                                            </m:r>
                                          </m:e>
                                          <m:sub>
                                            <m:r>
                                              <a:rPr lang="en-US" sz="1600" b="0" i="1" smtClean="0">
                                                <a:latin typeface="Cambria Math" panose="02040503050406030204" pitchFamily="18" charset="0"/>
                                              </a:rPr>
                                              <m:t>𝑛</m:t>
                                            </m:r>
                                          </m:sub>
                                        </m:sSub>
                                      </m:e>
                                    </m:mr>
                                  </m:m>
                                </m:e>
                              </m:mr>
                            </m:m>
                          </m:e>
                        </m:mr>
                      </m:m>
                    </m:oMath>
                  </m:oMathPara>
                </a14:m>
                <a:endParaRPr lang="en-US" sz="1600" dirty="0"/>
              </a:p>
            </p:txBody>
          </p:sp>
        </mc:Choice>
        <mc:Fallback xmlns="">
          <p:sp>
            <p:nvSpPr>
              <p:cNvPr id="28" name="TextBox 27">
                <a:extLst>
                  <a:ext uri="{FF2B5EF4-FFF2-40B4-BE49-F238E27FC236}">
                    <a16:creationId xmlns:a16="http://schemas.microsoft.com/office/drawing/2014/main" id="{60A592BD-D4D4-D15C-1CF0-CB2682C307D6}"/>
                  </a:ext>
                </a:extLst>
              </p:cNvPr>
              <p:cNvSpPr txBox="1">
                <a:spLocks noRot="1" noChangeAspect="1" noMove="1" noResize="1" noEditPoints="1" noAdjustHandles="1" noChangeArrowheads="1" noChangeShapeType="1" noTextEdit="1"/>
              </p:cNvSpPr>
              <p:nvPr/>
            </p:nvSpPr>
            <p:spPr>
              <a:xfrm>
                <a:off x="4674977" y="3589946"/>
                <a:ext cx="2050433" cy="338554"/>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26EBB259-5BAB-3AA5-F519-4744CB1425D4}"/>
                  </a:ext>
                </a:extLst>
              </p:cNvPr>
              <p:cNvSpPr txBox="1"/>
              <p:nvPr/>
            </p:nvSpPr>
            <p:spPr>
              <a:xfrm>
                <a:off x="4676984" y="4818876"/>
                <a:ext cx="2050433"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m>
                        <m:mPr>
                          <m:mcs>
                            <m:mc>
                              <m:mcPr>
                                <m:count m:val="3"/>
                                <m:mcJc m:val="center"/>
                              </m:mcPr>
                            </m:mc>
                          </m:mcs>
                          <m:ctrlPr>
                            <a:rPr lang="en-US" sz="1600" b="0" i="1" smtClean="0">
                              <a:latin typeface="Cambria Math" panose="02040503050406030204" pitchFamily="18" charset="0"/>
                            </a:rPr>
                          </m:ctrlPr>
                        </m:mPr>
                        <m:mr>
                          <m:e>
                            <m:sSub>
                              <m:sSubPr>
                                <m:ctrlPr>
                                  <a:rPr lang="en-US" sz="1600" i="1">
                                    <a:latin typeface="Cambria Math" panose="02040503050406030204" pitchFamily="18" charset="0"/>
                                  </a:rPr>
                                </m:ctrlPr>
                              </m:sSubPr>
                              <m:e>
                                <m:r>
                                  <a:rPr lang="en-US" sz="1600" i="1">
                                    <a:latin typeface="Cambria Math" panose="02040503050406030204" pitchFamily="18" charset="0"/>
                                  </a:rPr>
                                  <m:t>𝑎</m:t>
                                </m:r>
                              </m:e>
                              <m:sub>
                                <m:r>
                                  <a:rPr lang="en-US" sz="1600" i="1">
                                    <a:latin typeface="Cambria Math" panose="02040503050406030204" pitchFamily="18" charset="0"/>
                                  </a:rPr>
                                  <m:t>0</m:t>
                                </m:r>
                              </m:sub>
                            </m:sSub>
                          </m:e>
                          <m:e>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𝑎</m:t>
                                </m:r>
                              </m:e>
                              <m:sub>
                                <m:r>
                                  <a:rPr lang="en-US" sz="1600" b="0" i="1" smtClean="0">
                                    <a:latin typeface="Cambria Math" panose="02040503050406030204" pitchFamily="18" charset="0"/>
                                  </a:rPr>
                                  <m:t>1</m:t>
                                </m:r>
                              </m:sub>
                            </m:sSub>
                          </m:e>
                          <m:e>
                            <m:m>
                              <m:mPr>
                                <m:mcs>
                                  <m:mc>
                                    <m:mcPr>
                                      <m:count m:val="2"/>
                                      <m:mcJc m:val="center"/>
                                    </m:mcPr>
                                  </m:mc>
                                </m:mcs>
                                <m:ctrlPr>
                                  <a:rPr lang="en-US" sz="1600" b="0" i="1" smtClean="0">
                                    <a:latin typeface="Cambria Math" panose="02040503050406030204" pitchFamily="18" charset="0"/>
                                  </a:rPr>
                                </m:ctrlPr>
                              </m:mPr>
                              <m:mr>
                                <m:e>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𝑎</m:t>
                                      </m:r>
                                    </m:e>
                                    <m:sub>
                                      <m:r>
                                        <a:rPr lang="en-US" sz="1600" b="0" i="1" smtClean="0">
                                          <a:latin typeface="Cambria Math" panose="02040503050406030204" pitchFamily="18" charset="0"/>
                                        </a:rPr>
                                        <m:t>2</m:t>
                                      </m:r>
                                    </m:sub>
                                  </m:sSub>
                                </m:e>
                                <m:e>
                                  <m:m>
                                    <m:mPr>
                                      <m:mcs>
                                        <m:mc>
                                          <m:mcPr>
                                            <m:count m:val="2"/>
                                            <m:mcJc m:val="center"/>
                                          </m:mcPr>
                                        </m:mc>
                                      </m:mcs>
                                      <m:ctrlPr>
                                        <a:rPr lang="en-US" sz="1600" b="0" i="1" smtClean="0">
                                          <a:latin typeface="Cambria Math" panose="02040503050406030204" pitchFamily="18" charset="0"/>
                                        </a:rPr>
                                      </m:ctrlPr>
                                    </m:mPr>
                                    <m:mr>
                                      <m:e>
                                        <m:r>
                                          <m:rPr>
                                            <m:brk m:alnAt="7"/>
                                          </m:rPr>
                                          <a:rPr lang="en-US" sz="1600" b="0" i="1" smtClean="0">
                                            <a:latin typeface="Cambria Math" panose="02040503050406030204" pitchFamily="18" charset="0"/>
                                          </a:rPr>
                                          <m:t>…</m:t>
                                        </m:r>
                                      </m:e>
                                      <m:e>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𝑎</m:t>
                                            </m:r>
                                          </m:e>
                                          <m:sub>
                                            <m:r>
                                              <a:rPr lang="en-US" sz="1600" b="0" i="1" smtClean="0">
                                                <a:latin typeface="Cambria Math" panose="02040503050406030204" pitchFamily="18" charset="0"/>
                                              </a:rPr>
                                              <m:t>𝑛</m:t>
                                            </m:r>
                                          </m:sub>
                                        </m:sSub>
                                      </m:e>
                                    </m:mr>
                                  </m:m>
                                </m:e>
                              </m:mr>
                            </m:m>
                          </m:e>
                        </m:mr>
                      </m:m>
                    </m:oMath>
                  </m:oMathPara>
                </a14:m>
                <a:endParaRPr lang="en-US" sz="1600" dirty="0"/>
              </a:p>
            </p:txBody>
          </p:sp>
        </mc:Choice>
        <mc:Fallback xmlns="">
          <p:sp>
            <p:nvSpPr>
              <p:cNvPr id="29" name="TextBox 28">
                <a:extLst>
                  <a:ext uri="{FF2B5EF4-FFF2-40B4-BE49-F238E27FC236}">
                    <a16:creationId xmlns:a16="http://schemas.microsoft.com/office/drawing/2014/main" id="{26EBB259-5BAB-3AA5-F519-4744CB1425D4}"/>
                  </a:ext>
                </a:extLst>
              </p:cNvPr>
              <p:cNvSpPr txBox="1">
                <a:spLocks noRot="1" noChangeAspect="1" noMove="1" noResize="1" noEditPoints="1" noAdjustHandles="1" noChangeArrowheads="1" noChangeShapeType="1" noTextEdit="1"/>
              </p:cNvSpPr>
              <p:nvPr/>
            </p:nvSpPr>
            <p:spPr>
              <a:xfrm>
                <a:off x="4676984" y="4818876"/>
                <a:ext cx="2050433" cy="338554"/>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491B06CF-6951-B0AF-D9EC-F05D269FC4C3}"/>
                  </a:ext>
                </a:extLst>
              </p:cNvPr>
              <p:cNvSpPr txBox="1"/>
              <p:nvPr/>
            </p:nvSpPr>
            <p:spPr>
              <a:xfrm>
                <a:off x="4708494" y="6043086"/>
                <a:ext cx="2050433"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m>
                        <m:mPr>
                          <m:mcs>
                            <m:mc>
                              <m:mcPr>
                                <m:count m:val="3"/>
                                <m:mcJc m:val="center"/>
                              </m:mcPr>
                            </m:mc>
                          </m:mcs>
                          <m:ctrlPr>
                            <a:rPr lang="en-US" sz="1600" b="0" i="1" smtClean="0">
                              <a:latin typeface="Cambria Math" panose="02040503050406030204" pitchFamily="18" charset="0"/>
                            </a:rPr>
                          </m:ctrlPr>
                        </m:mPr>
                        <m:mr>
                          <m:e>
                            <m:sSub>
                              <m:sSubPr>
                                <m:ctrlPr>
                                  <a:rPr lang="en-US" sz="1600" i="1">
                                    <a:latin typeface="Cambria Math" panose="02040503050406030204" pitchFamily="18" charset="0"/>
                                  </a:rPr>
                                </m:ctrlPr>
                              </m:sSubPr>
                              <m:e>
                                <m:r>
                                  <a:rPr lang="en-US" sz="1600" i="1">
                                    <a:latin typeface="Cambria Math" panose="02040503050406030204" pitchFamily="18" charset="0"/>
                                  </a:rPr>
                                  <m:t>𝑎</m:t>
                                </m:r>
                              </m:e>
                              <m:sub>
                                <m:r>
                                  <a:rPr lang="en-US" sz="1600" i="1">
                                    <a:latin typeface="Cambria Math" panose="02040503050406030204" pitchFamily="18" charset="0"/>
                                  </a:rPr>
                                  <m:t>0</m:t>
                                </m:r>
                              </m:sub>
                            </m:sSub>
                          </m:e>
                          <m:e>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𝑎</m:t>
                                </m:r>
                              </m:e>
                              <m:sub>
                                <m:r>
                                  <a:rPr lang="en-US" sz="1600" b="0" i="1" smtClean="0">
                                    <a:latin typeface="Cambria Math" panose="02040503050406030204" pitchFamily="18" charset="0"/>
                                  </a:rPr>
                                  <m:t>1</m:t>
                                </m:r>
                              </m:sub>
                            </m:sSub>
                          </m:e>
                          <m:e>
                            <m:m>
                              <m:mPr>
                                <m:mcs>
                                  <m:mc>
                                    <m:mcPr>
                                      <m:count m:val="2"/>
                                      <m:mcJc m:val="center"/>
                                    </m:mcPr>
                                  </m:mc>
                                </m:mcs>
                                <m:ctrlPr>
                                  <a:rPr lang="en-US" sz="1600" b="0" i="1" smtClean="0">
                                    <a:latin typeface="Cambria Math" panose="02040503050406030204" pitchFamily="18" charset="0"/>
                                  </a:rPr>
                                </m:ctrlPr>
                              </m:mPr>
                              <m:mr>
                                <m:e>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𝑎</m:t>
                                      </m:r>
                                    </m:e>
                                    <m:sub>
                                      <m:r>
                                        <a:rPr lang="en-US" sz="1600" b="0" i="1" smtClean="0">
                                          <a:latin typeface="Cambria Math" panose="02040503050406030204" pitchFamily="18" charset="0"/>
                                        </a:rPr>
                                        <m:t>2</m:t>
                                      </m:r>
                                    </m:sub>
                                  </m:sSub>
                                </m:e>
                                <m:e>
                                  <m:m>
                                    <m:mPr>
                                      <m:mcs>
                                        <m:mc>
                                          <m:mcPr>
                                            <m:count m:val="2"/>
                                            <m:mcJc m:val="center"/>
                                          </m:mcPr>
                                        </m:mc>
                                      </m:mcs>
                                      <m:ctrlPr>
                                        <a:rPr lang="en-US" sz="1600" b="0" i="1" smtClean="0">
                                          <a:latin typeface="Cambria Math" panose="02040503050406030204" pitchFamily="18" charset="0"/>
                                        </a:rPr>
                                      </m:ctrlPr>
                                    </m:mPr>
                                    <m:mr>
                                      <m:e>
                                        <m:r>
                                          <m:rPr>
                                            <m:brk m:alnAt="7"/>
                                          </m:rPr>
                                          <a:rPr lang="en-US" sz="1600" b="0" i="1" smtClean="0">
                                            <a:latin typeface="Cambria Math" panose="02040503050406030204" pitchFamily="18" charset="0"/>
                                          </a:rPr>
                                          <m:t>…</m:t>
                                        </m:r>
                                      </m:e>
                                      <m:e>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𝑎</m:t>
                                            </m:r>
                                          </m:e>
                                          <m:sub>
                                            <m:r>
                                              <a:rPr lang="en-US" sz="1600" b="0" i="1" smtClean="0">
                                                <a:latin typeface="Cambria Math" panose="02040503050406030204" pitchFamily="18" charset="0"/>
                                              </a:rPr>
                                              <m:t>𝑛</m:t>
                                            </m:r>
                                          </m:sub>
                                        </m:sSub>
                                      </m:e>
                                    </m:mr>
                                  </m:m>
                                </m:e>
                              </m:mr>
                            </m:m>
                          </m:e>
                        </m:mr>
                      </m:m>
                    </m:oMath>
                  </m:oMathPara>
                </a14:m>
                <a:endParaRPr lang="en-US" sz="1600" dirty="0"/>
              </a:p>
            </p:txBody>
          </p:sp>
        </mc:Choice>
        <mc:Fallback xmlns="">
          <p:sp>
            <p:nvSpPr>
              <p:cNvPr id="30" name="TextBox 29">
                <a:extLst>
                  <a:ext uri="{FF2B5EF4-FFF2-40B4-BE49-F238E27FC236}">
                    <a16:creationId xmlns:a16="http://schemas.microsoft.com/office/drawing/2014/main" id="{491B06CF-6951-B0AF-D9EC-F05D269FC4C3}"/>
                  </a:ext>
                </a:extLst>
              </p:cNvPr>
              <p:cNvSpPr txBox="1">
                <a:spLocks noRot="1" noChangeAspect="1" noMove="1" noResize="1" noEditPoints="1" noAdjustHandles="1" noChangeArrowheads="1" noChangeShapeType="1" noTextEdit="1"/>
              </p:cNvSpPr>
              <p:nvPr/>
            </p:nvSpPr>
            <p:spPr>
              <a:xfrm>
                <a:off x="4708494" y="6043086"/>
                <a:ext cx="2050433" cy="338554"/>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3EFD3F41-B603-03CE-039B-F1C994113B7F}"/>
                  </a:ext>
                </a:extLst>
              </p:cNvPr>
              <p:cNvSpPr txBox="1"/>
              <p:nvPr/>
            </p:nvSpPr>
            <p:spPr>
              <a:xfrm>
                <a:off x="42642" y="4723902"/>
                <a:ext cx="1286571" cy="369332"/>
              </a:xfrm>
              <a:prstGeom prst="rect">
                <a:avLst/>
              </a:prstGeom>
              <a:noFill/>
            </p:spPr>
            <p:txBody>
              <a:bodyPr wrap="none" rtlCol="0">
                <a:spAutoFit/>
              </a:bodyPr>
              <a:lstStyle/>
              <a:p>
                <a:r>
                  <a:rPr lang="en-US" dirty="0">
                    <a:latin typeface="Bierstadt" panose="020B0004020202020204" pitchFamily="34" charset="0"/>
                  </a:rPr>
                  <a:t>Retrieve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2</m:t>
                        </m:r>
                      </m:sub>
                    </m:sSub>
                  </m:oMath>
                </a14:m>
                <a:endParaRPr lang="en-US" dirty="0">
                  <a:latin typeface="Bierstadt" panose="020B0004020202020204" pitchFamily="34" charset="0"/>
                </a:endParaRPr>
              </a:p>
            </p:txBody>
          </p:sp>
        </mc:Choice>
        <mc:Fallback xmlns="">
          <p:sp>
            <p:nvSpPr>
              <p:cNvPr id="31" name="TextBox 30">
                <a:extLst>
                  <a:ext uri="{FF2B5EF4-FFF2-40B4-BE49-F238E27FC236}">
                    <a16:creationId xmlns:a16="http://schemas.microsoft.com/office/drawing/2014/main" id="{3EFD3F41-B603-03CE-039B-F1C994113B7F}"/>
                  </a:ext>
                </a:extLst>
              </p:cNvPr>
              <p:cNvSpPr txBox="1">
                <a:spLocks noRot="1" noChangeAspect="1" noMove="1" noResize="1" noEditPoints="1" noAdjustHandles="1" noChangeArrowheads="1" noChangeShapeType="1" noTextEdit="1"/>
              </p:cNvSpPr>
              <p:nvPr/>
            </p:nvSpPr>
            <p:spPr>
              <a:xfrm>
                <a:off x="42642" y="4723902"/>
                <a:ext cx="1286571" cy="369332"/>
              </a:xfrm>
              <a:prstGeom prst="rect">
                <a:avLst/>
              </a:prstGeom>
              <a:blipFill>
                <a:blip r:embed="rId14"/>
                <a:stretch>
                  <a:fillRect l="-3922" t="-10000" b="-23333"/>
                </a:stretch>
              </a:blipFill>
            </p:spPr>
            <p:txBody>
              <a:bodyPr/>
              <a:lstStyle/>
              <a:p>
                <a:r>
                  <a:rPr lang="en-US">
                    <a:noFill/>
                  </a:rPr>
                  <a:t> </a:t>
                </a:r>
              </a:p>
            </p:txBody>
          </p:sp>
        </mc:Fallback>
      </mc:AlternateContent>
      <p:pic>
        <p:nvPicPr>
          <p:cNvPr id="32" name="Picture 31" descr="A picture containing graphical user interface&#10;&#10;Description automatically generated">
            <a:extLst>
              <a:ext uri="{FF2B5EF4-FFF2-40B4-BE49-F238E27FC236}">
                <a16:creationId xmlns:a16="http://schemas.microsoft.com/office/drawing/2014/main" id="{59800E98-FD28-B44A-CBB7-1433FB442B17}"/>
              </a:ext>
            </a:extLst>
          </p:cNvPr>
          <p:cNvPicPr>
            <a:picLocks noChangeAspect="1"/>
          </p:cNvPicPr>
          <p:nvPr/>
        </p:nvPicPr>
        <p:blipFill>
          <a:blip r:embed="rId3"/>
          <a:stretch>
            <a:fillRect/>
          </a:stretch>
        </p:blipFill>
        <p:spPr>
          <a:xfrm flipH="1">
            <a:off x="10045675" y="3301363"/>
            <a:ext cx="811395" cy="811395"/>
          </a:xfrm>
          <a:prstGeom prst="rect">
            <a:avLst/>
          </a:prstGeom>
        </p:spPr>
      </p:pic>
      <p:pic>
        <p:nvPicPr>
          <p:cNvPr id="33" name="Picture 32" descr="Shape&#10;&#10;Description automatically generated">
            <a:extLst>
              <a:ext uri="{FF2B5EF4-FFF2-40B4-BE49-F238E27FC236}">
                <a16:creationId xmlns:a16="http://schemas.microsoft.com/office/drawing/2014/main" id="{8053C037-9C34-95B2-9D26-A9AC774C4C6F}"/>
              </a:ext>
            </a:extLst>
          </p:cNvPr>
          <p:cNvPicPr>
            <a:picLocks noChangeAspect="1"/>
          </p:cNvPicPr>
          <p:nvPr/>
        </p:nvPicPr>
        <p:blipFill>
          <a:blip r:embed="rId4"/>
          <a:stretch>
            <a:fillRect/>
          </a:stretch>
        </p:blipFill>
        <p:spPr>
          <a:xfrm>
            <a:off x="10636824" y="3410475"/>
            <a:ext cx="480178" cy="548775"/>
          </a:xfrm>
          <a:prstGeom prst="rect">
            <a:avLst/>
          </a:prstGeom>
        </p:spPr>
      </p:pic>
      <p:pic>
        <p:nvPicPr>
          <p:cNvPr id="34" name="Picture 33">
            <a:extLst>
              <a:ext uri="{FF2B5EF4-FFF2-40B4-BE49-F238E27FC236}">
                <a16:creationId xmlns:a16="http://schemas.microsoft.com/office/drawing/2014/main" id="{8FD2487E-BC26-ACEF-49D4-D81A9DBECC43}"/>
              </a:ext>
            </a:extLst>
          </p:cNvPr>
          <p:cNvPicPr>
            <a:picLocks noChangeAspect="1"/>
          </p:cNvPicPr>
          <p:nvPr/>
        </p:nvPicPr>
        <p:blipFill>
          <a:blip r:embed="rId5"/>
          <a:stretch>
            <a:fillRect/>
          </a:stretch>
        </p:blipFill>
        <p:spPr>
          <a:xfrm>
            <a:off x="10310227" y="3568554"/>
            <a:ext cx="281486" cy="281486"/>
          </a:xfrm>
          <a:prstGeom prst="rect">
            <a:avLst/>
          </a:prstGeom>
        </p:spPr>
      </p:pic>
      <p:pic>
        <p:nvPicPr>
          <p:cNvPr id="35" name="Picture 34" descr="A picture containing graphical user interface&#10;&#10;Description automatically generated">
            <a:extLst>
              <a:ext uri="{FF2B5EF4-FFF2-40B4-BE49-F238E27FC236}">
                <a16:creationId xmlns:a16="http://schemas.microsoft.com/office/drawing/2014/main" id="{F960D54D-55A3-B6EA-964C-7ED48FC5E03D}"/>
              </a:ext>
            </a:extLst>
          </p:cNvPr>
          <p:cNvPicPr>
            <a:picLocks noChangeAspect="1"/>
          </p:cNvPicPr>
          <p:nvPr/>
        </p:nvPicPr>
        <p:blipFill>
          <a:blip r:embed="rId3"/>
          <a:stretch>
            <a:fillRect/>
          </a:stretch>
        </p:blipFill>
        <p:spPr>
          <a:xfrm flipH="1">
            <a:off x="10012596" y="4516611"/>
            <a:ext cx="811395" cy="811395"/>
          </a:xfrm>
          <a:prstGeom prst="rect">
            <a:avLst/>
          </a:prstGeom>
        </p:spPr>
      </p:pic>
      <p:pic>
        <p:nvPicPr>
          <p:cNvPr id="36" name="Picture 35" descr="Shape&#10;&#10;Description automatically generated">
            <a:extLst>
              <a:ext uri="{FF2B5EF4-FFF2-40B4-BE49-F238E27FC236}">
                <a16:creationId xmlns:a16="http://schemas.microsoft.com/office/drawing/2014/main" id="{14D262A1-5959-39EA-E7D3-7AC394A92D9C}"/>
              </a:ext>
            </a:extLst>
          </p:cNvPr>
          <p:cNvPicPr>
            <a:picLocks noChangeAspect="1"/>
          </p:cNvPicPr>
          <p:nvPr/>
        </p:nvPicPr>
        <p:blipFill>
          <a:blip r:embed="rId4"/>
          <a:stretch>
            <a:fillRect/>
          </a:stretch>
        </p:blipFill>
        <p:spPr>
          <a:xfrm>
            <a:off x="10603745" y="4625723"/>
            <a:ext cx="480178" cy="548775"/>
          </a:xfrm>
          <a:prstGeom prst="rect">
            <a:avLst/>
          </a:prstGeom>
        </p:spPr>
      </p:pic>
      <p:pic>
        <p:nvPicPr>
          <p:cNvPr id="37" name="Picture 36">
            <a:extLst>
              <a:ext uri="{FF2B5EF4-FFF2-40B4-BE49-F238E27FC236}">
                <a16:creationId xmlns:a16="http://schemas.microsoft.com/office/drawing/2014/main" id="{DAAF97E0-284A-C2A3-00F2-AE925898965F}"/>
              </a:ext>
            </a:extLst>
          </p:cNvPr>
          <p:cNvPicPr>
            <a:picLocks noChangeAspect="1"/>
          </p:cNvPicPr>
          <p:nvPr/>
        </p:nvPicPr>
        <p:blipFill>
          <a:blip r:embed="rId5"/>
          <a:stretch>
            <a:fillRect/>
          </a:stretch>
        </p:blipFill>
        <p:spPr>
          <a:xfrm>
            <a:off x="10277148" y="4783802"/>
            <a:ext cx="281486" cy="281486"/>
          </a:xfrm>
          <a:prstGeom prst="rect">
            <a:avLst/>
          </a:prstGeom>
        </p:spPr>
      </p:pic>
      <p:pic>
        <p:nvPicPr>
          <p:cNvPr id="38" name="Picture 37" descr="A picture containing graphical user interface&#10;&#10;Description automatically generated">
            <a:extLst>
              <a:ext uri="{FF2B5EF4-FFF2-40B4-BE49-F238E27FC236}">
                <a16:creationId xmlns:a16="http://schemas.microsoft.com/office/drawing/2014/main" id="{4A6AD420-A275-0565-DB95-D38CA47A4FE2}"/>
              </a:ext>
            </a:extLst>
          </p:cNvPr>
          <p:cNvPicPr>
            <a:picLocks noChangeAspect="1"/>
          </p:cNvPicPr>
          <p:nvPr/>
        </p:nvPicPr>
        <p:blipFill>
          <a:blip r:embed="rId3"/>
          <a:stretch>
            <a:fillRect/>
          </a:stretch>
        </p:blipFill>
        <p:spPr>
          <a:xfrm flipH="1">
            <a:off x="10009579" y="5740821"/>
            <a:ext cx="811395" cy="811395"/>
          </a:xfrm>
          <a:prstGeom prst="rect">
            <a:avLst/>
          </a:prstGeom>
        </p:spPr>
      </p:pic>
      <p:pic>
        <p:nvPicPr>
          <p:cNvPr id="39" name="Picture 38" descr="Shape&#10;&#10;Description automatically generated">
            <a:extLst>
              <a:ext uri="{FF2B5EF4-FFF2-40B4-BE49-F238E27FC236}">
                <a16:creationId xmlns:a16="http://schemas.microsoft.com/office/drawing/2014/main" id="{14AE4C68-6968-C9E3-12E1-5828F844C782}"/>
              </a:ext>
            </a:extLst>
          </p:cNvPr>
          <p:cNvPicPr>
            <a:picLocks noChangeAspect="1"/>
          </p:cNvPicPr>
          <p:nvPr/>
        </p:nvPicPr>
        <p:blipFill>
          <a:blip r:embed="rId4"/>
          <a:stretch>
            <a:fillRect/>
          </a:stretch>
        </p:blipFill>
        <p:spPr>
          <a:xfrm>
            <a:off x="10600728" y="5849933"/>
            <a:ext cx="480178" cy="548775"/>
          </a:xfrm>
          <a:prstGeom prst="rect">
            <a:avLst/>
          </a:prstGeom>
        </p:spPr>
      </p:pic>
      <p:cxnSp>
        <p:nvCxnSpPr>
          <p:cNvPr id="40" name="Straight Arrow Connector 39">
            <a:extLst>
              <a:ext uri="{FF2B5EF4-FFF2-40B4-BE49-F238E27FC236}">
                <a16:creationId xmlns:a16="http://schemas.microsoft.com/office/drawing/2014/main" id="{21933C56-E96A-81BB-7E43-0DA8AD40C20D}"/>
              </a:ext>
            </a:extLst>
          </p:cNvPr>
          <p:cNvCxnSpPr>
            <a:cxnSpLocks/>
          </p:cNvCxnSpPr>
          <p:nvPr/>
        </p:nvCxnSpPr>
        <p:spPr>
          <a:xfrm rot="10800000" flipV="1">
            <a:off x="8484299" y="3471177"/>
            <a:ext cx="1448950" cy="1393849"/>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13BB377B-3F18-DA38-96BA-701DE834B839}"/>
              </a:ext>
            </a:extLst>
          </p:cNvPr>
          <p:cNvCxnSpPr>
            <a:cxnSpLocks/>
          </p:cNvCxnSpPr>
          <p:nvPr/>
        </p:nvCxnSpPr>
        <p:spPr>
          <a:xfrm rot="10800000">
            <a:off x="8484299" y="4908568"/>
            <a:ext cx="1444752" cy="1"/>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FE53BE4-D975-9E66-CB40-82BFF0F47BED}"/>
              </a:ext>
            </a:extLst>
          </p:cNvPr>
          <p:cNvCxnSpPr>
            <a:cxnSpLocks/>
          </p:cNvCxnSpPr>
          <p:nvPr/>
        </p:nvCxnSpPr>
        <p:spPr>
          <a:xfrm rot="10800000">
            <a:off x="8484299" y="4952110"/>
            <a:ext cx="1448949" cy="1393851"/>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D4076BBA-FA8F-60F0-2065-723306A298E3}"/>
                  </a:ext>
                </a:extLst>
              </p:cNvPr>
              <p:cNvSpPr txBox="1"/>
              <p:nvPr/>
            </p:nvSpPr>
            <p:spPr>
              <a:xfrm>
                <a:off x="8820500" y="3828026"/>
                <a:ext cx="48308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𝑅</m:t>
                          </m:r>
                        </m:e>
                        <m:sub>
                          <m:r>
                            <a:rPr lang="en-US" b="0" i="1" smtClean="0">
                              <a:solidFill>
                                <a:srgbClr val="FF0000"/>
                              </a:solidFill>
                              <a:latin typeface="Cambria Math" panose="02040503050406030204" pitchFamily="18" charset="0"/>
                            </a:rPr>
                            <m:t>1</m:t>
                          </m:r>
                        </m:sub>
                      </m:sSub>
                    </m:oMath>
                  </m:oMathPara>
                </a14:m>
                <a:endParaRPr lang="en-US" dirty="0">
                  <a:solidFill>
                    <a:srgbClr val="FF0000"/>
                  </a:solidFill>
                </a:endParaRPr>
              </a:p>
            </p:txBody>
          </p:sp>
        </mc:Choice>
        <mc:Fallback xmlns="">
          <p:sp>
            <p:nvSpPr>
              <p:cNvPr id="47" name="TextBox 46">
                <a:extLst>
                  <a:ext uri="{FF2B5EF4-FFF2-40B4-BE49-F238E27FC236}">
                    <a16:creationId xmlns:a16="http://schemas.microsoft.com/office/drawing/2014/main" id="{D4076BBA-FA8F-60F0-2065-723306A298E3}"/>
                  </a:ext>
                </a:extLst>
              </p:cNvPr>
              <p:cNvSpPr txBox="1">
                <a:spLocks noRot="1" noChangeAspect="1" noMove="1" noResize="1" noEditPoints="1" noAdjustHandles="1" noChangeArrowheads="1" noChangeShapeType="1" noTextEdit="1"/>
              </p:cNvSpPr>
              <p:nvPr/>
            </p:nvSpPr>
            <p:spPr>
              <a:xfrm>
                <a:off x="8820500" y="3828026"/>
                <a:ext cx="483081" cy="369332"/>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DE53752A-4446-E8EE-3D31-8305757B5216}"/>
                  </a:ext>
                </a:extLst>
              </p:cNvPr>
              <p:cNvSpPr txBox="1"/>
              <p:nvPr/>
            </p:nvSpPr>
            <p:spPr>
              <a:xfrm>
                <a:off x="8772938" y="4552790"/>
                <a:ext cx="48840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rgbClr val="00B050"/>
                              </a:solidFill>
                              <a:latin typeface="Cambria Math" panose="02040503050406030204" pitchFamily="18" charset="0"/>
                            </a:rPr>
                          </m:ctrlPr>
                        </m:sSubPr>
                        <m:e>
                          <m:r>
                            <a:rPr lang="en-US" b="0" i="1" smtClean="0">
                              <a:solidFill>
                                <a:srgbClr val="00B050"/>
                              </a:solidFill>
                              <a:latin typeface="Cambria Math" panose="02040503050406030204" pitchFamily="18" charset="0"/>
                            </a:rPr>
                            <m:t>𝑅</m:t>
                          </m:r>
                        </m:e>
                        <m:sub>
                          <m:r>
                            <a:rPr lang="en-US" b="0" i="1" smtClean="0">
                              <a:solidFill>
                                <a:srgbClr val="00B050"/>
                              </a:solidFill>
                              <a:latin typeface="Cambria Math" panose="02040503050406030204" pitchFamily="18" charset="0"/>
                            </a:rPr>
                            <m:t>2</m:t>
                          </m:r>
                        </m:sub>
                      </m:sSub>
                    </m:oMath>
                  </m:oMathPara>
                </a14:m>
                <a:endParaRPr lang="en-US" dirty="0">
                  <a:solidFill>
                    <a:srgbClr val="00B050"/>
                  </a:solidFill>
                </a:endParaRPr>
              </a:p>
            </p:txBody>
          </p:sp>
        </mc:Choice>
        <mc:Fallback xmlns="">
          <p:sp>
            <p:nvSpPr>
              <p:cNvPr id="48" name="TextBox 47">
                <a:extLst>
                  <a:ext uri="{FF2B5EF4-FFF2-40B4-BE49-F238E27FC236}">
                    <a16:creationId xmlns:a16="http://schemas.microsoft.com/office/drawing/2014/main" id="{DE53752A-4446-E8EE-3D31-8305757B5216}"/>
                  </a:ext>
                </a:extLst>
              </p:cNvPr>
              <p:cNvSpPr txBox="1">
                <a:spLocks noRot="1" noChangeAspect="1" noMove="1" noResize="1" noEditPoints="1" noAdjustHandles="1" noChangeArrowheads="1" noChangeShapeType="1" noTextEdit="1"/>
              </p:cNvSpPr>
              <p:nvPr/>
            </p:nvSpPr>
            <p:spPr>
              <a:xfrm>
                <a:off x="8772938" y="4552790"/>
                <a:ext cx="488402" cy="369332"/>
              </a:xfrm>
              <a:prstGeom prst="rect">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248BDC8B-1F9A-A5BB-E84C-87A416DE7B59}"/>
                  </a:ext>
                </a:extLst>
              </p:cNvPr>
              <p:cNvSpPr txBox="1"/>
              <p:nvPr/>
            </p:nvSpPr>
            <p:spPr>
              <a:xfrm>
                <a:off x="8727296" y="5396092"/>
                <a:ext cx="48840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accent1"/>
                              </a:solidFill>
                              <a:latin typeface="Cambria Math" panose="02040503050406030204" pitchFamily="18" charset="0"/>
                            </a:rPr>
                          </m:ctrlPr>
                        </m:sSubPr>
                        <m:e>
                          <m:r>
                            <a:rPr lang="en-US" b="0" i="1" smtClean="0">
                              <a:solidFill>
                                <a:schemeClr val="accent1"/>
                              </a:solidFill>
                              <a:latin typeface="Cambria Math" panose="02040503050406030204" pitchFamily="18" charset="0"/>
                            </a:rPr>
                            <m:t>𝑅</m:t>
                          </m:r>
                        </m:e>
                        <m:sub>
                          <m:r>
                            <a:rPr lang="en-US" b="0" i="1" smtClean="0">
                              <a:solidFill>
                                <a:schemeClr val="accent1"/>
                              </a:solidFill>
                              <a:latin typeface="Cambria Math" panose="02040503050406030204" pitchFamily="18" charset="0"/>
                            </a:rPr>
                            <m:t>3</m:t>
                          </m:r>
                        </m:sub>
                      </m:sSub>
                    </m:oMath>
                  </m:oMathPara>
                </a14:m>
                <a:endParaRPr lang="en-US" dirty="0">
                  <a:solidFill>
                    <a:schemeClr val="accent1"/>
                  </a:solidFill>
                </a:endParaRPr>
              </a:p>
            </p:txBody>
          </p:sp>
        </mc:Choice>
        <mc:Fallback xmlns="">
          <p:sp>
            <p:nvSpPr>
              <p:cNvPr id="49" name="TextBox 48">
                <a:extLst>
                  <a:ext uri="{FF2B5EF4-FFF2-40B4-BE49-F238E27FC236}">
                    <a16:creationId xmlns:a16="http://schemas.microsoft.com/office/drawing/2014/main" id="{248BDC8B-1F9A-A5BB-E84C-87A416DE7B59}"/>
                  </a:ext>
                </a:extLst>
              </p:cNvPr>
              <p:cNvSpPr txBox="1">
                <a:spLocks noRot="1" noChangeAspect="1" noMove="1" noResize="1" noEditPoints="1" noAdjustHandles="1" noChangeArrowheads="1" noChangeShapeType="1" noTextEdit="1"/>
              </p:cNvSpPr>
              <p:nvPr/>
            </p:nvSpPr>
            <p:spPr>
              <a:xfrm>
                <a:off x="8727296" y="5396092"/>
                <a:ext cx="488402" cy="369332"/>
              </a:xfrm>
              <a:prstGeom prst="rect">
                <a:avLst/>
              </a:prstGeom>
              <a:blipFill>
                <a:blip r:embed="rId1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1585BE27-31AF-78F0-259C-071F3D74FA88}"/>
                  </a:ext>
                </a:extLst>
              </p:cNvPr>
              <p:cNvSpPr txBox="1"/>
              <p:nvPr/>
            </p:nvSpPr>
            <p:spPr>
              <a:xfrm>
                <a:off x="6808904" y="5373359"/>
                <a:ext cx="1761627" cy="646331"/>
              </a:xfrm>
              <a:prstGeom prst="rect">
                <a:avLst/>
              </a:prstGeom>
              <a:noFill/>
            </p:spPr>
            <p:txBody>
              <a:bodyPr wrap="square" rtlCol="0">
                <a:spAutoFit/>
              </a:bodyPr>
              <a:lstStyle/>
              <a:p>
                <a:pPr algn="r"/>
                <a:r>
                  <a:rPr lang="en-US" dirty="0">
                    <a:latin typeface="Bierstadt" panose="020B0004020202020204" pitchFamily="34" charset="0"/>
                  </a:rPr>
                  <a:t>Assemble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2</m:t>
                        </m:r>
                      </m:sub>
                    </m:sSub>
                  </m:oMath>
                </a14:m>
                <a:r>
                  <a:rPr lang="en-US" dirty="0">
                    <a:latin typeface="Bierstadt" panose="020B0004020202020204" pitchFamily="34" charset="0"/>
                  </a:rPr>
                  <a:t> from responses</a:t>
                </a:r>
              </a:p>
            </p:txBody>
          </p:sp>
        </mc:Choice>
        <mc:Fallback xmlns="">
          <p:sp>
            <p:nvSpPr>
              <p:cNvPr id="50" name="TextBox 49">
                <a:extLst>
                  <a:ext uri="{FF2B5EF4-FFF2-40B4-BE49-F238E27FC236}">
                    <a16:creationId xmlns:a16="http://schemas.microsoft.com/office/drawing/2014/main" id="{1585BE27-31AF-78F0-259C-071F3D74FA88}"/>
                  </a:ext>
                </a:extLst>
              </p:cNvPr>
              <p:cNvSpPr txBox="1">
                <a:spLocks noRot="1" noChangeAspect="1" noMove="1" noResize="1" noEditPoints="1" noAdjustHandles="1" noChangeArrowheads="1" noChangeShapeType="1" noTextEdit="1"/>
              </p:cNvSpPr>
              <p:nvPr/>
            </p:nvSpPr>
            <p:spPr>
              <a:xfrm>
                <a:off x="6808904" y="5373359"/>
                <a:ext cx="1761627" cy="646331"/>
              </a:xfrm>
              <a:prstGeom prst="rect">
                <a:avLst/>
              </a:prstGeom>
              <a:blipFill>
                <a:blip r:embed="rId18"/>
                <a:stretch>
                  <a:fillRect l="-719" t="-3846" r="-2878" b="-15385"/>
                </a:stretch>
              </a:blipFill>
            </p:spPr>
            <p:txBody>
              <a:bodyPr/>
              <a:lstStyle/>
              <a:p>
                <a:r>
                  <a:rPr lang="en-US">
                    <a:noFill/>
                  </a:rPr>
                  <a:t> </a:t>
                </a:r>
              </a:p>
            </p:txBody>
          </p:sp>
        </mc:Fallback>
      </mc:AlternateContent>
      <p:pic>
        <p:nvPicPr>
          <p:cNvPr id="52" name="Picture 51" descr="A logo of a network&#10;&#10;Description automatically generated">
            <a:extLst>
              <a:ext uri="{FF2B5EF4-FFF2-40B4-BE49-F238E27FC236}">
                <a16:creationId xmlns:a16="http://schemas.microsoft.com/office/drawing/2014/main" id="{A687715E-C513-000E-596A-8E169E0BEF55}"/>
              </a:ext>
            </a:extLst>
          </p:cNvPr>
          <p:cNvPicPr>
            <a:picLocks noChangeAspect="1"/>
          </p:cNvPicPr>
          <p:nvPr/>
        </p:nvPicPr>
        <p:blipFill>
          <a:blip r:embed="rId19"/>
          <a:stretch>
            <a:fillRect/>
          </a:stretch>
        </p:blipFill>
        <p:spPr>
          <a:xfrm>
            <a:off x="10748773" y="426897"/>
            <a:ext cx="1023840" cy="1023840"/>
          </a:xfrm>
          <a:prstGeom prst="rect">
            <a:avLst/>
          </a:prstGeom>
        </p:spPr>
      </p:pic>
      <p:pic>
        <p:nvPicPr>
          <p:cNvPr id="5" name="Picture 16">
            <a:extLst>
              <a:ext uri="{FF2B5EF4-FFF2-40B4-BE49-F238E27FC236}">
                <a16:creationId xmlns:a16="http://schemas.microsoft.com/office/drawing/2014/main" id="{8DE786F2-76EF-7FC5-6989-6DAD70232D73}"/>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19631" t="16923" r="18842"/>
          <a:stretch/>
        </p:blipFill>
        <p:spPr bwMode="auto">
          <a:xfrm>
            <a:off x="7728223" y="4375351"/>
            <a:ext cx="719169" cy="9710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716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25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linds(horizontal)">
                                      <p:cBhvr>
                                        <p:cTn id="12" dur="250"/>
                                        <p:tgtEl>
                                          <p:spTgt spid="8"/>
                                        </p:tgtEl>
                                      </p:cBhvr>
                                    </p:animEffect>
                                  </p:childTnLst>
                                </p:cTn>
                              </p:par>
                              <p:par>
                                <p:cTn id="13" presetID="3" presetClass="entr" presetSubtype="1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blinds(horizontal)">
                                      <p:cBhvr>
                                        <p:cTn id="15" dur="250"/>
                                        <p:tgtEl>
                                          <p:spTgt spid="9"/>
                                        </p:tgtEl>
                                      </p:cBhvr>
                                    </p:animEffect>
                                  </p:childTnLst>
                                </p:cTn>
                              </p:par>
                              <p:par>
                                <p:cTn id="16" presetID="3" presetClass="entr" presetSubtype="10" fill="hold"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blinds(horizontal)">
                                      <p:cBhvr>
                                        <p:cTn id="18" dur="250"/>
                                        <p:tgtEl>
                                          <p:spTgt spid="10"/>
                                        </p:tgtEl>
                                      </p:cBhvr>
                                    </p:animEffect>
                                  </p:childTnLst>
                                </p:cTn>
                              </p:par>
                              <p:par>
                                <p:cTn id="19" presetID="3" presetClass="entr" presetSubtype="1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blinds(horizontal)">
                                      <p:cBhvr>
                                        <p:cTn id="21" dur="250"/>
                                        <p:tgtEl>
                                          <p:spTgt spid="12"/>
                                        </p:tgtEl>
                                      </p:cBhvr>
                                    </p:animEffect>
                                  </p:childTnLst>
                                </p:cTn>
                              </p:par>
                              <p:par>
                                <p:cTn id="22" presetID="3" presetClass="entr" presetSubtype="10" fill="hold"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blinds(horizontal)">
                                      <p:cBhvr>
                                        <p:cTn id="24" dur="250"/>
                                        <p:tgtEl>
                                          <p:spTgt spid="13"/>
                                        </p:tgtEl>
                                      </p:cBhvr>
                                    </p:animEffect>
                                  </p:childTnLst>
                                </p:cTn>
                              </p:par>
                              <p:par>
                                <p:cTn id="25" presetID="3" presetClass="entr" presetSubtype="10"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blinds(horizontal)">
                                      <p:cBhvr>
                                        <p:cTn id="27" dur="250"/>
                                        <p:tgtEl>
                                          <p:spTgt spid="14"/>
                                        </p:tgtEl>
                                      </p:cBhvr>
                                    </p:animEffect>
                                  </p:childTnLst>
                                </p:cTn>
                              </p:par>
                              <p:par>
                                <p:cTn id="28" presetID="3" presetClass="entr" presetSubtype="10" fill="hold" nodeType="with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blinds(horizontal)">
                                      <p:cBhvr>
                                        <p:cTn id="30" dur="250"/>
                                        <p:tgtEl>
                                          <p:spTgt spid="15"/>
                                        </p:tgtEl>
                                      </p:cBhvr>
                                    </p:animEffect>
                                  </p:childTnLst>
                                </p:cTn>
                              </p:par>
                              <p:par>
                                <p:cTn id="31" presetID="3" presetClass="entr" presetSubtype="10" fill="hold" nodeType="with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blinds(horizontal)">
                                      <p:cBhvr>
                                        <p:cTn id="33" dur="250"/>
                                        <p:tgtEl>
                                          <p:spTgt spid="16"/>
                                        </p:tgtEl>
                                      </p:cBhvr>
                                    </p:animEffect>
                                  </p:childTnLst>
                                </p:cTn>
                              </p:par>
                              <p:par>
                                <p:cTn id="34" presetID="3" presetClass="entr" presetSubtype="10" fill="hold" nodeType="withEffect">
                                  <p:stCondLst>
                                    <p:cond delay="0"/>
                                  </p:stCondLst>
                                  <p:childTnLst>
                                    <p:set>
                                      <p:cBhvr>
                                        <p:cTn id="35" dur="1" fill="hold">
                                          <p:stCondLst>
                                            <p:cond delay="0"/>
                                          </p:stCondLst>
                                        </p:cTn>
                                        <p:tgtEl>
                                          <p:spTgt spid="18"/>
                                        </p:tgtEl>
                                        <p:attrNameLst>
                                          <p:attrName>style.visibility</p:attrName>
                                        </p:attrNameLst>
                                      </p:cBhvr>
                                      <p:to>
                                        <p:strVal val="visible"/>
                                      </p:to>
                                    </p:set>
                                    <p:animEffect transition="in" filter="blinds(horizontal)">
                                      <p:cBhvr>
                                        <p:cTn id="36" dur="250"/>
                                        <p:tgtEl>
                                          <p:spTgt spid="18"/>
                                        </p:tgtEl>
                                      </p:cBhvr>
                                    </p:animEffect>
                                  </p:childTnLst>
                                </p:cTn>
                              </p:par>
                              <p:par>
                                <p:cTn id="37" presetID="3" presetClass="entr" presetSubtype="10" fill="hold" nodeType="with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blinds(horizontal)">
                                      <p:cBhvr>
                                        <p:cTn id="39" dur="250"/>
                                        <p:tgtEl>
                                          <p:spTgt spid="19"/>
                                        </p:tgtEl>
                                      </p:cBhvr>
                                    </p:animEffect>
                                  </p:childTnLst>
                                </p:cTn>
                              </p:par>
                              <p:par>
                                <p:cTn id="40" presetID="3" presetClass="entr" presetSubtype="10" fill="hold" nodeType="with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blinds(horizontal)">
                                      <p:cBhvr>
                                        <p:cTn id="42" dur="250"/>
                                        <p:tgtEl>
                                          <p:spTgt spid="20"/>
                                        </p:tgtEl>
                                      </p:cBhvr>
                                    </p:animEffect>
                                  </p:childTnLst>
                                </p:cTn>
                              </p:par>
                              <p:par>
                                <p:cTn id="43" presetID="3" presetClass="entr" presetSubtype="10" fill="hold" nodeType="withEffect">
                                  <p:stCondLst>
                                    <p:cond delay="0"/>
                                  </p:stCondLst>
                                  <p:childTnLst>
                                    <p:set>
                                      <p:cBhvr>
                                        <p:cTn id="44" dur="1" fill="hold">
                                          <p:stCondLst>
                                            <p:cond delay="0"/>
                                          </p:stCondLst>
                                        </p:cTn>
                                        <p:tgtEl>
                                          <p:spTgt spid="21"/>
                                        </p:tgtEl>
                                        <p:attrNameLst>
                                          <p:attrName>style.visibility</p:attrName>
                                        </p:attrNameLst>
                                      </p:cBhvr>
                                      <p:to>
                                        <p:strVal val="visible"/>
                                      </p:to>
                                    </p:set>
                                    <p:animEffect transition="in" filter="blinds(horizontal)">
                                      <p:cBhvr>
                                        <p:cTn id="45" dur="250"/>
                                        <p:tgtEl>
                                          <p:spTgt spid="21"/>
                                        </p:tgtEl>
                                      </p:cBhvr>
                                    </p:animEffect>
                                  </p:childTnLst>
                                </p:cTn>
                              </p:par>
                              <p:par>
                                <p:cTn id="46" presetID="3" presetClass="entr" presetSubtype="10" fill="hold" nodeType="withEffect">
                                  <p:stCondLst>
                                    <p:cond delay="0"/>
                                  </p:stCondLst>
                                  <p:childTnLst>
                                    <p:set>
                                      <p:cBhvr>
                                        <p:cTn id="47" dur="1" fill="hold">
                                          <p:stCondLst>
                                            <p:cond delay="0"/>
                                          </p:stCondLst>
                                        </p:cTn>
                                        <p:tgtEl>
                                          <p:spTgt spid="22"/>
                                        </p:tgtEl>
                                        <p:attrNameLst>
                                          <p:attrName>style.visibility</p:attrName>
                                        </p:attrNameLst>
                                      </p:cBhvr>
                                      <p:to>
                                        <p:strVal val="visible"/>
                                      </p:to>
                                    </p:set>
                                    <p:animEffect transition="in" filter="blinds(horizontal)">
                                      <p:cBhvr>
                                        <p:cTn id="48" dur="250"/>
                                        <p:tgtEl>
                                          <p:spTgt spid="22"/>
                                        </p:tgtEl>
                                      </p:cBhvr>
                                    </p:animEffect>
                                  </p:childTnLst>
                                </p:cTn>
                              </p:par>
                              <p:par>
                                <p:cTn id="49" presetID="3" presetClass="entr" presetSubtype="10" fill="hold" nodeType="withEffect">
                                  <p:stCondLst>
                                    <p:cond delay="0"/>
                                  </p:stCondLst>
                                  <p:childTnLst>
                                    <p:set>
                                      <p:cBhvr>
                                        <p:cTn id="50" dur="1" fill="hold">
                                          <p:stCondLst>
                                            <p:cond delay="0"/>
                                          </p:stCondLst>
                                        </p:cTn>
                                        <p:tgtEl>
                                          <p:spTgt spid="23"/>
                                        </p:tgtEl>
                                        <p:attrNameLst>
                                          <p:attrName>style.visibility</p:attrName>
                                        </p:attrNameLst>
                                      </p:cBhvr>
                                      <p:to>
                                        <p:strVal val="visible"/>
                                      </p:to>
                                    </p:set>
                                    <p:animEffect transition="in" filter="blinds(horizontal)">
                                      <p:cBhvr>
                                        <p:cTn id="51" dur="250"/>
                                        <p:tgtEl>
                                          <p:spTgt spid="23"/>
                                        </p:tgtEl>
                                      </p:cBhvr>
                                    </p:animEffect>
                                  </p:childTnLst>
                                </p:cTn>
                              </p:par>
                              <p:par>
                                <p:cTn id="52" presetID="3" presetClass="entr" presetSubtype="10" fill="hold" nodeType="withEffect">
                                  <p:stCondLst>
                                    <p:cond delay="0"/>
                                  </p:stCondLst>
                                  <p:childTnLst>
                                    <p:set>
                                      <p:cBhvr>
                                        <p:cTn id="53" dur="1" fill="hold">
                                          <p:stCondLst>
                                            <p:cond delay="0"/>
                                          </p:stCondLst>
                                        </p:cTn>
                                        <p:tgtEl>
                                          <p:spTgt spid="24"/>
                                        </p:tgtEl>
                                        <p:attrNameLst>
                                          <p:attrName>style.visibility</p:attrName>
                                        </p:attrNameLst>
                                      </p:cBhvr>
                                      <p:to>
                                        <p:strVal val="visible"/>
                                      </p:to>
                                    </p:set>
                                    <p:animEffect transition="in" filter="blinds(horizontal)">
                                      <p:cBhvr>
                                        <p:cTn id="54" dur="250"/>
                                        <p:tgtEl>
                                          <p:spTgt spid="24"/>
                                        </p:tgtEl>
                                      </p:cBhvr>
                                    </p:animEffect>
                                  </p:childTnLst>
                                </p:cTn>
                              </p:par>
                              <p:par>
                                <p:cTn id="55" presetID="3" presetClass="entr" presetSubtype="10" fill="hold" grpId="0" nodeType="withEffect">
                                  <p:stCondLst>
                                    <p:cond delay="0"/>
                                  </p:stCondLst>
                                  <p:childTnLst>
                                    <p:set>
                                      <p:cBhvr>
                                        <p:cTn id="56" dur="1" fill="hold">
                                          <p:stCondLst>
                                            <p:cond delay="0"/>
                                          </p:stCondLst>
                                        </p:cTn>
                                        <p:tgtEl>
                                          <p:spTgt spid="25"/>
                                        </p:tgtEl>
                                        <p:attrNameLst>
                                          <p:attrName>style.visibility</p:attrName>
                                        </p:attrNameLst>
                                      </p:cBhvr>
                                      <p:to>
                                        <p:strVal val="visible"/>
                                      </p:to>
                                    </p:set>
                                    <p:animEffect transition="in" filter="blinds(horizontal)">
                                      <p:cBhvr>
                                        <p:cTn id="57" dur="250"/>
                                        <p:tgtEl>
                                          <p:spTgt spid="25"/>
                                        </p:tgtEl>
                                      </p:cBhvr>
                                    </p:animEffect>
                                  </p:childTnLst>
                                </p:cTn>
                              </p:par>
                              <p:par>
                                <p:cTn id="58" presetID="3" presetClass="entr" presetSubtype="10" fill="hold" grpId="0" nodeType="withEffect">
                                  <p:stCondLst>
                                    <p:cond delay="0"/>
                                  </p:stCondLst>
                                  <p:childTnLst>
                                    <p:set>
                                      <p:cBhvr>
                                        <p:cTn id="59" dur="1" fill="hold">
                                          <p:stCondLst>
                                            <p:cond delay="0"/>
                                          </p:stCondLst>
                                        </p:cTn>
                                        <p:tgtEl>
                                          <p:spTgt spid="26"/>
                                        </p:tgtEl>
                                        <p:attrNameLst>
                                          <p:attrName>style.visibility</p:attrName>
                                        </p:attrNameLst>
                                      </p:cBhvr>
                                      <p:to>
                                        <p:strVal val="visible"/>
                                      </p:to>
                                    </p:set>
                                    <p:animEffect transition="in" filter="blinds(horizontal)">
                                      <p:cBhvr>
                                        <p:cTn id="60" dur="250"/>
                                        <p:tgtEl>
                                          <p:spTgt spid="26"/>
                                        </p:tgtEl>
                                      </p:cBhvr>
                                    </p:animEffect>
                                  </p:childTnLst>
                                </p:cTn>
                              </p:par>
                              <p:par>
                                <p:cTn id="61" presetID="3" presetClass="entr" presetSubtype="10" fill="hold" grpId="0" nodeType="withEffect">
                                  <p:stCondLst>
                                    <p:cond delay="0"/>
                                  </p:stCondLst>
                                  <p:childTnLst>
                                    <p:set>
                                      <p:cBhvr>
                                        <p:cTn id="62" dur="1" fill="hold">
                                          <p:stCondLst>
                                            <p:cond delay="0"/>
                                          </p:stCondLst>
                                        </p:cTn>
                                        <p:tgtEl>
                                          <p:spTgt spid="27"/>
                                        </p:tgtEl>
                                        <p:attrNameLst>
                                          <p:attrName>style.visibility</p:attrName>
                                        </p:attrNameLst>
                                      </p:cBhvr>
                                      <p:to>
                                        <p:strVal val="visible"/>
                                      </p:to>
                                    </p:set>
                                    <p:animEffect transition="in" filter="blinds(horizontal)">
                                      <p:cBhvr>
                                        <p:cTn id="63" dur="250"/>
                                        <p:tgtEl>
                                          <p:spTgt spid="27"/>
                                        </p:tgtEl>
                                      </p:cBhvr>
                                    </p:animEffect>
                                  </p:childTnLst>
                                </p:cTn>
                              </p:par>
                              <p:par>
                                <p:cTn id="64" presetID="3" presetClass="entr" presetSubtype="10" fill="hold" grpId="0" nodeType="withEffect">
                                  <p:stCondLst>
                                    <p:cond delay="0"/>
                                  </p:stCondLst>
                                  <p:childTnLst>
                                    <p:set>
                                      <p:cBhvr>
                                        <p:cTn id="65" dur="1" fill="hold">
                                          <p:stCondLst>
                                            <p:cond delay="0"/>
                                          </p:stCondLst>
                                        </p:cTn>
                                        <p:tgtEl>
                                          <p:spTgt spid="28"/>
                                        </p:tgtEl>
                                        <p:attrNameLst>
                                          <p:attrName>style.visibility</p:attrName>
                                        </p:attrNameLst>
                                      </p:cBhvr>
                                      <p:to>
                                        <p:strVal val="visible"/>
                                      </p:to>
                                    </p:set>
                                    <p:animEffect transition="in" filter="blinds(horizontal)">
                                      <p:cBhvr>
                                        <p:cTn id="66" dur="250"/>
                                        <p:tgtEl>
                                          <p:spTgt spid="28"/>
                                        </p:tgtEl>
                                      </p:cBhvr>
                                    </p:animEffect>
                                  </p:childTnLst>
                                </p:cTn>
                              </p:par>
                              <p:par>
                                <p:cTn id="67" presetID="3" presetClass="entr" presetSubtype="10" fill="hold" grpId="0" nodeType="withEffect">
                                  <p:stCondLst>
                                    <p:cond delay="0"/>
                                  </p:stCondLst>
                                  <p:childTnLst>
                                    <p:set>
                                      <p:cBhvr>
                                        <p:cTn id="68" dur="1" fill="hold">
                                          <p:stCondLst>
                                            <p:cond delay="0"/>
                                          </p:stCondLst>
                                        </p:cTn>
                                        <p:tgtEl>
                                          <p:spTgt spid="29"/>
                                        </p:tgtEl>
                                        <p:attrNameLst>
                                          <p:attrName>style.visibility</p:attrName>
                                        </p:attrNameLst>
                                      </p:cBhvr>
                                      <p:to>
                                        <p:strVal val="visible"/>
                                      </p:to>
                                    </p:set>
                                    <p:animEffect transition="in" filter="blinds(horizontal)">
                                      <p:cBhvr>
                                        <p:cTn id="69" dur="250"/>
                                        <p:tgtEl>
                                          <p:spTgt spid="29"/>
                                        </p:tgtEl>
                                      </p:cBhvr>
                                    </p:animEffect>
                                  </p:childTnLst>
                                </p:cTn>
                              </p:par>
                              <p:par>
                                <p:cTn id="70" presetID="3" presetClass="entr" presetSubtype="10" fill="hold" grpId="0" nodeType="withEffect">
                                  <p:stCondLst>
                                    <p:cond delay="0"/>
                                  </p:stCondLst>
                                  <p:childTnLst>
                                    <p:set>
                                      <p:cBhvr>
                                        <p:cTn id="71" dur="1" fill="hold">
                                          <p:stCondLst>
                                            <p:cond delay="0"/>
                                          </p:stCondLst>
                                        </p:cTn>
                                        <p:tgtEl>
                                          <p:spTgt spid="30"/>
                                        </p:tgtEl>
                                        <p:attrNameLst>
                                          <p:attrName>style.visibility</p:attrName>
                                        </p:attrNameLst>
                                      </p:cBhvr>
                                      <p:to>
                                        <p:strVal val="visible"/>
                                      </p:to>
                                    </p:set>
                                    <p:animEffect transition="in" filter="blinds(horizontal)">
                                      <p:cBhvr>
                                        <p:cTn id="72" dur="250"/>
                                        <p:tgtEl>
                                          <p:spTgt spid="30"/>
                                        </p:tgtEl>
                                      </p:cBhvr>
                                    </p:animEffect>
                                  </p:childTnLst>
                                </p:cTn>
                              </p:par>
                              <p:par>
                                <p:cTn id="73" presetID="3" presetClass="entr" presetSubtype="10" fill="hold" grpId="0" nodeType="withEffect">
                                  <p:stCondLst>
                                    <p:cond delay="0"/>
                                  </p:stCondLst>
                                  <p:childTnLst>
                                    <p:set>
                                      <p:cBhvr>
                                        <p:cTn id="74" dur="1" fill="hold">
                                          <p:stCondLst>
                                            <p:cond delay="0"/>
                                          </p:stCondLst>
                                        </p:cTn>
                                        <p:tgtEl>
                                          <p:spTgt spid="31"/>
                                        </p:tgtEl>
                                        <p:attrNameLst>
                                          <p:attrName>style.visibility</p:attrName>
                                        </p:attrNameLst>
                                      </p:cBhvr>
                                      <p:to>
                                        <p:strVal val="visible"/>
                                      </p:to>
                                    </p:set>
                                    <p:animEffect transition="in" filter="blinds(horizontal)">
                                      <p:cBhvr>
                                        <p:cTn id="75" dur="250"/>
                                        <p:tgtEl>
                                          <p:spTgt spid="31"/>
                                        </p:tgtEl>
                                      </p:cBhvr>
                                    </p:animEffect>
                                  </p:childTnLst>
                                </p:cTn>
                              </p:par>
                            </p:childTnLst>
                          </p:cTn>
                        </p:par>
                      </p:childTnLst>
                    </p:cTn>
                  </p:par>
                  <p:par>
                    <p:cTn id="76" fill="hold">
                      <p:stCondLst>
                        <p:cond delay="indefinite"/>
                      </p:stCondLst>
                      <p:childTnLst>
                        <p:par>
                          <p:cTn id="77" fill="hold">
                            <p:stCondLst>
                              <p:cond delay="0"/>
                            </p:stCondLst>
                            <p:childTnLst>
                              <p:par>
                                <p:cTn id="78" presetID="3" presetClass="entr" presetSubtype="10" fill="hold" nodeType="clickEffect">
                                  <p:stCondLst>
                                    <p:cond delay="0"/>
                                  </p:stCondLst>
                                  <p:childTnLst>
                                    <p:set>
                                      <p:cBhvr>
                                        <p:cTn id="79" dur="1" fill="hold">
                                          <p:stCondLst>
                                            <p:cond delay="0"/>
                                          </p:stCondLst>
                                        </p:cTn>
                                        <p:tgtEl>
                                          <p:spTgt spid="32"/>
                                        </p:tgtEl>
                                        <p:attrNameLst>
                                          <p:attrName>style.visibility</p:attrName>
                                        </p:attrNameLst>
                                      </p:cBhvr>
                                      <p:to>
                                        <p:strVal val="visible"/>
                                      </p:to>
                                    </p:set>
                                    <p:animEffect transition="in" filter="blinds(horizontal)">
                                      <p:cBhvr>
                                        <p:cTn id="80" dur="250"/>
                                        <p:tgtEl>
                                          <p:spTgt spid="32"/>
                                        </p:tgtEl>
                                      </p:cBhvr>
                                    </p:animEffect>
                                  </p:childTnLst>
                                </p:cTn>
                              </p:par>
                              <p:par>
                                <p:cTn id="81" presetID="3" presetClass="entr" presetSubtype="10" fill="hold" nodeType="withEffect">
                                  <p:stCondLst>
                                    <p:cond delay="0"/>
                                  </p:stCondLst>
                                  <p:childTnLst>
                                    <p:set>
                                      <p:cBhvr>
                                        <p:cTn id="82" dur="1" fill="hold">
                                          <p:stCondLst>
                                            <p:cond delay="0"/>
                                          </p:stCondLst>
                                        </p:cTn>
                                        <p:tgtEl>
                                          <p:spTgt spid="33"/>
                                        </p:tgtEl>
                                        <p:attrNameLst>
                                          <p:attrName>style.visibility</p:attrName>
                                        </p:attrNameLst>
                                      </p:cBhvr>
                                      <p:to>
                                        <p:strVal val="visible"/>
                                      </p:to>
                                    </p:set>
                                    <p:animEffect transition="in" filter="blinds(horizontal)">
                                      <p:cBhvr>
                                        <p:cTn id="83" dur="250"/>
                                        <p:tgtEl>
                                          <p:spTgt spid="33"/>
                                        </p:tgtEl>
                                      </p:cBhvr>
                                    </p:animEffect>
                                  </p:childTnLst>
                                </p:cTn>
                              </p:par>
                              <p:par>
                                <p:cTn id="84" presetID="3" presetClass="entr" presetSubtype="10" fill="hold" nodeType="withEffect">
                                  <p:stCondLst>
                                    <p:cond delay="0"/>
                                  </p:stCondLst>
                                  <p:childTnLst>
                                    <p:set>
                                      <p:cBhvr>
                                        <p:cTn id="85" dur="1" fill="hold">
                                          <p:stCondLst>
                                            <p:cond delay="0"/>
                                          </p:stCondLst>
                                        </p:cTn>
                                        <p:tgtEl>
                                          <p:spTgt spid="34"/>
                                        </p:tgtEl>
                                        <p:attrNameLst>
                                          <p:attrName>style.visibility</p:attrName>
                                        </p:attrNameLst>
                                      </p:cBhvr>
                                      <p:to>
                                        <p:strVal val="visible"/>
                                      </p:to>
                                    </p:set>
                                    <p:animEffect transition="in" filter="blinds(horizontal)">
                                      <p:cBhvr>
                                        <p:cTn id="86" dur="250"/>
                                        <p:tgtEl>
                                          <p:spTgt spid="34"/>
                                        </p:tgtEl>
                                      </p:cBhvr>
                                    </p:animEffect>
                                  </p:childTnLst>
                                </p:cTn>
                              </p:par>
                              <p:par>
                                <p:cTn id="87" presetID="3" presetClass="entr" presetSubtype="10" fill="hold" nodeType="withEffect">
                                  <p:stCondLst>
                                    <p:cond delay="0"/>
                                  </p:stCondLst>
                                  <p:childTnLst>
                                    <p:set>
                                      <p:cBhvr>
                                        <p:cTn id="88" dur="1" fill="hold">
                                          <p:stCondLst>
                                            <p:cond delay="0"/>
                                          </p:stCondLst>
                                        </p:cTn>
                                        <p:tgtEl>
                                          <p:spTgt spid="35"/>
                                        </p:tgtEl>
                                        <p:attrNameLst>
                                          <p:attrName>style.visibility</p:attrName>
                                        </p:attrNameLst>
                                      </p:cBhvr>
                                      <p:to>
                                        <p:strVal val="visible"/>
                                      </p:to>
                                    </p:set>
                                    <p:animEffect transition="in" filter="blinds(horizontal)">
                                      <p:cBhvr>
                                        <p:cTn id="89" dur="250"/>
                                        <p:tgtEl>
                                          <p:spTgt spid="35"/>
                                        </p:tgtEl>
                                      </p:cBhvr>
                                    </p:animEffect>
                                  </p:childTnLst>
                                </p:cTn>
                              </p:par>
                              <p:par>
                                <p:cTn id="90" presetID="3" presetClass="entr" presetSubtype="10" fill="hold" nodeType="withEffect">
                                  <p:stCondLst>
                                    <p:cond delay="0"/>
                                  </p:stCondLst>
                                  <p:childTnLst>
                                    <p:set>
                                      <p:cBhvr>
                                        <p:cTn id="91" dur="1" fill="hold">
                                          <p:stCondLst>
                                            <p:cond delay="0"/>
                                          </p:stCondLst>
                                        </p:cTn>
                                        <p:tgtEl>
                                          <p:spTgt spid="36"/>
                                        </p:tgtEl>
                                        <p:attrNameLst>
                                          <p:attrName>style.visibility</p:attrName>
                                        </p:attrNameLst>
                                      </p:cBhvr>
                                      <p:to>
                                        <p:strVal val="visible"/>
                                      </p:to>
                                    </p:set>
                                    <p:animEffect transition="in" filter="blinds(horizontal)">
                                      <p:cBhvr>
                                        <p:cTn id="92" dur="250"/>
                                        <p:tgtEl>
                                          <p:spTgt spid="36"/>
                                        </p:tgtEl>
                                      </p:cBhvr>
                                    </p:animEffect>
                                  </p:childTnLst>
                                </p:cTn>
                              </p:par>
                              <p:par>
                                <p:cTn id="93" presetID="3" presetClass="entr" presetSubtype="10" fill="hold" nodeType="withEffect">
                                  <p:stCondLst>
                                    <p:cond delay="0"/>
                                  </p:stCondLst>
                                  <p:childTnLst>
                                    <p:set>
                                      <p:cBhvr>
                                        <p:cTn id="94" dur="1" fill="hold">
                                          <p:stCondLst>
                                            <p:cond delay="0"/>
                                          </p:stCondLst>
                                        </p:cTn>
                                        <p:tgtEl>
                                          <p:spTgt spid="37"/>
                                        </p:tgtEl>
                                        <p:attrNameLst>
                                          <p:attrName>style.visibility</p:attrName>
                                        </p:attrNameLst>
                                      </p:cBhvr>
                                      <p:to>
                                        <p:strVal val="visible"/>
                                      </p:to>
                                    </p:set>
                                    <p:animEffect transition="in" filter="blinds(horizontal)">
                                      <p:cBhvr>
                                        <p:cTn id="95" dur="250"/>
                                        <p:tgtEl>
                                          <p:spTgt spid="37"/>
                                        </p:tgtEl>
                                      </p:cBhvr>
                                    </p:animEffect>
                                  </p:childTnLst>
                                </p:cTn>
                              </p:par>
                              <p:par>
                                <p:cTn id="96" presetID="3" presetClass="entr" presetSubtype="10" fill="hold" nodeType="withEffect">
                                  <p:stCondLst>
                                    <p:cond delay="0"/>
                                  </p:stCondLst>
                                  <p:childTnLst>
                                    <p:set>
                                      <p:cBhvr>
                                        <p:cTn id="97" dur="1" fill="hold">
                                          <p:stCondLst>
                                            <p:cond delay="0"/>
                                          </p:stCondLst>
                                        </p:cTn>
                                        <p:tgtEl>
                                          <p:spTgt spid="38"/>
                                        </p:tgtEl>
                                        <p:attrNameLst>
                                          <p:attrName>style.visibility</p:attrName>
                                        </p:attrNameLst>
                                      </p:cBhvr>
                                      <p:to>
                                        <p:strVal val="visible"/>
                                      </p:to>
                                    </p:set>
                                    <p:animEffect transition="in" filter="blinds(horizontal)">
                                      <p:cBhvr>
                                        <p:cTn id="98" dur="250"/>
                                        <p:tgtEl>
                                          <p:spTgt spid="38"/>
                                        </p:tgtEl>
                                      </p:cBhvr>
                                    </p:animEffect>
                                  </p:childTnLst>
                                </p:cTn>
                              </p:par>
                              <p:par>
                                <p:cTn id="99" presetID="3" presetClass="entr" presetSubtype="10" fill="hold" nodeType="withEffect">
                                  <p:stCondLst>
                                    <p:cond delay="0"/>
                                  </p:stCondLst>
                                  <p:childTnLst>
                                    <p:set>
                                      <p:cBhvr>
                                        <p:cTn id="100" dur="1" fill="hold">
                                          <p:stCondLst>
                                            <p:cond delay="0"/>
                                          </p:stCondLst>
                                        </p:cTn>
                                        <p:tgtEl>
                                          <p:spTgt spid="39"/>
                                        </p:tgtEl>
                                        <p:attrNameLst>
                                          <p:attrName>style.visibility</p:attrName>
                                        </p:attrNameLst>
                                      </p:cBhvr>
                                      <p:to>
                                        <p:strVal val="visible"/>
                                      </p:to>
                                    </p:set>
                                    <p:animEffect transition="in" filter="blinds(horizontal)">
                                      <p:cBhvr>
                                        <p:cTn id="101" dur="250"/>
                                        <p:tgtEl>
                                          <p:spTgt spid="39"/>
                                        </p:tgtEl>
                                      </p:cBhvr>
                                    </p:animEffect>
                                  </p:childTnLst>
                                </p:cTn>
                              </p:par>
                              <p:par>
                                <p:cTn id="102" presetID="3" presetClass="entr" presetSubtype="10" fill="hold" nodeType="withEffect">
                                  <p:stCondLst>
                                    <p:cond delay="0"/>
                                  </p:stCondLst>
                                  <p:childTnLst>
                                    <p:set>
                                      <p:cBhvr>
                                        <p:cTn id="103" dur="1" fill="hold">
                                          <p:stCondLst>
                                            <p:cond delay="0"/>
                                          </p:stCondLst>
                                        </p:cTn>
                                        <p:tgtEl>
                                          <p:spTgt spid="40"/>
                                        </p:tgtEl>
                                        <p:attrNameLst>
                                          <p:attrName>style.visibility</p:attrName>
                                        </p:attrNameLst>
                                      </p:cBhvr>
                                      <p:to>
                                        <p:strVal val="visible"/>
                                      </p:to>
                                    </p:set>
                                    <p:animEffect transition="in" filter="blinds(horizontal)">
                                      <p:cBhvr>
                                        <p:cTn id="104" dur="250"/>
                                        <p:tgtEl>
                                          <p:spTgt spid="40"/>
                                        </p:tgtEl>
                                      </p:cBhvr>
                                    </p:animEffect>
                                  </p:childTnLst>
                                </p:cTn>
                              </p:par>
                              <p:par>
                                <p:cTn id="105" presetID="3" presetClass="entr" presetSubtype="10" fill="hold" nodeType="withEffect">
                                  <p:stCondLst>
                                    <p:cond delay="0"/>
                                  </p:stCondLst>
                                  <p:childTnLst>
                                    <p:set>
                                      <p:cBhvr>
                                        <p:cTn id="106" dur="1" fill="hold">
                                          <p:stCondLst>
                                            <p:cond delay="0"/>
                                          </p:stCondLst>
                                        </p:cTn>
                                        <p:tgtEl>
                                          <p:spTgt spid="41"/>
                                        </p:tgtEl>
                                        <p:attrNameLst>
                                          <p:attrName>style.visibility</p:attrName>
                                        </p:attrNameLst>
                                      </p:cBhvr>
                                      <p:to>
                                        <p:strVal val="visible"/>
                                      </p:to>
                                    </p:set>
                                    <p:animEffect transition="in" filter="blinds(horizontal)">
                                      <p:cBhvr>
                                        <p:cTn id="107" dur="250"/>
                                        <p:tgtEl>
                                          <p:spTgt spid="41"/>
                                        </p:tgtEl>
                                      </p:cBhvr>
                                    </p:animEffect>
                                  </p:childTnLst>
                                </p:cTn>
                              </p:par>
                              <p:par>
                                <p:cTn id="108" presetID="3" presetClass="entr" presetSubtype="10" fill="hold" nodeType="withEffect">
                                  <p:stCondLst>
                                    <p:cond delay="0"/>
                                  </p:stCondLst>
                                  <p:childTnLst>
                                    <p:set>
                                      <p:cBhvr>
                                        <p:cTn id="109" dur="1" fill="hold">
                                          <p:stCondLst>
                                            <p:cond delay="0"/>
                                          </p:stCondLst>
                                        </p:cTn>
                                        <p:tgtEl>
                                          <p:spTgt spid="42"/>
                                        </p:tgtEl>
                                        <p:attrNameLst>
                                          <p:attrName>style.visibility</p:attrName>
                                        </p:attrNameLst>
                                      </p:cBhvr>
                                      <p:to>
                                        <p:strVal val="visible"/>
                                      </p:to>
                                    </p:set>
                                    <p:animEffect transition="in" filter="blinds(horizontal)">
                                      <p:cBhvr>
                                        <p:cTn id="110" dur="250"/>
                                        <p:tgtEl>
                                          <p:spTgt spid="42"/>
                                        </p:tgtEl>
                                      </p:cBhvr>
                                    </p:animEffect>
                                  </p:childTnLst>
                                </p:cTn>
                              </p:par>
                              <p:par>
                                <p:cTn id="111" presetID="3" presetClass="entr" presetSubtype="10" fill="hold" grpId="0" nodeType="withEffect">
                                  <p:stCondLst>
                                    <p:cond delay="0"/>
                                  </p:stCondLst>
                                  <p:childTnLst>
                                    <p:set>
                                      <p:cBhvr>
                                        <p:cTn id="112" dur="1" fill="hold">
                                          <p:stCondLst>
                                            <p:cond delay="0"/>
                                          </p:stCondLst>
                                        </p:cTn>
                                        <p:tgtEl>
                                          <p:spTgt spid="47"/>
                                        </p:tgtEl>
                                        <p:attrNameLst>
                                          <p:attrName>style.visibility</p:attrName>
                                        </p:attrNameLst>
                                      </p:cBhvr>
                                      <p:to>
                                        <p:strVal val="visible"/>
                                      </p:to>
                                    </p:set>
                                    <p:animEffect transition="in" filter="blinds(horizontal)">
                                      <p:cBhvr>
                                        <p:cTn id="113" dur="250"/>
                                        <p:tgtEl>
                                          <p:spTgt spid="47"/>
                                        </p:tgtEl>
                                      </p:cBhvr>
                                    </p:animEffect>
                                  </p:childTnLst>
                                </p:cTn>
                              </p:par>
                              <p:par>
                                <p:cTn id="114" presetID="3" presetClass="entr" presetSubtype="10" fill="hold" grpId="0" nodeType="withEffect">
                                  <p:stCondLst>
                                    <p:cond delay="0"/>
                                  </p:stCondLst>
                                  <p:childTnLst>
                                    <p:set>
                                      <p:cBhvr>
                                        <p:cTn id="115" dur="1" fill="hold">
                                          <p:stCondLst>
                                            <p:cond delay="0"/>
                                          </p:stCondLst>
                                        </p:cTn>
                                        <p:tgtEl>
                                          <p:spTgt spid="48"/>
                                        </p:tgtEl>
                                        <p:attrNameLst>
                                          <p:attrName>style.visibility</p:attrName>
                                        </p:attrNameLst>
                                      </p:cBhvr>
                                      <p:to>
                                        <p:strVal val="visible"/>
                                      </p:to>
                                    </p:set>
                                    <p:animEffect transition="in" filter="blinds(horizontal)">
                                      <p:cBhvr>
                                        <p:cTn id="116" dur="250"/>
                                        <p:tgtEl>
                                          <p:spTgt spid="48"/>
                                        </p:tgtEl>
                                      </p:cBhvr>
                                    </p:animEffect>
                                  </p:childTnLst>
                                </p:cTn>
                              </p:par>
                              <p:par>
                                <p:cTn id="117" presetID="3" presetClass="entr" presetSubtype="10" fill="hold" grpId="0" nodeType="withEffect">
                                  <p:stCondLst>
                                    <p:cond delay="0"/>
                                  </p:stCondLst>
                                  <p:childTnLst>
                                    <p:set>
                                      <p:cBhvr>
                                        <p:cTn id="118" dur="1" fill="hold">
                                          <p:stCondLst>
                                            <p:cond delay="0"/>
                                          </p:stCondLst>
                                        </p:cTn>
                                        <p:tgtEl>
                                          <p:spTgt spid="49"/>
                                        </p:tgtEl>
                                        <p:attrNameLst>
                                          <p:attrName>style.visibility</p:attrName>
                                        </p:attrNameLst>
                                      </p:cBhvr>
                                      <p:to>
                                        <p:strVal val="visible"/>
                                      </p:to>
                                    </p:set>
                                    <p:animEffect transition="in" filter="blinds(horizontal)">
                                      <p:cBhvr>
                                        <p:cTn id="119" dur="250"/>
                                        <p:tgtEl>
                                          <p:spTgt spid="49"/>
                                        </p:tgtEl>
                                      </p:cBhvr>
                                    </p:animEffect>
                                  </p:childTnLst>
                                </p:cTn>
                              </p:par>
                              <p:par>
                                <p:cTn id="120" presetID="3" presetClass="entr" presetSubtype="10" fill="hold" grpId="0" nodeType="withEffect">
                                  <p:stCondLst>
                                    <p:cond delay="0"/>
                                  </p:stCondLst>
                                  <p:childTnLst>
                                    <p:set>
                                      <p:cBhvr>
                                        <p:cTn id="121" dur="1" fill="hold">
                                          <p:stCondLst>
                                            <p:cond delay="0"/>
                                          </p:stCondLst>
                                        </p:cTn>
                                        <p:tgtEl>
                                          <p:spTgt spid="50"/>
                                        </p:tgtEl>
                                        <p:attrNameLst>
                                          <p:attrName>style.visibility</p:attrName>
                                        </p:attrNameLst>
                                      </p:cBhvr>
                                      <p:to>
                                        <p:strVal val="visible"/>
                                      </p:to>
                                    </p:set>
                                    <p:animEffect transition="in" filter="blinds(horizontal)">
                                      <p:cBhvr>
                                        <p:cTn id="122" dur="250"/>
                                        <p:tgtEl>
                                          <p:spTgt spid="50"/>
                                        </p:tgtEl>
                                      </p:cBhvr>
                                    </p:animEffect>
                                  </p:childTnLst>
                                </p:cTn>
                              </p:par>
                              <p:par>
                                <p:cTn id="123" presetID="3" presetClass="entr" presetSubtype="10" fill="hold" nodeType="withEffect">
                                  <p:stCondLst>
                                    <p:cond delay="0"/>
                                  </p:stCondLst>
                                  <p:childTnLst>
                                    <p:set>
                                      <p:cBhvr>
                                        <p:cTn id="124" dur="1" fill="hold">
                                          <p:stCondLst>
                                            <p:cond delay="0"/>
                                          </p:stCondLst>
                                        </p:cTn>
                                        <p:tgtEl>
                                          <p:spTgt spid="5"/>
                                        </p:tgtEl>
                                        <p:attrNameLst>
                                          <p:attrName>style.visibility</p:attrName>
                                        </p:attrNameLst>
                                      </p:cBhvr>
                                      <p:to>
                                        <p:strVal val="visible"/>
                                      </p:to>
                                    </p:set>
                                    <p:animEffect transition="in" filter="blinds(horizontal)">
                                      <p:cBhvr>
                                        <p:cTn id="125" dur="2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5" grpId="0"/>
      <p:bldP spid="26" grpId="0"/>
      <p:bldP spid="27" grpId="0"/>
      <p:bldP spid="28" grpId="0"/>
      <p:bldP spid="29" grpId="0"/>
      <p:bldP spid="30" grpId="0"/>
      <p:bldP spid="31" grpId="0"/>
      <p:bldP spid="47" grpId="0"/>
      <p:bldP spid="48" grpId="0"/>
      <p:bldP spid="49" grpId="0"/>
      <p:bldP spid="5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C96AD9-7A97-D984-1145-33B7EE763454}"/>
              </a:ext>
            </a:extLst>
          </p:cNvPr>
          <p:cNvSpPr>
            <a:spLocks noGrp="1"/>
          </p:cNvSpPr>
          <p:nvPr>
            <p:ph type="title"/>
          </p:nvPr>
        </p:nvSpPr>
        <p:spPr>
          <a:xfrm>
            <a:off x="838200" y="353932"/>
            <a:ext cx="10515600" cy="1325563"/>
          </a:xfrm>
        </p:spPr>
        <p:txBody>
          <a:bodyPr>
            <a:normAutofit/>
          </a:bodyPr>
          <a:lstStyle/>
          <a:p>
            <a:r>
              <a:rPr lang="en-US" sz="4000" b="1" dirty="0">
                <a:solidFill>
                  <a:srgbClr val="861F41"/>
                </a:solidFill>
                <a:latin typeface="Bierstadt" panose="020B0004020202020204" pitchFamily="34" charset="0"/>
                <a:cs typeface="Arial" panose="020B0604020202020204" pitchFamily="34" charset="0"/>
              </a:rPr>
              <a:t>Leveraging DPFs to search</a:t>
            </a:r>
          </a:p>
        </p:txBody>
      </p:sp>
      <p:sp>
        <p:nvSpPr>
          <p:cNvPr id="11" name="Slide Number Placeholder 10">
            <a:extLst>
              <a:ext uri="{FF2B5EF4-FFF2-40B4-BE49-F238E27FC236}">
                <a16:creationId xmlns:a16="http://schemas.microsoft.com/office/drawing/2014/main" id="{054FABAC-DA4C-9FC2-5AF4-0D60E0972B38}"/>
              </a:ext>
            </a:extLst>
          </p:cNvPr>
          <p:cNvSpPr>
            <a:spLocks noGrp="1"/>
          </p:cNvSpPr>
          <p:nvPr>
            <p:ph type="sldNum" sz="quarter" idx="12"/>
          </p:nvPr>
        </p:nvSpPr>
        <p:spPr>
          <a:xfrm>
            <a:off x="8610600" y="6142990"/>
            <a:ext cx="2743200" cy="365125"/>
          </a:xfrm>
        </p:spPr>
        <p:txBody>
          <a:bodyPr/>
          <a:lstStyle/>
          <a:p>
            <a:fld id="{C2D47E1E-16B8-6B43-8345-A36FFC908F81}" type="slidenum">
              <a:rPr lang="en-US" smtClean="0"/>
              <a:t>10</a:t>
            </a:fld>
            <a:endParaRPr lang="en-US" dirty="0"/>
          </a:p>
        </p:txBody>
      </p:sp>
      <p:pic>
        <p:nvPicPr>
          <p:cNvPr id="4" name="Picture 3" descr="A key on a magnifying glass&#10;&#10;Description automatically generated">
            <a:extLst>
              <a:ext uri="{FF2B5EF4-FFF2-40B4-BE49-F238E27FC236}">
                <a16:creationId xmlns:a16="http://schemas.microsoft.com/office/drawing/2014/main" id="{C2801AFA-B450-4354-48E3-AC30D0554CE4}"/>
              </a:ext>
            </a:extLst>
          </p:cNvPr>
          <p:cNvPicPr>
            <a:picLocks noChangeAspect="1"/>
          </p:cNvPicPr>
          <p:nvPr/>
        </p:nvPicPr>
        <p:blipFill>
          <a:blip r:embed="rId3"/>
          <a:stretch>
            <a:fillRect/>
          </a:stretch>
        </p:blipFill>
        <p:spPr>
          <a:xfrm>
            <a:off x="10522857" y="238952"/>
            <a:ext cx="1440543" cy="1440543"/>
          </a:xfrm>
          <a:prstGeom prst="rect">
            <a:avLst/>
          </a:prstGeom>
        </p:spPr>
      </p:pic>
      <p:pic>
        <p:nvPicPr>
          <p:cNvPr id="8" name="Picture 7" descr="A key with a magnifying glass&#10;&#10;Description automatically generated">
            <a:extLst>
              <a:ext uri="{FF2B5EF4-FFF2-40B4-BE49-F238E27FC236}">
                <a16:creationId xmlns:a16="http://schemas.microsoft.com/office/drawing/2014/main" id="{27E8F172-ADCF-04FA-DA5D-13B777D27746}"/>
              </a:ext>
            </a:extLst>
          </p:cNvPr>
          <p:cNvPicPr>
            <a:picLocks noChangeAspect="1"/>
          </p:cNvPicPr>
          <p:nvPr/>
        </p:nvPicPr>
        <p:blipFill>
          <a:blip r:embed="rId4"/>
          <a:stretch>
            <a:fillRect/>
          </a:stretch>
        </p:blipFill>
        <p:spPr>
          <a:xfrm>
            <a:off x="147033" y="5538384"/>
            <a:ext cx="1260054" cy="1209212"/>
          </a:xfrm>
          <a:prstGeom prst="rect">
            <a:avLst/>
          </a:prstGeom>
        </p:spPr>
      </p:pic>
      <p:sp>
        <p:nvSpPr>
          <p:cNvPr id="13" name="TextBox 12">
            <a:extLst>
              <a:ext uri="{FF2B5EF4-FFF2-40B4-BE49-F238E27FC236}">
                <a16:creationId xmlns:a16="http://schemas.microsoft.com/office/drawing/2014/main" id="{7B9DF8C0-3D75-2886-B126-4C01B5A6ABB7}"/>
              </a:ext>
            </a:extLst>
          </p:cNvPr>
          <p:cNvSpPr txBox="1"/>
          <p:nvPr/>
        </p:nvSpPr>
        <p:spPr>
          <a:xfrm>
            <a:off x="838200" y="1794475"/>
            <a:ext cx="10227724" cy="461665"/>
          </a:xfrm>
          <a:prstGeom prst="rect">
            <a:avLst/>
          </a:prstGeom>
          <a:noFill/>
        </p:spPr>
        <p:txBody>
          <a:bodyPr wrap="square">
            <a:spAutoFit/>
          </a:bodyPr>
          <a:lstStyle/>
          <a:p>
            <a:r>
              <a:rPr lang="en-US" sz="2400" dirty="0">
                <a:solidFill>
                  <a:srgbClr val="002060"/>
                </a:solidFill>
                <a:latin typeface="Bierstadt" panose="020B0004020202020204" pitchFamily="34" charset="0"/>
              </a:rPr>
              <a:t>If at least one trust server is honest, MUSES hides search patterns</a:t>
            </a:r>
          </a:p>
        </p:txBody>
      </p:sp>
      <p:pic>
        <p:nvPicPr>
          <p:cNvPr id="14" name="Picture 18" descr="Related image">
            <a:extLst>
              <a:ext uri="{FF2B5EF4-FFF2-40B4-BE49-F238E27FC236}">
                <a16:creationId xmlns:a16="http://schemas.microsoft.com/office/drawing/2014/main" id="{4746D3FD-540E-03D5-58F0-531385AA0D80}"/>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21192" t="16923" r="18842"/>
          <a:stretch/>
        </p:blipFill>
        <p:spPr bwMode="auto">
          <a:xfrm>
            <a:off x="926297" y="3186546"/>
            <a:ext cx="480790" cy="66609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A picture containing graphical user interface&#10;&#10;Description automatically generated">
            <a:extLst>
              <a:ext uri="{FF2B5EF4-FFF2-40B4-BE49-F238E27FC236}">
                <a16:creationId xmlns:a16="http://schemas.microsoft.com/office/drawing/2014/main" id="{3B6948FE-EAD2-C1FF-AEEF-1CB79C3BB5E5}"/>
              </a:ext>
            </a:extLst>
          </p:cNvPr>
          <p:cNvPicPr>
            <a:picLocks noChangeAspect="1"/>
          </p:cNvPicPr>
          <p:nvPr/>
        </p:nvPicPr>
        <p:blipFill>
          <a:blip r:embed="rId6"/>
          <a:stretch>
            <a:fillRect/>
          </a:stretch>
        </p:blipFill>
        <p:spPr>
          <a:xfrm flipH="1">
            <a:off x="7438253" y="3039845"/>
            <a:ext cx="811395" cy="811395"/>
          </a:xfrm>
          <a:prstGeom prst="rect">
            <a:avLst/>
          </a:prstGeom>
        </p:spPr>
      </p:pic>
      <p:pic>
        <p:nvPicPr>
          <p:cNvPr id="16" name="Picture 15" descr="Shape&#10;&#10;Description automatically generated">
            <a:extLst>
              <a:ext uri="{FF2B5EF4-FFF2-40B4-BE49-F238E27FC236}">
                <a16:creationId xmlns:a16="http://schemas.microsoft.com/office/drawing/2014/main" id="{A45910D7-322A-BA8D-EAE8-1527BF86EDA5}"/>
              </a:ext>
            </a:extLst>
          </p:cNvPr>
          <p:cNvPicPr>
            <a:picLocks noChangeAspect="1"/>
          </p:cNvPicPr>
          <p:nvPr/>
        </p:nvPicPr>
        <p:blipFill>
          <a:blip r:embed="rId7"/>
          <a:stretch>
            <a:fillRect/>
          </a:stretch>
        </p:blipFill>
        <p:spPr>
          <a:xfrm>
            <a:off x="8023201" y="3148957"/>
            <a:ext cx="480178" cy="548775"/>
          </a:xfrm>
          <a:prstGeom prst="rect">
            <a:avLst/>
          </a:prstGeom>
        </p:spPr>
      </p:pic>
      <p:pic>
        <p:nvPicPr>
          <p:cNvPr id="17" name="Picture 16" descr="A picture containing graphical user interface&#10;&#10;Description automatically generated">
            <a:extLst>
              <a:ext uri="{FF2B5EF4-FFF2-40B4-BE49-F238E27FC236}">
                <a16:creationId xmlns:a16="http://schemas.microsoft.com/office/drawing/2014/main" id="{9135C83F-6555-1F02-9FFD-D08181820373}"/>
              </a:ext>
            </a:extLst>
          </p:cNvPr>
          <p:cNvPicPr>
            <a:picLocks noChangeAspect="1"/>
          </p:cNvPicPr>
          <p:nvPr/>
        </p:nvPicPr>
        <p:blipFill>
          <a:blip r:embed="rId6"/>
          <a:stretch>
            <a:fillRect/>
          </a:stretch>
        </p:blipFill>
        <p:spPr>
          <a:xfrm flipH="1">
            <a:off x="8979522" y="3039845"/>
            <a:ext cx="811395" cy="811395"/>
          </a:xfrm>
          <a:prstGeom prst="rect">
            <a:avLst/>
          </a:prstGeom>
        </p:spPr>
      </p:pic>
      <p:pic>
        <p:nvPicPr>
          <p:cNvPr id="18" name="Picture 17" descr="Shape&#10;&#10;Description automatically generated">
            <a:extLst>
              <a:ext uri="{FF2B5EF4-FFF2-40B4-BE49-F238E27FC236}">
                <a16:creationId xmlns:a16="http://schemas.microsoft.com/office/drawing/2014/main" id="{8D7BB3E0-F35E-70B4-0159-16CEAADD8668}"/>
              </a:ext>
            </a:extLst>
          </p:cNvPr>
          <p:cNvPicPr>
            <a:picLocks noChangeAspect="1"/>
          </p:cNvPicPr>
          <p:nvPr/>
        </p:nvPicPr>
        <p:blipFill>
          <a:blip r:embed="rId7"/>
          <a:stretch>
            <a:fillRect/>
          </a:stretch>
        </p:blipFill>
        <p:spPr>
          <a:xfrm>
            <a:off x="9570671" y="3148957"/>
            <a:ext cx="480178" cy="548775"/>
          </a:xfrm>
          <a:prstGeom prst="rect">
            <a:avLst/>
          </a:prstGeom>
        </p:spPr>
      </p:pic>
      <p:pic>
        <p:nvPicPr>
          <p:cNvPr id="19" name="Picture 18" descr="A picture containing graphical user interface&#10;&#10;Description automatically generated">
            <a:extLst>
              <a:ext uri="{FF2B5EF4-FFF2-40B4-BE49-F238E27FC236}">
                <a16:creationId xmlns:a16="http://schemas.microsoft.com/office/drawing/2014/main" id="{22358F17-2FB0-2B82-E7F7-54545E20D7F1}"/>
              </a:ext>
            </a:extLst>
          </p:cNvPr>
          <p:cNvPicPr>
            <a:picLocks noChangeAspect="1"/>
          </p:cNvPicPr>
          <p:nvPr/>
        </p:nvPicPr>
        <p:blipFill>
          <a:blip r:embed="rId6"/>
          <a:stretch>
            <a:fillRect/>
          </a:stretch>
        </p:blipFill>
        <p:spPr>
          <a:xfrm flipH="1">
            <a:off x="10520792" y="3039845"/>
            <a:ext cx="811395" cy="811395"/>
          </a:xfrm>
          <a:prstGeom prst="rect">
            <a:avLst/>
          </a:prstGeom>
        </p:spPr>
      </p:pic>
      <p:pic>
        <p:nvPicPr>
          <p:cNvPr id="20" name="Picture 19" descr="Shape&#10;&#10;Description automatically generated">
            <a:extLst>
              <a:ext uri="{FF2B5EF4-FFF2-40B4-BE49-F238E27FC236}">
                <a16:creationId xmlns:a16="http://schemas.microsoft.com/office/drawing/2014/main" id="{D6496DCA-65B3-1807-1692-9CB0813FEBC6}"/>
              </a:ext>
            </a:extLst>
          </p:cNvPr>
          <p:cNvPicPr>
            <a:picLocks noChangeAspect="1"/>
          </p:cNvPicPr>
          <p:nvPr/>
        </p:nvPicPr>
        <p:blipFill>
          <a:blip r:embed="rId7"/>
          <a:stretch>
            <a:fillRect/>
          </a:stretch>
        </p:blipFill>
        <p:spPr>
          <a:xfrm>
            <a:off x="11111941" y="3148957"/>
            <a:ext cx="480178" cy="548775"/>
          </a:xfrm>
          <a:prstGeom prst="rect">
            <a:avLst/>
          </a:prstGeom>
        </p:spPr>
      </p:pic>
      <p:sp>
        <p:nvSpPr>
          <p:cNvPr id="21" name="Rounded Rectangle 20">
            <a:extLst>
              <a:ext uri="{FF2B5EF4-FFF2-40B4-BE49-F238E27FC236}">
                <a16:creationId xmlns:a16="http://schemas.microsoft.com/office/drawing/2014/main" id="{6439D8BC-C2A0-77A9-737B-50F37FD60056}"/>
              </a:ext>
            </a:extLst>
          </p:cNvPr>
          <p:cNvSpPr/>
          <p:nvPr/>
        </p:nvSpPr>
        <p:spPr>
          <a:xfrm>
            <a:off x="8744550" y="4490130"/>
            <a:ext cx="1281338" cy="634638"/>
          </a:xfrm>
          <a:prstGeom prst="roundRect">
            <a:avLst/>
          </a:prstGeom>
          <a:solidFill>
            <a:srgbClr val="861F41"/>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i="0" u="none" strike="noStrike" cap="none" spc="0" normalizeH="0" baseline="0" dirty="0">
                <a:ln>
                  <a:noFill/>
                </a:ln>
                <a:solidFill>
                  <a:srgbClr val="FFFFFF"/>
                </a:solidFill>
                <a:effectLst/>
                <a:uFillTx/>
                <a:latin typeface="Bierstadt" panose="020B0004020202020204" pitchFamily="34" charset="0"/>
                <a:sym typeface="Helvetica Light"/>
              </a:rPr>
              <a:t>Oblivious Protocols</a:t>
            </a:r>
          </a:p>
        </p:txBody>
      </p:sp>
      <p:cxnSp>
        <p:nvCxnSpPr>
          <p:cNvPr id="22" name="Straight Arrow Connector 21">
            <a:extLst>
              <a:ext uri="{FF2B5EF4-FFF2-40B4-BE49-F238E27FC236}">
                <a16:creationId xmlns:a16="http://schemas.microsoft.com/office/drawing/2014/main" id="{0F6E5594-BF3A-6090-3F21-4AA47E21D6FF}"/>
              </a:ext>
            </a:extLst>
          </p:cNvPr>
          <p:cNvCxnSpPr>
            <a:cxnSpLocks/>
            <a:stCxn id="15" idx="2"/>
            <a:endCxn id="21" idx="1"/>
          </p:cNvCxnSpPr>
          <p:nvPr/>
        </p:nvCxnSpPr>
        <p:spPr>
          <a:xfrm>
            <a:off x="7843950" y="3851240"/>
            <a:ext cx="900600" cy="956209"/>
          </a:xfrm>
          <a:prstGeom prst="straightConnector1">
            <a:avLst/>
          </a:prstGeom>
          <a:ln w="6350">
            <a:solidFill>
              <a:srgbClr val="861F4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414CAD46-54FF-BF47-1D33-B228E71A6297}"/>
              </a:ext>
            </a:extLst>
          </p:cNvPr>
          <p:cNvCxnSpPr>
            <a:cxnSpLocks/>
            <a:stCxn id="17" idx="2"/>
            <a:endCxn id="21" idx="0"/>
          </p:cNvCxnSpPr>
          <p:nvPr/>
        </p:nvCxnSpPr>
        <p:spPr>
          <a:xfrm>
            <a:off x="9385219" y="3851240"/>
            <a:ext cx="0" cy="638890"/>
          </a:xfrm>
          <a:prstGeom prst="straightConnector1">
            <a:avLst/>
          </a:prstGeom>
          <a:ln w="6350">
            <a:solidFill>
              <a:srgbClr val="861F4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5421078D-6E1A-2F71-9336-A3A4EE7C65BD}"/>
              </a:ext>
            </a:extLst>
          </p:cNvPr>
          <p:cNvCxnSpPr>
            <a:cxnSpLocks/>
            <a:stCxn id="19" idx="2"/>
            <a:endCxn id="21" idx="3"/>
          </p:cNvCxnSpPr>
          <p:nvPr/>
        </p:nvCxnSpPr>
        <p:spPr>
          <a:xfrm flipH="1">
            <a:off x="10025888" y="3851240"/>
            <a:ext cx="900601" cy="956209"/>
          </a:xfrm>
          <a:prstGeom prst="straightConnector1">
            <a:avLst/>
          </a:prstGeom>
          <a:ln w="6350">
            <a:solidFill>
              <a:srgbClr val="861F41"/>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5" name="Picture 16">
            <a:extLst>
              <a:ext uri="{FF2B5EF4-FFF2-40B4-BE49-F238E27FC236}">
                <a16:creationId xmlns:a16="http://schemas.microsoft.com/office/drawing/2014/main" id="{A665021D-7BA2-C9E8-50D8-4F9FCD41B2E2}"/>
              </a:ext>
            </a:extLst>
          </p:cNvPr>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19631" t="16923" r="18842"/>
          <a:stretch/>
        </p:blipFill>
        <p:spPr bwMode="auto">
          <a:xfrm>
            <a:off x="8030461" y="5154708"/>
            <a:ext cx="439474" cy="593405"/>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18" descr="Related image">
            <a:extLst>
              <a:ext uri="{FF2B5EF4-FFF2-40B4-BE49-F238E27FC236}">
                <a16:creationId xmlns:a16="http://schemas.microsoft.com/office/drawing/2014/main" id="{8E0E2119-30A1-BBDF-EC8B-DD0943D15A90}"/>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21192" t="16923" r="18842"/>
          <a:stretch/>
        </p:blipFill>
        <p:spPr bwMode="auto">
          <a:xfrm>
            <a:off x="10472355" y="5200189"/>
            <a:ext cx="311836" cy="44393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0" descr="Related image">
            <a:extLst>
              <a:ext uri="{FF2B5EF4-FFF2-40B4-BE49-F238E27FC236}">
                <a16:creationId xmlns:a16="http://schemas.microsoft.com/office/drawing/2014/main" id="{D0272CFD-97DC-FE97-1B3A-F6D27347A8B1}"/>
              </a:ext>
            </a:extLst>
          </p:cNvPr>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20376" t="16923" r="18841"/>
          <a:stretch/>
        </p:blipFill>
        <p:spPr bwMode="auto">
          <a:xfrm>
            <a:off x="9717929" y="5617398"/>
            <a:ext cx="312266" cy="438575"/>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2" descr="Related image">
            <a:extLst>
              <a:ext uri="{FF2B5EF4-FFF2-40B4-BE49-F238E27FC236}">
                <a16:creationId xmlns:a16="http://schemas.microsoft.com/office/drawing/2014/main" id="{E4E46D25-F2C1-23B1-F4DD-ACC1152E1A62}"/>
              </a:ext>
            </a:extLst>
          </p:cNvPr>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21510" t="6456" r="17448"/>
          <a:stretch/>
        </p:blipFill>
        <p:spPr bwMode="auto">
          <a:xfrm>
            <a:off x="8864088" y="5601081"/>
            <a:ext cx="301284" cy="474440"/>
          </a:xfrm>
          <a:prstGeom prst="rect">
            <a:avLst/>
          </a:prstGeom>
          <a:noFill/>
          <a:extLst>
            <a:ext uri="{909E8E84-426E-40DD-AFC4-6F175D3DCCD1}">
              <a14:hiddenFill xmlns:a14="http://schemas.microsoft.com/office/drawing/2010/main">
                <a:solidFill>
                  <a:srgbClr val="FFFFFF"/>
                </a:solidFill>
              </a14:hiddenFill>
            </a:ext>
          </a:extLst>
        </p:spPr>
      </p:pic>
      <p:sp>
        <p:nvSpPr>
          <p:cNvPr id="29" name="Rounded Rectangle 28">
            <a:extLst>
              <a:ext uri="{FF2B5EF4-FFF2-40B4-BE49-F238E27FC236}">
                <a16:creationId xmlns:a16="http://schemas.microsoft.com/office/drawing/2014/main" id="{2F0FE773-FB14-9702-D13D-D8AC2AC0C360}"/>
              </a:ext>
            </a:extLst>
          </p:cNvPr>
          <p:cNvSpPr/>
          <p:nvPr/>
        </p:nvSpPr>
        <p:spPr>
          <a:xfrm>
            <a:off x="8910637" y="2505432"/>
            <a:ext cx="949164" cy="287729"/>
          </a:xfrm>
          <a:prstGeom prst="roundRect">
            <a:avLst/>
          </a:prstGeom>
          <a:solidFill>
            <a:srgbClr val="861F41"/>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i="0" u="none" strike="noStrike" cap="none" spc="0" normalizeH="0" baseline="0" dirty="0">
                <a:ln>
                  <a:noFill/>
                </a:ln>
                <a:solidFill>
                  <a:srgbClr val="FFFFFF"/>
                </a:solidFill>
                <a:effectLst/>
                <a:uFillTx/>
                <a:latin typeface="Bierstadt" panose="020B0004020202020204" pitchFamily="34" charset="0"/>
                <a:sym typeface="Helvetica Light"/>
              </a:rPr>
              <a:t>Cloud</a:t>
            </a:r>
          </a:p>
        </p:txBody>
      </p:sp>
      <p:cxnSp>
        <p:nvCxnSpPr>
          <p:cNvPr id="30" name="Straight Arrow Connector 29">
            <a:extLst>
              <a:ext uri="{FF2B5EF4-FFF2-40B4-BE49-F238E27FC236}">
                <a16:creationId xmlns:a16="http://schemas.microsoft.com/office/drawing/2014/main" id="{3503FF43-45A6-06FB-3468-5971B1FAFA7F}"/>
              </a:ext>
            </a:extLst>
          </p:cNvPr>
          <p:cNvCxnSpPr>
            <a:cxnSpLocks/>
            <a:stCxn id="29" idx="2"/>
            <a:endCxn id="17" idx="0"/>
          </p:cNvCxnSpPr>
          <p:nvPr/>
        </p:nvCxnSpPr>
        <p:spPr>
          <a:xfrm>
            <a:off x="9385219" y="2793161"/>
            <a:ext cx="0" cy="246684"/>
          </a:xfrm>
          <a:prstGeom prst="straightConnector1">
            <a:avLst/>
          </a:prstGeom>
          <a:ln w="12700">
            <a:solidFill>
              <a:srgbClr val="861F4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1" name="Elbow Connector 30">
            <a:extLst>
              <a:ext uri="{FF2B5EF4-FFF2-40B4-BE49-F238E27FC236}">
                <a16:creationId xmlns:a16="http://schemas.microsoft.com/office/drawing/2014/main" id="{CDD1DD34-5A51-A209-F9B3-E1EBC444A855}"/>
              </a:ext>
            </a:extLst>
          </p:cNvPr>
          <p:cNvCxnSpPr>
            <a:stCxn id="15" idx="0"/>
            <a:endCxn id="29" idx="1"/>
          </p:cNvCxnSpPr>
          <p:nvPr/>
        </p:nvCxnSpPr>
        <p:spPr>
          <a:xfrm rot="5400000" flipH="1" flipV="1">
            <a:off x="8182019" y="2311228"/>
            <a:ext cx="390548" cy="1066687"/>
          </a:xfrm>
          <a:prstGeom prst="bentConnector2">
            <a:avLst/>
          </a:prstGeom>
          <a:ln w="12700">
            <a:solidFill>
              <a:srgbClr val="861F4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2" name="Elbow Connector 31">
            <a:extLst>
              <a:ext uri="{FF2B5EF4-FFF2-40B4-BE49-F238E27FC236}">
                <a16:creationId xmlns:a16="http://schemas.microsoft.com/office/drawing/2014/main" id="{191E09E7-A9B2-25D6-76DA-5ADF79944353}"/>
              </a:ext>
            </a:extLst>
          </p:cNvPr>
          <p:cNvCxnSpPr>
            <a:cxnSpLocks/>
            <a:stCxn id="19" idx="0"/>
            <a:endCxn id="29" idx="3"/>
          </p:cNvCxnSpPr>
          <p:nvPr/>
        </p:nvCxnSpPr>
        <p:spPr>
          <a:xfrm rot="16200000" flipV="1">
            <a:off x="10197871" y="2311227"/>
            <a:ext cx="390548" cy="1066688"/>
          </a:xfrm>
          <a:prstGeom prst="bentConnector2">
            <a:avLst/>
          </a:prstGeom>
          <a:ln w="12700">
            <a:solidFill>
              <a:srgbClr val="861F4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74E2108E-3752-DE06-C8EE-616660AD3103}"/>
              </a:ext>
            </a:extLst>
          </p:cNvPr>
          <p:cNvCxnSpPr>
            <a:cxnSpLocks/>
            <a:stCxn id="25" idx="3"/>
          </p:cNvCxnSpPr>
          <p:nvPr/>
        </p:nvCxnSpPr>
        <p:spPr>
          <a:xfrm flipV="1">
            <a:off x="8469935" y="5077693"/>
            <a:ext cx="301284" cy="373718"/>
          </a:xfrm>
          <a:prstGeom prst="straightConnector1">
            <a:avLst/>
          </a:prstGeom>
          <a:ln w="6350">
            <a:solidFill>
              <a:srgbClr val="861F4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C968BF03-27B6-0853-29C1-6E97CE7E57B4}"/>
              </a:ext>
            </a:extLst>
          </p:cNvPr>
          <p:cNvCxnSpPr>
            <a:cxnSpLocks/>
            <a:stCxn id="28" idx="0"/>
          </p:cNvCxnSpPr>
          <p:nvPr/>
        </p:nvCxnSpPr>
        <p:spPr>
          <a:xfrm flipV="1">
            <a:off x="9014730" y="5120963"/>
            <a:ext cx="231239" cy="480118"/>
          </a:xfrm>
          <a:prstGeom prst="straightConnector1">
            <a:avLst/>
          </a:prstGeom>
          <a:ln w="6350">
            <a:solidFill>
              <a:srgbClr val="861F4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43D93D10-8A93-73AF-D210-3F93D92DE595}"/>
              </a:ext>
            </a:extLst>
          </p:cNvPr>
          <p:cNvCxnSpPr>
            <a:cxnSpLocks/>
            <a:stCxn id="27" idx="0"/>
          </p:cNvCxnSpPr>
          <p:nvPr/>
        </p:nvCxnSpPr>
        <p:spPr>
          <a:xfrm flipH="1" flipV="1">
            <a:off x="9717929" y="5154708"/>
            <a:ext cx="156133" cy="462690"/>
          </a:xfrm>
          <a:prstGeom prst="straightConnector1">
            <a:avLst/>
          </a:prstGeom>
          <a:ln w="6350">
            <a:solidFill>
              <a:srgbClr val="861F4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4FD5B469-AFAB-8374-B29C-534B22F1787E}"/>
              </a:ext>
            </a:extLst>
          </p:cNvPr>
          <p:cNvCxnSpPr>
            <a:cxnSpLocks/>
            <a:stCxn id="26" idx="1"/>
          </p:cNvCxnSpPr>
          <p:nvPr/>
        </p:nvCxnSpPr>
        <p:spPr>
          <a:xfrm flipH="1" flipV="1">
            <a:off x="10025888" y="5113474"/>
            <a:ext cx="446467" cy="308685"/>
          </a:xfrm>
          <a:prstGeom prst="straightConnector1">
            <a:avLst/>
          </a:prstGeom>
          <a:ln w="6350">
            <a:solidFill>
              <a:srgbClr val="861F41"/>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8" name="Picture 37">
            <a:extLst>
              <a:ext uri="{FF2B5EF4-FFF2-40B4-BE49-F238E27FC236}">
                <a16:creationId xmlns:a16="http://schemas.microsoft.com/office/drawing/2014/main" id="{B30C1CE7-02E1-939F-19B8-4E24397AD44D}"/>
              </a:ext>
            </a:extLst>
          </p:cNvPr>
          <p:cNvPicPr>
            <a:picLocks noChangeAspect="1"/>
          </p:cNvPicPr>
          <p:nvPr/>
        </p:nvPicPr>
        <p:blipFill>
          <a:blip r:embed="rId11"/>
          <a:stretch>
            <a:fillRect/>
          </a:stretch>
        </p:blipFill>
        <p:spPr>
          <a:xfrm>
            <a:off x="7684561" y="3307163"/>
            <a:ext cx="281486" cy="281486"/>
          </a:xfrm>
          <a:prstGeom prst="rect">
            <a:avLst/>
          </a:prstGeom>
        </p:spPr>
      </p:pic>
      <p:pic>
        <p:nvPicPr>
          <p:cNvPr id="39" name="Picture 38">
            <a:extLst>
              <a:ext uri="{FF2B5EF4-FFF2-40B4-BE49-F238E27FC236}">
                <a16:creationId xmlns:a16="http://schemas.microsoft.com/office/drawing/2014/main" id="{AAF6A5A4-83F6-8474-5160-6BAB7C6E91E2}"/>
              </a:ext>
            </a:extLst>
          </p:cNvPr>
          <p:cNvPicPr>
            <a:picLocks noChangeAspect="1"/>
          </p:cNvPicPr>
          <p:nvPr/>
        </p:nvPicPr>
        <p:blipFill>
          <a:blip r:embed="rId11"/>
          <a:stretch>
            <a:fillRect/>
          </a:stretch>
        </p:blipFill>
        <p:spPr>
          <a:xfrm>
            <a:off x="9236601" y="3295379"/>
            <a:ext cx="281486" cy="281486"/>
          </a:xfrm>
          <a:prstGeom prst="rect">
            <a:avLst/>
          </a:prstGeom>
        </p:spPr>
      </p:pic>
      <p:sp>
        <p:nvSpPr>
          <p:cNvPr id="42" name="Cloud 41">
            <a:extLst>
              <a:ext uri="{FF2B5EF4-FFF2-40B4-BE49-F238E27FC236}">
                <a16:creationId xmlns:a16="http://schemas.microsoft.com/office/drawing/2014/main" id="{6BADA6AF-471A-CB9D-1800-0087F58C9AA1}"/>
              </a:ext>
            </a:extLst>
          </p:cNvPr>
          <p:cNvSpPr/>
          <p:nvPr/>
        </p:nvSpPr>
        <p:spPr>
          <a:xfrm>
            <a:off x="3947338" y="2721177"/>
            <a:ext cx="1799890" cy="1396627"/>
          </a:xfrm>
          <a:prstGeom prst="cloud">
            <a:avLst/>
          </a:prstGeom>
          <a:solidFill>
            <a:schemeClr val="accent5">
              <a:lumMod val="20000"/>
              <a:lumOff val="80000"/>
              <a:alpha val="99000"/>
            </a:schemeClr>
          </a:solidFill>
          <a:ln w="12700" cap="flat">
            <a:solidFill>
              <a:srgbClr val="0F2B48"/>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dirty="0">
              <a:ln>
                <a:noFill/>
              </a:ln>
              <a:solidFill>
                <a:srgbClr val="FFFFFF"/>
              </a:solidFill>
              <a:effectLst/>
              <a:uFillTx/>
              <a:latin typeface="+mn-lt"/>
              <a:ea typeface="+mn-ea"/>
              <a:cs typeface="+mn-cs"/>
              <a:sym typeface="Helvetica Light"/>
            </a:endParaRPr>
          </a:p>
        </p:txBody>
      </p:sp>
      <p:pic>
        <p:nvPicPr>
          <p:cNvPr id="45" name="Picture 44" descr="A picture containing graphical user interface&#10;&#10;Description automatically generated">
            <a:extLst>
              <a:ext uri="{FF2B5EF4-FFF2-40B4-BE49-F238E27FC236}">
                <a16:creationId xmlns:a16="http://schemas.microsoft.com/office/drawing/2014/main" id="{5E133FC9-8655-7FD3-B0AA-130F9D83F141}"/>
              </a:ext>
            </a:extLst>
          </p:cNvPr>
          <p:cNvPicPr>
            <a:picLocks noChangeAspect="1"/>
          </p:cNvPicPr>
          <p:nvPr/>
        </p:nvPicPr>
        <p:blipFill rotWithShape="1">
          <a:blip r:embed="rId6"/>
          <a:srcRect l="10059" r="19177"/>
          <a:stretch/>
        </p:blipFill>
        <p:spPr>
          <a:xfrm flipH="1">
            <a:off x="4245275" y="2970239"/>
            <a:ext cx="288339" cy="407467"/>
          </a:xfrm>
          <a:prstGeom prst="rect">
            <a:avLst/>
          </a:prstGeom>
        </p:spPr>
      </p:pic>
      <p:pic>
        <p:nvPicPr>
          <p:cNvPr id="46" name="Picture 45" descr="A picture containing graphical user interface&#10;&#10;Description automatically generated">
            <a:extLst>
              <a:ext uri="{FF2B5EF4-FFF2-40B4-BE49-F238E27FC236}">
                <a16:creationId xmlns:a16="http://schemas.microsoft.com/office/drawing/2014/main" id="{851E78FA-6439-A536-3C0E-992ED8BECC06}"/>
              </a:ext>
            </a:extLst>
          </p:cNvPr>
          <p:cNvPicPr>
            <a:picLocks noChangeAspect="1"/>
          </p:cNvPicPr>
          <p:nvPr/>
        </p:nvPicPr>
        <p:blipFill rotWithShape="1">
          <a:blip r:embed="rId6"/>
          <a:srcRect l="10059" r="19177"/>
          <a:stretch/>
        </p:blipFill>
        <p:spPr>
          <a:xfrm flipH="1">
            <a:off x="5194438" y="2970237"/>
            <a:ext cx="288340" cy="407469"/>
          </a:xfrm>
          <a:prstGeom prst="rect">
            <a:avLst/>
          </a:prstGeom>
        </p:spPr>
      </p:pic>
      <p:pic>
        <p:nvPicPr>
          <p:cNvPr id="47" name="Picture 46" descr="A picture containing graphical user interface&#10;&#10;Description automatically generated">
            <a:extLst>
              <a:ext uri="{FF2B5EF4-FFF2-40B4-BE49-F238E27FC236}">
                <a16:creationId xmlns:a16="http://schemas.microsoft.com/office/drawing/2014/main" id="{D5BE53FA-19FA-B47B-4DA7-EBD05C1EDAAE}"/>
              </a:ext>
            </a:extLst>
          </p:cNvPr>
          <p:cNvPicPr>
            <a:picLocks noChangeAspect="1"/>
          </p:cNvPicPr>
          <p:nvPr/>
        </p:nvPicPr>
        <p:blipFill rotWithShape="1">
          <a:blip r:embed="rId6"/>
          <a:srcRect l="10059" r="19177"/>
          <a:stretch/>
        </p:blipFill>
        <p:spPr>
          <a:xfrm flipH="1">
            <a:off x="4694874" y="3509921"/>
            <a:ext cx="295886" cy="418133"/>
          </a:xfrm>
          <a:prstGeom prst="rect">
            <a:avLst/>
          </a:prstGeom>
        </p:spPr>
      </p:pic>
      <p:pic>
        <p:nvPicPr>
          <p:cNvPr id="48" name="Picture 2" descr="Image result for evil icon png">
            <a:extLst>
              <a:ext uri="{FF2B5EF4-FFF2-40B4-BE49-F238E27FC236}">
                <a16:creationId xmlns:a16="http://schemas.microsoft.com/office/drawing/2014/main" id="{8A21F5DF-88E4-046A-69D4-D1F0178917A7}"/>
              </a:ext>
            </a:extLst>
          </p:cNvPr>
          <p:cNvPicPr>
            <a:picLocks noChangeAspect="1" noChangeArrowheads="1"/>
          </p:cNvPicPr>
          <p:nvPr/>
        </p:nvPicPr>
        <p:blipFill>
          <a:blip r:embed="rId12" cstate="hqprint">
            <a:extLst>
              <a:ext uri="{28A0092B-C50C-407E-A947-70E740481C1C}">
                <a14:useLocalDpi xmlns:a14="http://schemas.microsoft.com/office/drawing/2010/main" val="0"/>
              </a:ext>
            </a:extLst>
          </a:blip>
          <a:srcRect/>
          <a:stretch>
            <a:fillRect/>
          </a:stretch>
        </p:blipFill>
        <p:spPr bwMode="auto">
          <a:xfrm>
            <a:off x="4257544" y="3063940"/>
            <a:ext cx="263800" cy="271075"/>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2" descr="Image result for evil icon png">
            <a:extLst>
              <a:ext uri="{FF2B5EF4-FFF2-40B4-BE49-F238E27FC236}">
                <a16:creationId xmlns:a16="http://schemas.microsoft.com/office/drawing/2014/main" id="{A696596E-1E6F-5380-7B04-0BA09C96BD23}"/>
              </a:ext>
            </a:extLst>
          </p:cNvPr>
          <p:cNvPicPr>
            <a:picLocks noChangeAspect="1" noChangeArrowheads="1"/>
          </p:cNvPicPr>
          <p:nvPr/>
        </p:nvPicPr>
        <p:blipFill>
          <a:blip r:embed="rId12" cstate="hqprint">
            <a:extLst>
              <a:ext uri="{28A0092B-C50C-407E-A947-70E740481C1C}">
                <a14:useLocalDpi xmlns:a14="http://schemas.microsoft.com/office/drawing/2010/main" val="0"/>
              </a:ext>
            </a:extLst>
          </a:blip>
          <a:srcRect/>
          <a:stretch>
            <a:fillRect/>
          </a:stretch>
        </p:blipFill>
        <p:spPr bwMode="auto">
          <a:xfrm>
            <a:off x="4710917" y="3619572"/>
            <a:ext cx="263800" cy="271075"/>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50" descr="A close-up of a graph&#10;&#10;Description automatically generated">
            <a:extLst>
              <a:ext uri="{FF2B5EF4-FFF2-40B4-BE49-F238E27FC236}">
                <a16:creationId xmlns:a16="http://schemas.microsoft.com/office/drawing/2014/main" id="{B3E55354-B348-2BD3-F1F4-2FE492F73EA9}"/>
              </a:ext>
            </a:extLst>
          </p:cNvPr>
          <p:cNvPicPr>
            <a:picLocks noChangeAspect="1"/>
          </p:cNvPicPr>
          <p:nvPr/>
        </p:nvPicPr>
        <p:blipFill>
          <a:blip r:embed="rId13"/>
          <a:stretch>
            <a:fillRect/>
          </a:stretch>
        </p:blipFill>
        <p:spPr>
          <a:xfrm>
            <a:off x="4043312" y="4212024"/>
            <a:ext cx="1577743" cy="1272613"/>
          </a:xfrm>
          <a:prstGeom prst="rect">
            <a:avLst/>
          </a:prstGeom>
        </p:spPr>
      </p:pic>
      <p:cxnSp>
        <p:nvCxnSpPr>
          <p:cNvPr id="53" name="Straight Arrow Connector 52">
            <a:extLst>
              <a:ext uri="{FF2B5EF4-FFF2-40B4-BE49-F238E27FC236}">
                <a16:creationId xmlns:a16="http://schemas.microsoft.com/office/drawing/2014/main" id="{977D88D3-A2CD-4744-871E-02A08E3C8912}"/>
              </a:ext>
            </a:extLst>
          </p:cNvPr>
          <p:cNvCxnSpPr/>
          <p:nvPr/>
        </p:nvCxnSpPr>
        <p:spPr>
          <a:xfrm>
            <a:off x="1598488" y="3335015"/>
            <a:ext cx="2191890" cy="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3FB2BBF8-4505-F7A7-9E97-15D24DC90288}"/>
              </a:ext>
            </a:extLst>
          </p:cNvPr>
          <p:cNvCxnSpPr>
            <a:cxnSpLocks/>
          </p:cNvCxnSpPr>
          <p:nvPr/>
        </p:nvCxnSpPr>
        <p:spPr>
          <a:xfrm rot="10800000">
            <a:off x="1561858" y="3651272"/>
            <a:ext cx="2191890" cy="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pic>
        <p:nvPicPr>
          <p:cNvPr id="56" name="Picture 55" descr="A close-up of a graph&#10;&#10;Description automatically generated">
            <a:extLst>
              <a:ext uri="{FF2B5EF4-FFF2-40B4-BE49-F238E27FC236}">
                <a16:creationId xmlns:a16="http://schemas.microsoft.com/office/drawing/2014/main" id="{7B1F49C9-946F-D1BC-BA03-F37C3021597C}"/>
              </a:ext>
            </a:extLst>
          </p:cNvPr>
          <p:cNvPicPr>
            <a:picLocks noChangeAspect="1"/>
          </p:cNvPicPr>
          <p:nvPr/>
        </p:nvPicPr>
        <p:blipFill>
          <a:blip r:embed="rId14"/>
          <a:stretch>
            <a:fillRect/>
          </a:stretch>
        </p:blipFill>
        <p:spPr>
          <a:xfrm>
            <a:off x="315517" y="3914898"/>
            <a:ext cx="1702350" cy="1209209"/>
          </a:xfrm>
          <a:prstGeom prst="rect">
            <a:avLst/>
          </a:prstGeom>
        </p:spPr>
      </p:pic>
      <p:sp>
        <p:nvSpPr>
          <p:cNvPr id="57" name="TextBox 56">
            <a:extLst>
              <a:ext uri="{FF2B5EF4-FFF2-40B4-BE49-F238E27FC236}">
                <a16:creationId xmlns:a16="http://schemas.microsoft.com/office/drawing/2014/main" id="{7D0B979D-9A67-BFA1-3A32-AF7C8EBD9909}"/>
              </a:ext>
            </a:extLst>
          </p:cNvPr>
          <p:cNvSpPr txBox="1"/>
          <p:nvPr/>
        </p:nvSpPr>
        <p:spPr>
          <a:xfrm>
            <a:off x="2058657" y="3018315"/>
            <a:ext cx="1393779" cy="369332"/>
          </a:xfrm>
          <a:prstGeom prst="rect">
            <a:avLst/>
          </a:prstGeom>
          <a:noFill/>
        </p:spPr>
        <p:txBody>
          <a:bodyPr wrap="none" rtlCol="0">
            <a:spAutoFit/>
          </a:bodyPr>
          <a:lstStyle/>
          <a:p>
            <a:r>
              <a:rPr lang="en-US" dirty="0">
                <a:solidFill>
                  <a:srgbClr val="002060"/>
                </a:solidFill>
                <a:latin typeface="Bierstadt" panose="020B0004020202020204" pitchFamily="34" charset="0"/>
              </a:rPr>
              <a:t>DPF queries</a:t>
            </a:r>
          </a:p>
        </p:txBody>
      </p:sp>
      <p:sp>
        <p:nvSpPr>
          <p:cNvPr id="58" name="TextBox 57">
            <a:extLst>
              <a:ext uri="{FF2B5EF4-FFF2-40B4-BE49-F238E27FC236}">
                <a16:creationId xmlns:a16="http://schemas.microsoft.com/office/drawing/2014/main" id="{F684FF6B-03D7-A5D3-2249-87D1E916016F}"/>
              </a:ext>
            </a:extLst>
          </p:cNvPr>
          <p:cNvSpPr txBox="1"/>
          <p:nvPr/>
        </p:nvSpPr>
        <p:spPr>
          <a:xfrm>
            <a:off x="2102237" y="3622810"/>
            <a:ext cx="1285352" cy="369332"/>
          </a:xfrm>
          <a:prstGeom prst="rect">
            <a:avLst/>
          </a:prstGeom>
          <a:noFill/>
        </p:spPr>
        <p:txBody>
          <a:bodyPr wrap="none" rtlCol="0">
            <a:spAutoFit/>
          </a:bodyPr>
          <a:lstStyle/>
          <a:p>
            <a:r>
              <a:rPr lang="en-US" dirty="0">
                <a:solidFill>
                  <a:srgbClr val="002060"/>
                </a:solidFill>
                <a:latin typeface="Bierstadt" panose="020B0004020202020204" pitchFamily="34" charset="0"/>
              </a:rPr>
              <a:t>Responses</a:t>
            </a:r>
          </a:p>
        </p:txBody>
      </p:sp>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B11D7953-6BE1-084C-BD87-2B503AED13A5}"/>
                  </a:ext>
                </a:extLst>
              </p:cNvPr>
              <p:cNvSpPr txBox="1"/>
              <p:nvPr/>
            </p:nvSpPr>
            <p:spPr>
              <a:xfrm>
                <a:off x="7110205" y="3070804"/>
                <a:ext cx="462498" cy="73257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i="1" smtClean="0">
                              <a:solidFill>
                                <a:srgbClr val="FF0000"/>
                              </a:solidFill>
                              <a:latin typeface="Cambria Math" panose="02040503050406030204" pitchFamily="18" charset="0"/>
                            </a:rPr>
                          </m:ctrlPr>
                        </m:dPr>
                        <m:e>
                          <m:m>
                            <m:mPr>
                              <m:mcs>
                                <m:mc>
                                  <m:mcPr>
                                    <m:count m:val="1"/>
                                    <m:mcJc m:val="center"/>
                                  </m:mcPr>
                                </m:mc>
                              </m:mcs>
                              <m:ctrlPr>
                                <a:rPr lang="en-US" i="1" smtClean="0">
                                  <a:solidFill>
                                    <a:srgbClr val="FF0000"/>
                                  </a:solidFill>
                                  <a:latin typeface="Cambria Math" panose="02040503050406030204" pitchFamily="18" charset="0"/>
                                </a:rPr>
                              </m:ctrlPr>
                            </m:mPr>
                            <m:mr>
                              <m:e>
                                <m:r>
                                  <m:rPr>
                                    <m:brk m:alnAt="7"/>
                                  </m:rPr>
                                  <a:rPr lang="en-US" b="0" i="1" smtClean="0">
                                    <a:solidFill>
                                      <a:srgbClr val="FF0000"/>
                                    </a:solidFill>
                                    <a:latin typeface="Cambria Math" panose="02040503050406030204" pitchFamily="18" charset="0"/>
                                  </a:rPr>
                                  <m:t>2</m:t>
                                </m:r>
                              </m:e>
                            </m:mr>
                            <m:mr>
                              <m:e>
                                <m:r>
                                  <a:rPr lang="en-US" b="0" i="1" smtClean="0">
                                    <a:solidFill>
                                      <a:srgbClr val="FF0000"/>
                                    </a:solidFill>
                                    <a:latin typeface="Cambria Math" panose="02040503050406030204" pitchFamily="18" charset="0"/>
                                  </a:rPr>
                                  <m:t>5</m:t>
                                </m:r>
                              </m:e>
                            </m:mr>
                            <m:mr>
                              <m:e>
                                <m:r>
                                  <a:rPr lang="en-US" b="0" i="1" smtClean="0">
                                    <a:solidFill>
                                      <a:srgbClr val="FF0000"/>
                                    </a:solidFill>
                                    <a:latin typeface="Cambria Math" panose="02040503050406030204" pitchFamily="18" charset="0"/>
                                  </a:rPr>
                                  <m:t>0</m:t>
                                </m:r>
                              </m:e>
                            </m:mr>
                          </m:m>
                        </m:e>
                      </m:d>
                    </m:oMath>
                  </m:oMathPara>
                </a14:m>
                <a:endParaRPr lang="en-US" dirty="0">
                  <a:solidFill>
                    <a:srgbClr val="FF0000"/>
                  </a:solidFill>
                </a:endParaRPr>
              </a:p>
            </p:txBody>
          </p:sp>
        </mc:Choice>
        <mc:Fallback xmlns="">
          <p:sp>
            <p:nvSpPr>
              <p:cNvPr id="60" name="TextBox 59">
                <a:extLst>
                  <a:ext uri="{FF2B5EF4-FFF2-40B4-BE49-F238E27FC236}">
                    <a16:creationId xmlns:a16="http://schemas.microsoft.com/office/drawing/2014/main" id="{B11D7953-6BE1-084C-BD87-2B503AED13A5}"/>
                  </a:ext>
                </a:extLst>
              </p:cNvPr>
              <p:cNvSpPr txBox="1">
                <a:spLocks noRot="1" noChangeAspect="1" noMove="1" noResize="1" noEditPoints="1" noAdjustHandles="1" noChangeArrowheads="1" noChangeShapeType="1" noTextEdit="1"/>
              </p:cNvSpPr>
              <p:nvPr/>
            </p:nvSpPr>
            <p:spPr>
              <a:xfrm>
                <a:off x="7110205" y="3070804"/>
                <a:ext cx="462498" cy="732573"/>
              </a:xfrm>
              <a:prstGeom prst="rect">
                <a:avLst/>
              </a:prstGeom>
              <a:blipFill>
                <a:blip r:embed="rId15"/>
                <a:stretch>
                  <a:fillRect b="-84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66647548-3C0F-201C-D398-86D9F4AB54FC}"/>
                  </a:ext>
                </a:extLst>
              </p:cNvPr>
              <p:cNvSpPr txBox="1"/>
              <p:nvPr/>
            </p:nvSpPr>
            <p:spPr>
              <a:xfrm>
                <a:off x="8667264" y="3062809"/>
                <a:ext cx="462498" cy="73154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i="1" smtClean="0">
                              <a:solidFill>
                                <a:srgbClr val="00B050"/>
                              </a:solidFill>
                              <a:latin typeface="Cambria Math" panose="02040503050406030204" pitchFamily="18" charset="0"/>
                            </a:rPr>
                          </m:ctrlPr>
                        </m:dPr>
                        <m:e>
                          <m:m>
                            <m:mPr>
                              <m:mcs>
                                <m:mc>
                                  <m:mcPr>
                                    <m:count m:val="1"/>
                                    <m:mcJc m:val="center"/>
                                  </m:mcPr>
                                </m:mc>
                              </m:mcs>
                              <m:ctrlPr>
                                <a:rPr lang="en-US" i="1" smtClean="0">
                                  <a:solidFill>
                                    <a:srgbClr val="00B050"/>
                                  </a:solidFill>
                                  <a:latin typeface="Cambria Math" panose="02040503050406030204" pitchFamily="18" charset="0"/>
                                </a:rPr>
                              </m:ctrlPr>
                            </m:mPr>
                            <m:mr>
                              <m:e>
                                <m:r>
                                  <m:rPr>
                                    <m:brk m:alnAt="7"/>
                                  </m:rPr>
                                  <a:rPr lang="en-US" b="0" i="1" smtClean="0">
                                    <a:solidFill>
                                      <a:srgbClr val="00B050"/>
                                    </a:solidFill>
                                    <a:latin typeface="Cambria Math" panose="02040503050406030204" pitchFamily="18" charset="0"/>
                                  </a:rPr>
                                  <m:t>4</m:t>
                                </m:r>
                              </m:e>
                            </m:mr>
                            <m:mr>
                              <m:e>
                                <m:r>
                                  <a:rPr lang="en-US" b="0" i="1" smtClean="0">
                                    <a:solidFill>
                                      <a:srgbClr val="00B050"/>
                                    </a:solidFill>
                                    <a:latin typeface="Cambria Math" panose="02040503050406030204" pitchFamily="18" charset="0"/>
                                  </a:rPr>
                                  <m:t>7</m:t>
                                </m:r>
                              </m:e>
                            </m:mr>
                            <m:mr>
                              <m:e>
                                <m:r>
                                  <a:rPr lang="en-US" b="0" i="1" smtClean="0">
                                    <a:solidFill>
                                      <a:srgbClr val="00B050"/>
                                    </a:solidFill>
                                    <a:latin typeface="Cambria Math" panose="02040503050406030204" pitchFamily="18" charset="0"/>
                                  </a:rPr>
                                  <m:t>3</m:t>
                                </m:r>
                              </m:e>
                            </m:mr>
                          </m:m>
                        </m:e>
                      </m:d>
                    </m:oMath>
                  </m:oMathPara>
                </a14:m>
                <a:endParaRPr lang="en-US" dirty="0">
                  <a:solidFill>
                    <a:srgbClr val="00B050"/>
                  </a:solidFill>
                </a:endParaRPr>
              </a:p>
            </p:txBody>
          </p:sp>
        </mc:Choice>
        <mc:Fallback xmlns="">
          <p:sp>
            <p:nvSpPr>
              <p:cNvPr id="61" name="TextBox 60">
                <a:extLst>
                  <a:ext uri="{FF2B5EF4-FFF2-40B4-BE49-F238E27FC236}">
                    <a16:creationId xmlns:a16="http://schemas.microsoft.com/office/drawing/2014/main" id="{66647548-3C0F-201C-D398-86D9F4AB54FC}"/>
                  </a:ext>
                </a:extLst>
              </p:cNvPr>
              <p:cNvSpPr txBox="1">
                <a:spLocks noRot="1" noChangeAspect="1" noMove="1" noResize="1" noEditPoints="1" noAdjustHandles="1" noChangeArrowheads="1" noChangeShapeType="1" noTextEdit="1"/>
              </p:cNvSpPr>
              <p:nvPr/>
            </p:nvSpPr>
            <p:spPr>
              <a:xfrm>
                <a:off x="8667264" y="3062809"/>
                <a:ext cx="462498" cy="731547"/>
              </a:xfrm>
              <a:prstGeom prst="rect">
                <a:avLst/>
              </a:prstGeom>
              <a:blipFill>
                <a:blip r:embed="rId16"/>
                <a:stretch>
                  <a:fillRect b="-1016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E83B8C95-B2E7-BA87-80F9-A819724CBF1A}"/>
                  </a:ext>
                </a:extLst>
              </p:cNvPr>
              <p:cNvSpPr txBox="1"/>
              <p:nvPr/>
            </p:nvSpPr>
            <p:spPr>
              <a:xfrm>
                <a:off x="10220659" y="3062776"/>
                <a:ext cx="462498" cy="73257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i="1" smtClean="0">
                              <a:solidFill>
                                <a:srgbClr val="0070C0"/>
                              </a:solidFill>
                              <a:latin typeface="Cambria Math" panose="02040503050406030204" pitchFamily="18" charset="0"/>
                            </a:rPr>
                          </m:ctrlPr>
                        </m:dPr>
                        <m:e>
                          <m:m>
                            <m:mPr>
                              <m:mcs>
                                <m:mc>
                                  <m:mcPr>
                                    <m:count m:val="1"/>
                                    <m:mcJc m:val="center"/>
                                  </m:mcPr>
                                </m:mc>
                              </m:mcs>
                              <m:ctrlPr>
                                <a:rPr lang="en-US" i="1" smtClean="0">
                                  <a:solidFill>
                                    <a:srgbClr val="0070C0"/>
                                  </a:solidFill>
                                  <a:latin typeface="Cambria Math" panose="02040503050406030204" pitchFamily="18" charset="0"/>
                                </a:rPr>
                              </m:ctrlPr>
                            </m:mPr>
                            <m:mr>
                              <m:e>
                                <m:r>
                                  <m:rPr>
                                    <m:brk m:alnAt="7"/>
                                  </m:rPr>
                                  <a:rPr lang="en-US" b="0" i="1" smtClean="0">
                                    <a:solidFill>
                                      <a:srgbClr val="0070C0"/>
                                    </a:solidFill>
                                    <a:latin typeface="Cambria Math" panose="02040503050406030204" pitchFamily="18" charset="0"/>
                                  </a:rPr>
                                  <m:t>3</m:t>
                                </m:r>
                              </m:e>
                            </m:mr>
                            <m:mr>
                              <m:e>
                                <m:r>
                                  <a:rPr lang="en-US" b="0" i="1" smtClean="0">
                                    <a:solidFill>
                                      <a:srgbClr val="0070C0"/>
                                    </a:solidFill>
                                    <a:latin typeface="Cambria Math" panose="02040503050406030204" pitchFamily="18" charset="0"/>
                                  </a:rPr>
                                  <m:t>4</m:t>
                                </m:r>
                              </m:e>
                            </m:mr>
                            <m:mr>
                              <m:e>
                                <m:r>
                                  <a:rPr lang="en-US" b="0" i="1" smtClean="0">
                                    <a:solidFill>
                                      <a:srgbClr val="0070C0"/>
                                    </a:solidFill>
                                    <a:latin typeface="Cambria Math" panose="02040503050406030204" pitchFamily="18" charset="0"/>
                                  </a:rPr>
                                  <m:t>6</m:t>
                                </m:r>
                              </m:e>
                            </m:mr>
                          </m:m>
                        </m:e>
                      </m:d>
                    </m:oMath>
                  </m:oMathPara>
                </a14:m>
                <a:endParaRPr lang="en-US" dirty="0">
                  <a:solidFill>
                    <a:srgbClr val="0070C0"/>
                  </a:solidFill>
                </a:endParaRPr>
              </a:p>
            </p:txBody>
          </p:sp>
        </mc:Choice>
        <mc:Fallback xmlns="">
          <p:sp>
            <p:nvSpPr>
              <p:cNvPr id="64" name="TextBox 63">
                <a:extLst>
                  <a:ext uri="{FF2B5EF4-FFF2-40B4-BE49-F238E27FC236}">
                    <a16:creationId xmlns:a16="http://schemas.microsoft.com/office/drawing/2014/main" id="{E83B8C95-B2E7-BA87-80F9-A819724CBF1A}"/>
                  </a:ext>
                </a:extLst>
              </p:cNvPr>
              <p:cNvSpPr txBox="1">
                <a:spLocks noRot="1" noChangeAspect="1" noMove="1" noResize="1" noEditPoints="1" noAdjustHandles="1" noChangeArrowheads="1" noChangeShapeType="1" noTextEdit="1"/>
              </p:cNvSpPr>
              <p:nvPr/>
            </p:nvSpPr>
            <p:spPr>
              <a:xfrm>
                <a:off x="10220659" y="3062776"/>
                <a:ext cx="462498" cy="732573"/>
              </a:xfrm>
              <a:prstGeom prst="rect">
                <a:avLst/>
              </a:prstGeom>
              <a:blipFill>
                <a:blip r:embed="rId17"/>
                <a:stretch>
                  <a:fillRect b="-8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4C3BB1B6-0C71-0DEA-9BCC-5D62E5E83489}"/>
                  </a:ext>
                </a:extLst>
              </p:cNvPr>
              <p:cNvSpPr txBox="1"/>
              <p:nvPr/>
            </p:nvSpPr>
            <p:spPr>
              <a:xfrm>
                <a:off x="3097642" y="5825465"/>
                <a:ext cx="462498" cy="73257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i="1" smtClean="0">
                              <a:solidFill>
                                <a:srgbClr val="FF0000"/>
                              </a:solidFill>
                              <a:latin typeface="Cambria Math" panose="02040503050406030204" pitchFamily="18" charset="0"/>
                            </a:rPr>
                          </m:ctrlPr>
                        </m:dPr>
                        <m:e>
                          <m:m>
                            <m:mPr>
                              <m:mcs>
                                <m:mc>
                                  <m:mcPr>
                                    <m:count m:val="1"/>
                                    <m:mcJc m:val="center"/>
                                  </m:mcPr>
                                </m:mc>
                              </m:mcs>
                              <m:ctrlPr>
                                <a:rPr lang="en-US" i="1" smtClean="0">
                                  <a:solidFill>
                                    <a:srgbClr val="FF0000"/>
                                  </a:solidFill>
                                  <a:latin typeface="Cambria Math" panose="02040503050406030204" pitchFamily="18" charset="0"/>
                                </a:rPr>
                              </m:ctrlPr>
                            </m:mPr>
                            <m:mr>
                              <m:e>
                                <m:r>
                                  <m:rPr>
                                    <m:brk m:alnAt="7"/>
                                  </m:rPr>
                                  <a:rPr lang="en-US" b="0" i="1" smtClean="0">
                                    <a:solidFill>
                                      <a:srgbClr val="FF0000"/>
                                    </a:solidFill>
                                    <a:latin typeface="Cambria Math" panose="02040503050406030204" pitchFamily="18" charset="0"/>
                                  </a:rPr>
                                  <m:t>2</m:t>
                                </m:r>
                              </m:e>
                            </m:mr>
                            <m:mr>
                              <m:e>
                                <m:r>
                                  <a:rPr lang="en-US" b="0" i="1" smtClean="0">
                                    <a:solidFill>
                                      <a:srgbClr val="FF0000"/>
                                    </a:solidFill>
                                    <a:latin typeface="Cambria Math" panose="02040503050406030204" pitchFamily="18" charset="0"/>
                                  </a:rPr>
                                  <m:t>5</m:t>
                                </m:r>
                              </m:e>
                            </m:mr>
                            <m:mr>
                              <m:e>
                                <m:r>
                                  <a:rPr lang="en-US" b="0" i="1" smtClean="0">
                                    <a:solidFill>
                                      <a:srgbClr val="FF0000"/>
                                    </a:solidFill>
                                    <a:latin typeface="Cambria Math" panose="02040503050406030204" pitchFamily="18" charset="0"/>
                                  </a:rPr>
                                  <m:t>0</m:t>
                                </m:r>
                              </m:e>
                            </m:mr>
                          </m:m>
                        </m:e>
                      </m:d>
                    </m:oMath>
                  </m:oMathPara>
                </a14:m>
                <a:endParaRPr lang="en-US" dirty="0">
                  <a:solidFill>
                    <a:srgbClr val="FF0000"/>
                  </a:solidFill>
                </a:endParaRPr>
              </a:p>
            </p:txBody>
          </p:sp>
        </mc:Choice>
        <mc:Fallback xmlns="">
          <p:sp>
            <p:nvSpPr>
              <p:cNvPr id="65" name="TextBox 64">
                <a:extLst>
                  <a:ext uri="{FF2B5EF4-FFF2-40B4-BE49-F238E27FC236}">
                    <a16:creationId xmlns:a16="http://schemas.microsoft.com/office/drawing/2014/main" id="{4C3BB1B6-0C71-0DEA-9BCC-5D62E5E83489}"/>
                  </a:ext>
                </a:extLst>
              </p:cNvPr>
              <p:cNvSpPr txBox="1">
                <a:spLocks noRot="1" noChangeAspect="1" noMove="1" noResize="1" noEditPoints="1" noAdjustHandles="1" noChangeArrowheads="1" noChangeShapeType="1" noTextEdit="1"/>
              </p:cNvSpPr>
              <p:nvPr/>
            </p:nvSpPr>
            <p:spPr>
              <a:xfrm>
                <a:off x="3097642" y="5825465"/>
                <a:ext cx="462498" cy="732573"/>
              </a:xfrm>
              <a:prstGeom prst="rect">
                <a:avLst/>
              </a:prstGeom>
              <a:blipFill>
                <a:blip r:embed="rId18"/>
                <a:stretch>
                  <a:fillRect b="-84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35FA25CC-ACA8-E1F4-2B2C-2A1A02292026}"/>
                  </a:ext>
                </a:extLst>
              </p:cNvPr>
              <p:cNvSpPr txBox="1"/>
              <p:nvPr/>
            </p:nvSpPr>
            <p:spPr>
              <a:xfrm>
                <a:off x="3983756" y="5825529"/>
                <a:ext cx="462498" cy="73154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i="1" smtClean="0">
                              <a:solidFill>
                                <a:srgbClr val="00B050"/>
                              </a:solidFill>
                              <a:latin typeface="Cambria Math" panose="02040503050406030204" pitchFamily="18" charset="0"/>
                            </a:rPr>
                          </m:ctrlPr>
                        </m:dPr>
                        <m:e>
                          <m:m>
                            <m:mPr>
                              <m:mcs>
                                <m:mc>
                                  <m:mcPr>
                                    <m:count m:val="1"/>
                                    <m:mcJc m:val="center"/>
                                  </m:mcPr>
                                </m:mc>
                              </m:mcs>
                              <m:ctrlPr>
                                <a:rPr lang="en-US" i="1" smtClean="0">
                                  <a:solidFill>
                                    <a:srgbClr val="00B050"/>
                                  </a:solidFill>
                                  <a:latin typeface="Cambria Math" panose="02040503050406030204" pitchFamily="18" charset="0"/>
                                </a:rPr>
                              </m:ctrlPr>
                            </m:mPr>
                            <m:mr>
                              <m:e>
                                <m:r>
                                  <m:rPr>
                                    <m:brk m:alnAt="7"/>
                                  </m:rPr>
                                  <a:rPr lang="en-US" b="0" i="1" smtClean="0">
                                    <a:solidFill>
                                      <a:srgbClr val="00B050"/>
                                    </a:solidFill>
                                    <a:latin typeface="Cambria Math" panose="02040503050406030204" pitchFamily="18" charset="0"/>
                                  </a:rPr>
                                  <m:t>4</m:t>
                                </m:r>
                              </m:e>
                            </m:mr>
                            <m:mr>
                              <m:e>
                                <m:r>
                                  <a:rPr lang="en-US" b="0" i="1" smtClean="0">
                                    <a:solidFill>
                                      <a:srgbClr val="00B050"/>
                                    </a:solidFill>
                                    <a:latin typeface="Cambria Math" panose="02040503050406030204" pitchFamily="18" charset="0"/>
                                  </a:rPr>
                                  <m:t>7</m:t>
                                </m:r>
                              </m:e>
                            </m:mr>
                            <m:mr>
                              <m:e>
                                <m:r>
                                  <a:rPr lang="en-US" b="0" i="1" smtClean="0">
                                    <a:solidFill>
                                      <a:srgbClr val="00B050"/>
                                    </a:solidFill>
                                    <a:latin typeface="Cambria Math" panose="02040503050406030204" pitchFamily="18" charset="0"/>
                                  </a:rPr>
                                  <m:t>3</m:t>
                                </m:r>
                              </m:e>
                            </m:mr>
                          </m:m>
                        </m:e>
                      </m:d>
                    </m:oMath>
                  </m:oMathPara>
                </a14:m>
                <a:endParaRPr lang="en-US" dirty="0">
                  <a:solidFill>
                    <a:srgbClr val="00B050"/>
                  </a:solidFill>
                </a:endParaRPr>
              </a:p>
            </p:txBody>
          </p:sp>
        </mc:Choice>
        <mc:Fallback xmlns="">
          <p:sp>
            <p:nvSpPr>
              <p:cNvPr id="66" name="TextBox 65">
                <a:extLst>
                  <a:ext uri="{FF2B5EF4-FFF2-40B4-BE49-F238E27FC236}">
                    <a16:creationId xmlns:a16="http://schemas.microsoft.com/office/drawing/2014/main" id="{35FA25CC-ACA8-E1F4-2B2C-2A1A02292026}"/>
                  </a:ext>
                </a:extLst>
              </p:cNvPr>
              <p:cNvSpPr txBox="1">
                <a:spLocks noRot="1" noChangeAspect="1" noMove="1" noResize="1" noEditPoints="1" noAdjustHandles="1" noChangeArrowheads="1" noChangeShapeType="1" noTextEdit="1"/>
              </p:cNvSpPr>
              <p:nvPr/>
            </p:nvSpPr>
            <p:spPr>
              <a:xfrm>
                <a:off x="3983756" y="5825529"/>
                <a:ext cx="462498" cy="731547"/>
              </a:xfrm>
              <a:prstGeom prst="rect">
                <a:avLst/>
              </a:prstGeom>
              <a:blipFill>
                <a:blip r:embed="rId19"/>
                <a:stretch>
                  <a:fillRect b="-84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BD2F90E9-DECA-599A-15EC-DFB904F9D7A8}"/>
                  </a:ext>
                </a:extLst>
              </p:cNvPr>
              <p:cNvSpPr txBox="1"/>
              <p:nvPr/>
            </p:nvSpPr>
            <p:spPr>
              <a:xfrm>
                <a:off x="4845162" y="5825465"/>
                <a:ext cx="462498" cy="73257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i="1" smtClean="0">
                              <a:solidFill>
                                <a:srgbClr val="0070C0"/>
                              </a:solidFill>
                              <a:latin typeface="Cambria Math" panose="02040503050406030204" pitchFamily="18" charset="0"/>
                            </a:rPr>
                          </m:ctrlPr>
                        </m:dPr>
                        <m:e>
                          <m:m>
                            <m:mPr>
                              <m:mcs>
                                <m:mc>
                                  <m:mcPr>
                                    <m:count m:val="1"/>
                                    <m:mcJc m:val="center"/>
                                  </m:mcPr>
                                </m:mc>
                              </m:mcs>
                              <m:ctrlPr>
                                <a:rPr lang="en-US" i="1" smtClean="0">
                                  <a:solidFill>
                                    <a:srgbClr val="0070C0"/>
                                  </a:solidFill>
                                  <a:latin typeface="Cambria Math" panose="02040503050406030204" pitchFamily="18" charset="0"/>
                                </a:rPr>
                              </m:ctrlPr>
                            </m:mPr>
                            <m:mr>
                              <m:e>
                                <m:r>
                                  <m:rPr>
                                    <m:brk m:alnAt="7"/>
                                  </m:rPr>
                                  <a:rPr lang="en-US" b="0" i="1" smtClean="0">
                                    <a:solidFill>
                                      <a:srgbClr val="0070C0"/>
                                    </a:solidFill>
                                    <a:latin typeface="Cambria Math" panose="02040503050406030204" pitchFamily="18" charset="0"/>
                                  </a:rPr>
                                  <m:t>3</m:t>
                                </m:r>
                              </m:e>
                            </m:mr>
                            <m:mr>
                              <m:e>
                                <m:r>
                                  <a:rPr lang="en-US" b="0" i="1" smtClean="0">
                                    <a:solidFill>
                                      <a:srgbClr val="0070C0"/>
                                    </a:solidFill>
                                    <a:latin typeface="Cambria Math" panose="02040503050406030204" pitchFamily="18" charset="0"/>
                                  </a:rPr>
                                  <m:t>4</m:t>
                                </m:r>
                              </m:e>
                            </m:mr>
                            <m:mr>
                              <m:e>
                                <m:r>
                                  <a:rPr lang="en-US" b="0" i="1" smtClean="0">
                                    <a:solidFill>
                                      <a:srgbClr val="0070C0"/>
                                    </a:solidFill>
                                    <a:latin typeface="Cambria Math" panose="02040503050406030204" pitchFamily="18" charset="0"/>
                                  </a:rPr>
                                  <m:t>6</m:t>
                                </m:r>
                              </m:e>
                            </m:mr>
                          </m:m>
                        </m:e>
                      </m:d>
                    </m:oMath>
                  </m:oMathPara>
                </a14:m>
                <a:endParaRPr lang="en-US" dirty="0">
                  <a:solidFill>
                    <a:srgbClr val="0070C0"/>
                  </a:solidFill>
                </a:endParaRPr>
              </a:p>
            </p:txBody>
          </p:sp>
        </mc:Choice>
        <mc:Fallback xmlns="">
          <p:sp>
            <p:nvSpPr>
              <p:cNvPr id="67" name="TextBox 66">
                <a:extLst>
                  <a:ext uri="{FF2B5EF4-FFF2-40B4-BE49-F238E27FC236}">
                    <a16:creationId xmlns:a16="http://schemas.microsoft.com/office/drawing/2014/main" id="{BD2F90E9-DECA-599A-15EC-DFB904F9D7A8}"/>
                  </a:ext>
                </a:extLst>
              </p:cNvPr>
              <p:cNvSpPr txBox="1">
                <a:spLocks noRot="1" noChangeAspect="1" noMove="1" noResize="1" noEditPoints="1" noAdjustHandles="1" noChangeArrowheads="1" noChangeShapeType="1" noTextEdit="1"/>
              </p:cNvSpPr>
              <p:nvPr/>
            </p:nvSpPr>
            <p:spPr>
              <a:xfrm>
                <a:off x="4845162" y="5825465"/>
                <a:ext cx="462498" cy="732573"/>
              </a:xfrm>
              <a:prstGeom prst="rect">
                <a:avLst/>
              </a:prstGeom>
              <a:blipFill>
                <a:blip r:embed="rId20"/>
                <a:stretch>
                  <a:fillRect b="-84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1CE78750-1BD2-213A-0E3D-9633A4493B25}"/>
                  </a:ext>
                </a:extLst>
              </p:cNvPr>
              <p:cNvSpPr txBox="1"/>
              <p:nvPr/>
            </p:nvSpPr>
            <p:spPr>
              <a:xfrm>
                <a:off x="3573925" y="6006604"/>
                <a:ext cx="41069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m:t>
                      </m:r>
                    </m:oMath>
                  </m:oMathPara>
                </a14:m>
                <a:endParaRPr lang="en-US" dirty="0"/>
              </a:p>
            </p:txBody>
          </p:sp>
        </mc:Choice>
        <mc:Fallback xmlns="">
          <p:sp>
            <p:nvSpPr>
              <p:cNvPr id="68" name="TextBox 67">
                <a:extLst>
                  <a:ext uri="{FF2B5EF4-FFF2-40B4-BE49-F238E27FC236}">
                    <a16:creationId xmlns:a16="http://schemas.microsoft.com/office/drawing/2014/main" id="{1CE78750-1BD2-213A-0E3D-9633A4493B25}"/>
                  </a:ext>
                </a:extLst>
              </p:cNvPr>
              <p:cNvSpPr txBox="1">
                <a:spLocks noRot="1" noChangeAspect="1" noMove="1" noResize="1" noEditPoints="1" noAdjustHandles="1" noChangeArrowheads="1" noChangeShapeType="1" noTextEdit="1"/>
              </p:cNvSpPr>
              <p:nvPr/>
            </p:nvSpPr>
            <p:spPr>
              <a:xfrm>
                <a:off x="3573925" y="6006604"/>
                <a:ext cx="410690" cy="369332"/>
              </a:xfrm>
              <a:prstGeom prst="rect">
                <a:avLst/>
              </a:prstGeom>
              <a:blipFill>
                <a:blip r:embed="rId2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B681B045-4EBE-D1E6-872A-8BB757CE265D}"/>
                  </a:ext>
                </a:extLst>
              </p:cNvPr>
              <p:cNvSpPr txBox="1"/>
              <p:nvPr/>
            </p:nvSpPr>
            <p:spPr>
              <a:xfrm>
                <a:off x="4429717" y="6006604"/>
                <a:ext cx="41069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m:t>
                      </m:r>
                    </m:oMath>
                  </m:oMathPara>
                </a14:m>
                <a:endParaRPr lang="en-US" dirty="0"/>
              </a:p>
            </p:txBody>
          </p:sp>
        </mc:Choice>
        <mc:Fallback xmlns="">
          <p:sp>
            <p:nvSpPr>
              <p:cNvPr id="69" name="TextBox 68">
                <a:extLst>
                  <a:ext uri="{FF2B5EF4-FFF2-40B4-BE49-F238E27FC236}">
                    <a16:creationId xmlns:a16="http://schemas.microsoft.com/office/drawing/2014/main" id="{B681B045-4EBE-D1E6-872A-8BB757CE265D}"/>
                  </a:ext>
                </a:extLst>
              </p:cNvPr>
              <p:cNvSpPr txBox="1">
                <a:spLocks noRot="1" noChangeAspect="1" noMove="1" noResize="1" noEditPoints="1" noAdjustHandles="1" noChangeArrowheads="1" noChangeShapeType="1" noTextEdit="1"/>
              </p:cNvSpPr>
              <p:nvPr/>
            </p:nvSpPr>
            <p:spPr>
              <a:xfrm>
                <a:off x="4429717" y="6006604"/>
                <a:ext cx="410690" cy="369332"/>
              </a:xfrm>
              <a:prstGeom prst="rect">
                <a:avLst/>
              </a:prstGeom>
              <a:blipFill>
                <a:blip r:embed="rId2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226D0BBF-0CCE-3BD4-8325-EA573BF87D7D}"/>
                  </a:ext>
                </a:extLst>
              </p:cNvPr>
              <p:cNvSpPr txBox="1"/>
              <p:nvPr/>
            </p:nvSpPr>
            <p:spPr>
              <a:xfrm>
                <a:off x="5296313" y="6006604"/>
                <a:ext cx="96686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mod</m:t>
                      </m:r>
                      <m:r>
                        <a:rPr lang="en-US" b="0" i="1" smtClean="0">
                          <a:latin typeface="Cambria Math" panose="02040503050406030204" pitchFamily="18" charset="0"/>
                        </a:rPr>
                        <m:t> </m:t>
                      </m:r>
                      <m:sSup>
                        <m:sSupPr>
                          <m:ctrlPr>
                            <a:rPr lang="en-US" b="0" i="1" smtClean="0">
                              <a:latin typeface="Cambria Math" panose="02040503050406030204" pitchFamily="18" charset="0"/>
                            </a:rPr>
                          </m:ctrlPr>
                        </m:sSupPr>
                        <m:e>
                          <m:r>
                            <a:rPr lang="en-US" b="0" i="1" smtClean="0">
                              <a:latin typeface="Cambria Math" panose="02040503050406030204" pitchFamily="18" charset="0"/>
                            </a:rPr>
                            <m:t>2</m:t>
                          </m:r>
                        </m:e>
                        <m:sup>
                          <m:r>
                            <a:rPr lang="en-US" b="0" i="1" smtClean="0">
                              <a:latin typeface="Cambria Math" panose="02040503050406030204" pitchFamily="18" charset="0"/>
                            </a:rPr>
                            <m:t>3</m:t>
                          </m:r>
                        </m:sup>
                      </m:sSup>
                    </m:oMath>
                  </m:oMathPara>
                </a14:m>
                <a:endParaRPr lang="en-US" dirty="0"/>
              </a:p>
            </p:txBody>
          </p:sp>
        </mc:Choice>
        <mc:Fallback xmlns="">
          <p:sp>
            <p:nvSpPr>
              <p:cNvPr id="70" name="TextBox 69">
                <a:extLst>
                  <a:ext uri="{FF2B5EF4-FFF2-40B4-BE49-F238E27FC236}">
                    <a16:creationId xmlns:a16="http://schemas.microsoft.com/office/drawing/2014/main" id="{226D0BBF-0CCE-3BD4-8325-EA573BF87D7D}"/>
                  </a:ext>
                </a:extLst>
              </p:cNvPr>
              <p:cNvSpPr txBox="1">
                <a:spLocks noRot="1" noChangeAspect="1" noMove="1" noResize="1" noEditPoints="1" noAdjustHandles="1" noChangeArrowheads="1" noChangeShapeType="1" noTextEdit="1"/>
              </p:cNvSpPr>
              <p:nvPr/>
            </p:nvSpPr>
            <p:spPr>
              <a:xfrm>
                <a:off x="5296313" y="6006604"/>
                <a:ext cx="966867" cy="369332"/>
              </a:xfrm>
              <a:prstGeom prst="rect">
                <a:avLst/>
              </a:prstGeom>
              <a:blipFill>
                <a:blip r:embed="rId23"/>
                <a:stretch>
                  <a:fillRect b="-129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511F74B1-C34D-45C8-3224-790F3A5F08BC}"/>
                  </a:ext>
                </a:extLst>
              </p:cNvPr>
              <p:cNvSpPr txBox="1"/>
              <p:nvPr/>
            </p:nvSpPr>
            <p:spPr>
              <a:xfrm>
                <a:off x="6201439" y="5792147"/>
                <a:ext cx="751039" cy="730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 </m:t>
                      </m:r>
                      <m:d>
                        <m:dPr>
                          <m:ctrlPr>
                            <a:rPr lang="en-US" i="1" smtClean="0">
                              <a:solidFill>
                                <a:schemeClr val="tx1"/>
                              </a:solidFill>
                              <a:latin typeface="Cambria Math" panose="02040503050406030204" pitchFamily="18" charset="0"/>
                            </a:rPr>
                          </m:ctrlPr>
                        </m:dPr>
                        <m:e>
                          <m:m>
                            <m:mPr>
                              <m:mcs>
                                <m:mc>
                                  <m:mcPr>
                                    <m:count m:val="1"/>
                                    <m:mcJc m:val="center"/>
                                  </m:mcPr>
                                </m:mc>
                              </m:mcs>
                              <m:ctrlPr>
                                <a:rPr lang="en-US" i="1" smtClean="0">
                                  <a:solidFill>
                                    <a:schemeClr val="tx1"/>
                                  </a:solidFill>
                                  <a:latin typeface="Cambria Math" panose="02040503050406030204" pitchFamily="18" charset="0"/>
                                </a:rPr>
                              </m:ctrlPr>
                            </m:mPr>
                            <m:mr>
                              <m:e>
                                <m:r>
                                  <m:rPr>
                                    <m:brk m:alnAt="7"/>
                                  </m:rPr>
                                  <a:rPr lang="en-US" b="0" i="1" smtClean="0">
                                    <a:solidFill>
                                      <a:schemeClr val="tx1"/>
                                    </a:solidFill>
                                    <a:latin typeface="Cambria Math" panose="02040503050406030204" pitchFamily="18" charset="0"/>
                                  </a:rPr>
                                  <m:t>1</m:t>
                                </m:r>
                              </m:e>
                            </m:mr>
                            <m:mr>
                              <m:e>
                                <m:r>
                                  <a:rPr lang="en-US" b="0" i="1" smtClean="0">
                                    <a:solidFill>
                                      <a:schemeClr val="tx1"/>
                                    </a:solidFill>
                                    <a:latin typeface="Cambria Math" panose="02040503050406030204" pitchFamily="18" charset="0"/>
                                  </a:rPr>
                                  <m:t>0</m:t>
                                </m:r>
                              </m:e>
                            </m:mr>
                            <m:mr>
                              <m:e>
                                <m:r>
                                  <a:rPr lang="en-US" b="0" i="1" smtClean="0">
                                    <a:solidFill>
                                      <a:schemeClr val="tx1"/>
                                    </a:solidFill>
                                    <a:latin typeface="Cambria Math" panose="02040503050406030204" pitchFamily="18" charset="0"/>
                                  </a:rPr>
                                  <m:t>1</m:t>
                                </m:r>
                              </m:e>
                            </m:mr>
                          </m:m>
                        </m:e>
                      </m:d>
                    </m:oMath>
                  </m:oMathPara>
                </a14:m>
                <a:endParaRPr lang="en-US" dirty="0">
                  <a:solidFill>
                    <a:schemeClr val="tx1"/>
                  </a:solidFill>
                </a:endParaRPr>
              </a:p>
            </p:txBody>
          </p:sp>
        </mc:Choice>
        <mc:Fallback xmlns="">
          <p:sp>
            <p:nvSpPr>
              <p:cNvPr id="71" name="TextBox 70">
                <a:extLst>
                  <a:ext uri="{FF2B5EF4-FFF2-40B4-BE49-F238E27FC236}">
                    <a16:creationId xmlns:a16="http://schemas.microsoft.com/office/drawing/2014/main" id="{511F74B1-C34D-45C8-3224-790F3A5F08BC}"/>
                  </a:ext>
                </a:extLst>
              </p:cNvPr>
              <p:cNvSpPr txBox="1">
                <a:spLocks noRot="1" noChangeAspect="1" noMove="1" noResize="1" noEditPoints="1" noAdjustHandles="1" noChangeArrowheads="1" noChangeShapeType="1" noTextEdit="1"/>
              </p:cNvSpPr>
              <p:nvPr/>
            </p:nvSpPr>
            <p:spPr>
              <a:xfrm>
                <a:off x="6201439" y="5792147"/>
                <a:ext cx="751039" cy="730777"/>
              </a:xfrm>
              <a:prstGeom prst="rect">
                <a:avLst/>
              </a:prstGeom>
              <a:blipFill>
                <a:blip r:embed="rId24"/>
                <a:stretch>
                  <a:fillRect l="-3333" t="-1724" b="-103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DB7BDDAD-BCD0-F093-326F-6A27BDF50802}"/>
                  </a:ext>
                </a:extLst>
              </p:cNvPr>
              <p:cNvSpPr txBox="1"/>
              <p:nvPr/>
            </p:nvSpPr>
            <p:spPr>
              <a:xfrm>
                <a:off x="5810227" y="4330972"/>
                <a:ext cx="1904523" cy="830997"/>
              </a:xfrm>
              <a:prstGeom prst="rect">
                <a:avLst/>
              </a:prstGeom>
              <a:noFill/>
            </p:spPr>
            <p:txBody>
              <a:bodyPr wrap="square" lIns="0" tIns="0" rIns="0" bIns="0" rtlCol="0">
                <a:spAutoFit/>
              </a:bodyPr>
              <a:lstStyle/>
              <a:p>
                <a:pPr algn="ctr"/>
                <a14:m>
                  <m:oMath xmlns:m="http://schemas.openxmlformats.org/officeDocument/2006/math">
                    <m:r>
                      <a:rPr lang="en-US" b="1" i="1" smtClean="0">
                        <a:solidFill>
                          <a:srgbClr val="FF0000"/>
                        </a:solidFill>
                        <a:latin typeface="Cambria Math" panose="02040503050406030204" pitchFamily="18" charset="0"/>
                        <a:ea typeface="Cambria Math" panose="02040503050406030204" pitchFamily="18" charset="0"/>
                      </a:rPr>
                      <m:t>!</m:t>
                    </m:r>
                    <m:r>
                      <a:rPr lang="el-GR" b="1" i="1" smtClean="0">
                        <a:solidFill>
                          <a:srgbClr val="FF0000"/>
                        </a:solidFill>
                        <a:latin typeface="Cambria Math" panose="02040503050406030204" pitchFamily="18" charset="0"/>
                        <a:ea typeface="Cambria Math" panose="02040503050406030204" pitchFamily="18" charset="0"/>
                      </a:rPr>
                      <m:t>𝜪</m:t>
                    </m:r>
                    <m:r>
                      <a:rPr lang="en-US" b="1" i="1" smtClean="0">
                        <a:solidFill>
                          <a:srgbClr val="FF0000"/>
                        </a:solidFill>
                        <a:latin typeface="Cambria Math" panose="02040503050406030204" pitchFamily="18" charset="0"/>
                        <a:ea typeface="Cambria Math" panose="02040503050406030204" pitchFamily="18" charset="0"/>
                      </a:rPr>
                      <m:t>(</m:t>
                    </m:r>
                    <m:r>
                      <a:rPr lang="en-US" b="1" i="1" smtClean="0">
                        <a:solidFill>
                          <a:srgbClr val="FF0000"/>
                        </a:solidFill>
                        <a:latin typeface="Cambria Math" panose="02040503050406030204" pitchFamily="18" charset="0"/>
                        <a:ea typeface="Cambria Math" panose="02040503050406030204" pitchFamily="18" charset="0"/>
                      </a:rPr>
                      <m:t>𝑵</m:t>
                    </m:r>
                    <m:r>
                      <a:rPr lang="en-US" b="1" i="1" smtClean="0">
                        <a:solidFill>
                          <a:srgbClr val="FF0000"/>
                        </a:solidFill>
                        <a:latin typeface="Cambria Math" panose="02040503050406030204" pitchFamily="18" charset="0"/>
                        <a:ea typeface="Cambria Math" panose="02040503050406030204" pitchFamily="18" charset="0"/>
                      </a:rPr>
                      <m:t>)</m:t>
                    </m:r>
                  </m:oMath>
                </a14:m>
                <a:r>
                  <a:rPr lang="en-US" b="1" dirty="0">
                    <a:solidFill>
                      <a:srgbClr val="FF0000"/>
                    </a:solidFill>
                    <a:latin typeface="Bierstadt" panose="020B0004020202020204" pitchFamily="34" charset="0"/>
                  </a:rPr>
                  <a:t> Communication Overhead</a:t>
                </a:r>
              </a:p>
            </p:txBody>
          </p:sp>
        </mc:Choice>
        <mc:Fallback xmlns="">
          <p:sp>
            <p:nvSpPr>
              <p:cNvPr id="72" name="TextBox 71">
                <a:extLst>
                  <a:ext uri="{FF2B5EF4-FFF2-40B4-BE49-F238E27FC236}">
                    <a16:creationId xmlns:a16="http://schemas.microsoft.com/office/drawing/2014/main" id="{DB7BDDAD-BCD0-F093-326F-6A27BDF50802}"/>
                  </a:ext>
                </a:extLst>
              </p:cNvPr>
              <p:cNvSpPr txBox="1">
                <a:spLocks noRot="1" noChangeAspect="1" noMove="1" noResize="1" noEditPoints="1" noAdjustHandles="1" noChangeArrowheads="1" noChangeShapeType="1" noTextEdit="1"/>
              </p:cNvSpPr>
              <p:nvPr/>
            </p:nvSpPr>
            <p:spPr>
              <a:xfrm>
                <a:off x="5810227" y="4330972"/>
                <a:ext cx="1904523" cy="830997"/>
              </a:xfrm>
              <a:prstGeom prst="rect">
                <a:avLst/>
              </a:prstGeom>
              <a:blipFill>
                <a:blip r:embed="rId25"/>
                <a:stretch>
                  <a:fillRect l="-1325" t="-1493" r="-4636" b="-16418"/>
                </a:stretch>
              </a:blipFill>
            </p:spPr>
            <p:txBody>
              <a:bodyPr/>
              <a:lstStyle/>
              <a:p>
                <a:r>
                  <a:rPr lang="en-US">
                    <a:noFill/>
                  </a:rPr>
                  <a:t> </a:t>
                </a:r>
              </a:p>
            </p:txBody>
          </p:sp>
        </mc:Fallback>
      </mc:AlternateContent>
      <p:pic>
        <p:nvPicPr>
          <p:cNvPr id="74" name="Picture 73" descr="A pencil and wrench with a black background&#10;&#10;Description automatically generated">
            <a:extLst>
              <a:ext uri="{FF2B5EF4-FFF2-40B4-BE49-F238E27FC236}">
                <a16:creationId xmlns:a16="http://schemas.microsoft.com/office/drawing/2014/main" id="{B55B8718-837B-292B-5983-901B0F897B24}"/>
              </a:ext>
            </a:extLst>
          </p:cNvPr>
          <p:cNvPicPr>
            <a:picLocks noChangeAspect="1"/>
          </p:cNvPicPr>
          <p:nvPr/>
        </p:nvPicPr>
        <p:blipFill>
          <a:blip r:embed="rId26"/>
          <a:stretch>
            <a:fillRect/>
          </a:stretch>
        </p:blipFill>
        <p:spPr>
          <a:xfrm>
            <a:off x="6222086" y="4233918"/>
            <a:ext cx="1030634" cy="1030634"/>
          </a:xfrm>
          <a:prstGeom prst="rect">
            <a:avLst/>
          </a:prstGeom>
        </p:spPr>
      </p:pic>
      <p:sp>
        <p:nvSpPr>
          <p:cNvPr id="3" name="TextBox 2">
            <a:extLst>
              <a:ext uri="{FF2B5EF4-FFF2-40B4-BE49-F238E27FC236}">
                <a16:creationId xmlns:a16="http://schemas.microsoft.com/office/drawing/2014/main" id="{83700467-6536-7898-A1A0-3127AA28306F}"/>
              </a:ext>
            </a:extLst>
          </p:cNvPr>
          <p:cNvSpPr txBox="1"/>
          <p:nvPr/>
        </p:nvSpPr>
        <p:spPr>
          <a:xfrm>
            <a:off x="6028115" y="6230914"/>
            <a:ext cx="538930" cy="338554"/>
          </a:xfrm>
          <a:prstGeom prst="rect">
            <a:avLst/>
          </a:prstGeom>
          <a:noFill/>
        </p:spPr>
        <p:txBody>
          <a:bodyPr wrap="none" rtlCol="0">
            <a:spAutoFit/>
          </a:bodyPr>
          <a:lstStyle/>
          <a:p>
            <a:r>
              <a:rPr lang="en-US" sz="1600" dirty="0">
                <a:solidFill>
                  <a:srgbClr val="7030A0"/>
                </a:solidFill>
                <a:latin typeface="Bierstadt" panose="020B0004020202020204" pitchFamily="34" charset="0"/>
              </a:rPr>
              <a:t>Dec</a:t>
            </a:r>
          </a:p>
        </p:txBody>
      </p:sp>
    </p:spTree>
    <p:extLst>
      <p:ext uri="{BB962C8B-B14F-4D97-AF65-F5344CB8AC3E}">
        <p14:creationId xmlns:p14="http://schemas.microsoft.com/office/powerpoint/2010/main" val="4146214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linds(horizontal)">
                                      <p:cBhvr>
                                        <p:cTn id="7" dur="25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2"/>
                                        </p:tgtEl>
                                        <p:attrNameLst>
                                          <p:attrName>style.visibility</p:attrName>
                                        </p:attrNameLst>
                                      </p:cBhvr>
                                      <p:to>
                                        <p:strVal val="visible"/>
                                      </p:to>
                                    </p:set>
                                    <p:animEffect transition="in" filter="blinds(horizontal)">
                                      <p:cBhvr>
                                        <p:cTn id="12" dur="250"/>
                                        <p:tgtEl>
                                          <p:spTgt spid="42"/>
                                        </p:tgtEl>
                                      </p:cBhvr>
                                    </p:animEffect>
                                  </p:childTnLst>
                                </p:cTn>
                              </p:par>
                              <p:par>
                                <p:cTn id="13" presetID="3" presetClass="entr" presetSubtype="10" fill="hold" nodeType="withEffect">
                                  <p:stCondLst>
                                    <p:cond delay="0"/>
                                  </p:stCondLst>
                                  <p:childTnLst>
                                    <p:set>
                                      <p:cBhvr>
                                        <p:cTn id="14" dur="1" fill="hold">
                                          <p:stCondLst>
                                            <p:cond delay="0"/>
                                          </p:stCondLst>
                                        </p:cTn>
                                        <p:tgtEl>
                                          <p:spTgt spid="45"/>
                                        </p:tgtEl>
                                        <p:attrNameLst>
                                          <p:attrName>style.visibility</p:attrName>
                                        </p:attrNameLst>
                                      </p:cBhvr>
                                      <p:to>
                                        <p:strVal val="visible"/>
                                      </p:to>
                                    </p:set>
                                    <p:animEffect transition="in" filter="blinds(horizontal)">
                                      <p:cBhvr>
                                        <p:cTn id="15" dur="250"/>
                                        <p:tgtEl>
                                          <p:spTgt spid="45"/>
                                        </p:tgtEl>
                                      </p:cBhvr>
                                    </p:animEffect>
                                  </p:childTnLst>
                                </p:cTn>
                              </p:par>
                              <p:par>
                                <p:cTn id="16" presetID="3" presetClass="entr" presetSubtype="10" fill="hold" nodeType="withEffect">
                                  <p:stCondLst>
                                    <p:cond delay="0"/>
                                  </p:stCondLst>
                                  <p:childTnLst>
                                    <p:set>
                                      <p:cBhvr>
                                        <p:cTn id="17" dur="1" fill="hold">
                                          <p:stCondLst>
                                            <p:cond delay="0"/>
                                          </p:stCondLst>
                                        </p:cTn>
                                        <p:tgtEl>
                                          <p:spTgt spid="46"/>
                                        </p:tgtEl>
                                        <p:attrNameLst>
                                          <p:attrName>style.visibility</p:attrName>
                                        </p:attrNameLst>
                                      </p:cBhvr>
                                      <p:to>
                                        <p:strVal val="visible"/>
                                      </p:to>
                                    </p:set>
                                    <p:animEffect transition="in" filter="blinds(horizontal)">
                                      <p:cBhvr>
                                        <p:cTn id="18" dur="250"/>
                                        <p:tgtEl>
                                          <p:spTgt spid="46"/>
                                        </p:tgtEl>
                                      </p:cBhvr>
                                    </p:animEffect>
                                  </p:childTnLst>
                                </p:cTn>
                              </p:par>
                              <p:par>
                                <p:cTn id="19" presetID="3" presetClass="entr" presetSubtype="10" fill="hold" nodeType="withEffect">
                                  <p:stCondLst>
                                    <p:cond delay="0"/>
                                  </p:stCondLst>
                                  <p:childTnLst>
                                    <p:set>
                                      <p:cBhvr>
                                        <p:cTn id="20" dur="1" fill="hold">
                                          <p:stCondLst>
                                            <p:cond delay="0"/>
                                          </p:stCondLst>
                                        </p:cTn>
                                        <p:tgtEl>
                                          <p:spTgt spid="47"/>
                                        </p:tgtEl>
                                        <p:attrNameLst>
                                          <p:attrName>style.visibility</p:attrName>
                                        </p:attrNameLst>
                                      </p:cBhvr>
                                      <p:to>
                                        <p:strVal val="visible"/>
                                      </p:to>
                                    </p:set>
                                    <p:animEffect transition="in" filter="blinds(horizontal)">
                                      <p:cBhvr>
                                        <p:cTn id="21" dur="250"/>
                                        <p:tgtEl>
                                          <p:spTgt spid="47"/>
                                        </p:tgtEl>
                                      </p:cBhvr>
                                    </p:animEffect>
                                  </p:childTnLst>
                                </p:cTn>
                              </p:par>
                              <p:par>
                                <p:cTn id="22" presetID="3" presetClass="entr" presetSubtype="10" fill="hold" nodeType="withEffect">
                                  <p:stCondLst>
                                    <p:cond delay="0"/>
                                  </p:stCondLst>
                                  <p:childTnLst>
                                    <p:set>
                                      <p:cBhvr>
                                        <p:cTn id="23" dur="1" fill="hold">
                                          <p:stCondLst>
                                            <p:cond delay="0"/>
                                          </p:stCondLst>
                                        </p:cTn>
                                        <p:tgtEl>
                                          <p:spTgt spid="48"/>
                                        </p:tgtEl>
                                        <p:attrNameLst>
                                          <p:attrName>style.visibility</p:attrName>
                                        </p:attrNameLst>
                                      </p:cBhvr>
                                      <p:to>
                                        <p:strVal val="visible"/>
                                      </p:to>
                                    </p:set>
                                    <p:animEffect transition="in" filter="blinds(horizontal)">
                                      <p:cBhvr>
                                        <p:cTn id="24" dur="250"/>
                                        <p:tgtEl>
                                          <p:spTgt spid="48"/>
                                        </p:tgtEl>
                                      </p:cBhvr>
                                    </p:animEffect>
                                  </p:childTnLst>
                                </p:cTn>
                              </p:par>
                              <p:par>
                                <p:cTn id="25" presetID="3" presetClass="entr" presetSubtype="10" fill="hold" nodeType="withEffect">
                                  <p:stCondLst>
                                    <p:cond delay="0"/>
                                  </p:stCondLst>
                                  <p:childTnLst>
                                    <p:set>
                                      <p:cBhvr>
                                        <p:cTn id="26" dur="1" fill="hold">
                                          <p:stCondLst>
                                            <p:cond delay="0"/>
                                          </p:stCondLst>
                                        </p:cTn>
                                        <p:tgtEl>
                                          <p:spTgt spid="49"/>
                                        </p:tgtEl>
                                        <p:attrNameLst>
                                          <p:attrName>style.visibility</p:attrName>
                                        </p:attrNameLst>
                                      </p:cBhvr>
                                      <p:to>
                                        <p:strVal val="visible"/>
                                      </p:to>
                                    </p:set>
                                    <p:animEffect transition="in" filter="blinds(horizontal)">
                                      <p:cBhvr>
                                        <p:cTn id="27" dur="250"/>
                                        <p:tgtEl>
                                          <p:spTgt spid="49"/>
                                        </p:tgtEl>
                                      </p:cBhvr>
                                    </p:animEffect>
                                  </p:childTnLst>
                                </p:cTn>
                              </p:par>
                              <p:par>
                                <p:cTn id="28" presetID="3" presetClass="entr" presetSubtype="10" fill="hold" nodeType="with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blinds(horizontal)">
                                      <p:cBhvr>
                                        <p:cTn id="30" dur="250"/>
                                        <p:tgtEl>
                                          <p:spTgt spid="14"/>
                                        </p:tgtEl>
                                      </p:cBhvr>
                                    </p:animEffect>
                                  </p:childTnLst>
                                </p:cTn>
                              </p:par>
                              <p:par>
                                <p:cTn id="31" presetID="3" presetClass="entr" presetSubtype="10" fill="hold" nodeType="withEffect">
                                  <p:stCondLst>
                                    <p:cond delay="0"/>
                                  </p:stCondLst>
                                  <p:childTnLst>
                                    <p:set>
                                      <p:cBhvr>
                                        <p:cTn id="32" dur="1" fill="hold">
                                          <p:stCondLst>
                                            <p:cond delay="0"/>
                                          </p:stCondLst>
                                        </p:cTn>
                                        <p:tgtEl>
                                          <p:spTgt spid="51"/>
                                        </p:tgtEl>
                                        <p:attrNameLst>
                                          <p:attrName>style.visibility</p:attrName>
                                        </p:attrNameLst>
                                      </p:cBhvr>
                                      <p:to>
                                        <p:strVal val="visible"/>
                                      </p:to>
                                    </p:set>
                                    <p:animEffect transition="in" filter="blinds(horizontal)">
                                      <p:cBhvr>
                                        <p:cTn id="33" dur="250"/>
                                        <p:tgtEl>
                                          <p:spTgt spid="51"/>
                                        </p:tgtEl>
                                      </p:cBhvr>
                                    </p:animEffect>
                                  </p:childTnLst>
                                </p:cTn>
                              </p:par>
                              <p:par>
                                <p:cTn id="34" presetID="3" presetClass="entr" presetSubtype="10" fill="hold" nodeType="withEffect">
                                  <p:stCondLst>
                                    <p:cond delay="0"/>
                                  </p:stCondLst>
                                  <p:childTnLst>
                                    <p:set>
                                      <p:cBhvr>
                                        <p:cTn id="35" dur="1" fill="hold">
                                          <p:stCondLst>
                                            <p:cond delay="0"/>
                                          </p:stCondLst>
                                        </p:cTn>
                                        <p:tgtEl>
                                          <p:spTgt spid="56"/>
                                        </p:tgtEl>
                                        <p:attrNameLst>
                                          <p:attrName>style.visibility</p:attrName>
                                        </p:attrNameLst>
                                      </p:cBhvr>
                                      <p:to>
                                        <p:strVal val="visible"/>
                                      </p:to>
                                    </p:set>
                                    <p:animEffect transition="in" filter="blinds(horizontal)">
                                      <p:cBhvr>
                                        <p:cTn id="36" dur="250"/>
                                        <p:tgtEl>
                                          <p:spTgt spid="56"/>
                                        </p:tgtEl>
                                      </p:cBhvr>
                                    </p:animEffect>
                                  </p:childTnLst>
                                </p:cTn>
                              </p:par>
                            </p:childTnLst>
                          </p:cTn>
                        </p:par>
                      </p:childTnLst>
                    </p:cTn>
                  </p:par>
                  <p:par>
                    <p:cTn id="37" fill="hold">
                      <p:stCondLst>
                        <p:cond delay="indefinite"/>
                      </p:stCondLst>
                      <p:childTnLst>
                        <p:par>
                          <p:cTn id="38" fill="hold">
                            <p:stCondLst>
                              <p:cond delay="0"/>
                            </p:stCondLst>
                            <p:childTnLst>
                              <p:par>
                                <p:cTn id="39" presetID="3" presetClass="entr" presetSubtype="10" fill="hold" grpId="0" nodeType="clickEffect">
                                  <p:stCondLst>
                                    <p:cond delay="0"/>
                                  </p:stCondLst>
                                  <p:childTnLst>
                                    <p:set>
                                      <p:cBhvr>
                                        <p:cTn id="40" dur="1" fill="hold">
                                          <p:stCondLst>
                                            <p:cond delay="0"/>
                                          </p:stCondLst>
                                        </p:cTn>
                                        <p:tgtEl>
                                          <p:spTgt spid="57"/>
                                        </p:tgtEl>
                                        <p:attrNameLst>
                                          <p:attrName>style.visibility</p:attrName>
                                        </p:attrNameLst>
                                      </p:cBhvr>
                                      <p:to>
                                        <p:strVal val="visible"/>
                                      </p:to>
                                    </p:set>
                                    <p:animEffect transition="in" filter="blinds(horizontal)">
                                      <p:cBhvr>
                                        <p:cTn id="41" dur="250"/>
                                        <p:tgtEl>
                                          <p:spTgt spid="57"/>
                                        </p:tgtEl>
                                      </p:cBhvr>
                                    </p:animEffect>
                                  </p:childTnLst>
                                </p:cTn>
                              </p:par>
                              <p:par>
                                <p:cTn id="42" presetID="3" presetClass="entr" presetSubtype="10" fill="hold" nodeType="withEffect">
                                  <p:stCondLst>
                                    <p:cond delay="0"/>
                                  </p:stCondLst>
                                  <p:childTnLst>
                                    <p:set>
                                      <p:cBhvr>
                                        <p:cTn id="43" dur="1" fill="hold">
                                          <p:stCondLst>
                                            <p:cond delay="0"/>
                                          </p:stCondLst>
                                        </p:cTn>
                                        <p:tgtEl>
                                          <p:spTgt spid="53"/>
                                        </p:tgtEl>
                                        <p:attrNameLst>
                                          <p:attrName>style.visibility</p:attrName>
                                        </p:attrNameLst>
                                      </p:cBhvr>
                                      <p:to>
                                        <p:strVal val="visible"/>
                                      </p:to>
                                    </p:set>
                                    <p:animEffect transition="in" filter="blinds(horizontal)">
                                      <p:cBhvr>
                                        <p:cTn id="44" dur="250"/>
                                        <p:tgtEl>
                                          <p:spTgt spid="53"/>
                                        </p:tgtEl>
                                      </p:cBhvr>
                                    </p:animEffect>
                                  </p:childTnLst>
                                </p:cTn>
                              </p:par>
                              <p:par>
                                <p:cTn id="45" presetID="3" presetClass="entr" presetSubtype="10" fill="hold" nodeType="withEffect">
                                  <p:stCondLst>
                                    <p:cond delay="0"/>
                                  </p:stCondLst>
                                  <p:childTnLst>
                                    <p:set>
                                      <p:cBhvr>
                                        <p:cTn id="46" dur="1" fill="hold">
                                          <p:stCondLst>
                                            <p:cond delay="0"/>
                                          </p:stCondLst>
                                        </p:cTn>
                                        <p:tgtEl>
                                          <p:spTgt spid="54"/>
                                        </p:tgtEl>
                                        <p:attrNameLst>
                                          <p:attrName>style.visibility</p:attrName>
                                        </p:attrNameLst>
                                      </p:cBhvr>
                                      <p:to>
                                        <p:strVal val="visible"/>
                                      </p:to>
                                    </p:set>
                                    <p:animEffect transition="in" filter="blinds(horizontal)">
                                      <p:cBhvr>
                                        <p:cTn id="47" dur="250"/>
                                        <p:tgtEl>
                                          <p:spTgt spid="54"/>
                                        </p:tgtEl>
                                      </p:cBhvr>
                                    </p:animEffect>
                                  </p:childTnLst>
                                </p:cTn>
                              </p:par>
                              <p:par>
                                <p:cTn id="48" presetID="3" presetClass="entr" presetSubtype="10" fill="hold" grpId="0" nodeType="withEffect">
                                  <p:stCondLst>
                                    <p:cond delay="0"/>
                                  </p:stCondLst>
                                  <p:childTnLst>
                                    <p:set>
                                      <p:cBhvr>
                                        <p:cTn id="49" dur="1" fill="hold">
                                          <p:stCondLst>
                                            <p:cond delay="0"/>
                                          </p:stCondLst>
                                        </p:cTn>
                                        <p:tgtEl>
                                          <p:spTgt spid="58"/>
                                        </p:tgtEl>
                                        <p:attrNameLst>
                                          <p:attrName>style.visibility</p:attrName>
                                        </p:attrNameLst>
                                      </p:cBhvr>
                                      <p:to>
                                        <p:strVal val="visible"/>
                                      </p:to>
                                    </p:set>
                                    <p:animEffect transition="in" filter="blinds(horizontal)">
                                      <p:cBhvr>
                                        <p:cTn id="50" dur="250"/>
                                        <p:tgtEl>
                                          <p:spTgt spid="58"/>
                                        </p:tgtEl>
                                      </p:cBhvr>
                                    </p:animEffect>
                                  </p:childTnLst>
                                </p:cTn>
                              </p:par>
                            </p:childTnLst>
                          </p:cTn>
                        </p:par>
                      </p:childTnLst>
                    </p:cTn>
                  </p:par>
                  <p:par>
                    <p:cTn id="51" fill="hold">
                      <p:stCondLst>
                        <p:cond delay="indefinite"/>
                      </p:stCondLst>
                      <p:childTnLst>
                        <p:par>
                          <p:cTn id="52" fill="hold">
                            <p:stCondLst>
                              <p:cond delay="0"/>
                            </p:stCondLst>
                            <p:childTnLst>
                              <p:par>
                                <p:cTn id="53" presetID="3" presetClass="entr" presetSubtype="10" fill="hold" nodeType="clickEffect">
                                  <p:stCondLst>
                                    <p:cond delay="0"/>
                                  </p:stCondLst>
                                  <p:childTnLst>
                                    <p:set>
                                      <p:cBhvr>
                                        <p:cTn id="54" dur="1" fill="hold">
                                          <p:stCondLst>
                                            <p:cond delay="0"/>
                                          </p:stCondLst>
                                        </p:cTn>
                                        <p:tgtEl>
                                          <p:spTgt spid="15"/>
                                        </p:tgtEl>
                                        <p:attrNameLst>
                                          <p:attrName>style.visibility</p:attrName>
                                        </p:attrNameLst>
                                      </p:cBhvr>
                                      <p:to>
                                        <p:strVal val="visible"/>
                                      </p:to>
                                    </p:set>
                                    <p:animEffect transition="in" filter="blinds(horizontal)">
                                      <p:cBhvr>
                                        <p:cTn id="55" dur="250"/>
                                        <p:tgtEl>
                                          <p:spTgt spid="15"/>
                                        </p:tgtEl>
                                      </p:cBhvr>
                                    </p:animEffect>
                                  </p:childTnLst>
                                </p:cTn>
                              </p:par>
                              <p:par>
                                <p:cTn id="56" presetID="3" presetClass="entr" presetSubtype="10" fill="hold" nodeType="withEffect">
                                  <p:stCondLst>
                                    <p:cond delay="0"/>
                                  </p:stCondLst>
                                  <p:childTnLst>
                                    <p:set>
                                      <p:cBhvr>
                                        <p:cTn id="57" dur="1" fill="hold">
                                          <p:stCondLst>
                                            <p:cond delay="0"/>
                                          </p:stCondLst>
                                        </p:cTn>
                                        <p:tgtEl>
                                          <p:spTgt spid="16"/>
                                        </p:tgtEl>
                                        <p:attrNameLst>
                                          <p:attrName>style.visibility</p:attrName>
                                        </p:attrNameLst>
                                      </p:cBhvr>
                                      <p:to>
                                        <p:strVal val="visible"/>
                                      </p:to>
                                    </p:set>
                                    <p:animEffect transition="in" filter="blinds(horizontal)">
                                      <p:cBhvr>
                                        <p:cTn id="58" dur="250"/>
                                        <p:tgtEl>
                                          <p:spTgt spid="16"/>
                                        </p:tgtEl>
                                      </p:cBhvr>
                                    </p:animEffect>
                                  </p:childTnLst>
                                </p:cTn>
                              </p:par>
                              <p:par>
                                <p:cTn id="59" presetID="3" presetClass="entr" presetSubtype="10" fill="hold" nodeType="withEffect">
                                  <p:stCondLst>
                                    <p:cond delay="0"/>
                                  </p:stCondLst>
                                  <p:childTnLst>
                                    <p:set>
                                      <p:cBhvr>
                                        <p:cTn id="60" dur="1" fill="hold">
                                          <p:stCondLst>
                                            <p:cond delay="0"/>
                                          </p:stCondLst>
                                        </p:cTn>
                                        <p:tgtEl>
                                          <p:spTgt spid="17"/>
                                        </p:tgtEl>
                                        <p:attrNameLst>
                                          <p:attrName>style.visibility</p:attrName>
                                        </p:attrNameLst>
                                      </p:cBhvr>
                                      <p:to>
                                        <p:strVal val="visible"/>
                                      </p:to>
                                    </p:set>
                                    <p:animEffect transition="in" filter="blinds(horizontal)">
                                      <p:cBhvr>
                                        <p:cTn id="61" dur="250"/>
                                        <p:tgtEl>
                                          <p:spTgt spid="17"/>
                                        </p:tgtEl>
                                      </p:cBhvr>
                                    </p:animEffect>
                                  </p:childTnLst>
                                </p:cTn>
                              </p:par>
                              <p:par>
                                <p:cTn id="62" presetID="3" presetClass="entr" presetSubtype="10" fill="hold" nodeType="withEffect">
                                  <p:stCondLst>
                                    <p:cond delay="0"/>
                                  </p:stCondLst>
                                  <p:childTnLst>
                                    <p:set>
                                      <p:cBhvr>
                                        <p:cTn id="63" dur="1" fill="hold">
                                          <p:stCondLst>
                                            <p:cond delay="0"/>
                                          </p:stCondLst>
                                        </p:cTn>
                                        <p:tgtEl>
                                          <p:spTgt spid="18"/>
                                        </p:tgtEl>
                                        <p:attrNameLst>
                                          <p:attrName>style.visibility</p:attrName>
                                        </p:attrNameLst>
                                      </p:cBhvr>
                                      <p:to>
                                        <p:strVal val="visible"/>
                                      </p:to>
                                    </p:set>
                                    <p:animEffect transition="in" filter="blinds(horizontal)">
                                      <p:cBhvr>
                                        <p:cTn id="64" dur="250"/>
                                        <p:tgtEl>
                                          <p:spTgt spid="18"/>
                                        </p:tgtEl>
                                      </p:cBhvr>
                                    </p:animEffect>
                                  </p:childTnLst>
                                </p:cTn>
                              </p:par>
                              <p:par>
                                <p:cTn id="65" presetID="3" presetClass="entr" presetSubtype="10" fill="hold" nodeType="withEffect">
                                  <p:stCondLst>
                                    <p:cond delay="0"/>
                                  </p:stCondLst>
                                  <p:childTnLst>
                                    <p:set>
                                      <p:cBhvr>
                                        <p:cTn id="66" dur="1" fill="hold">
                                          <p:stCondLst>
                                            <p:cond delay="0"/>
                                          </p:stCondLst>
                                        </p:cTn>
                                        <p:tgtEl>
                                          <p:spTgt spid="19"/>
                                        </p:tgtEl>
                                        <p:attrNameLst>
                                          <p:attrName>style.visibility</p:attrName>
                                        </p:attrNameLst>
                                      </p:cBhvr>
                                      <p:to>
                                        <p:strVal val="visible"/>
                                      </p:to>
                                    </p:set>
                                    <p:animEffect transition="in" filter="blinds(horizontal)">
                                      <p:cBhvr>
                                        <p:cTn id="67" dur="250"/>
                                        <p:tgtEl>
                                          <p:spTgt spid="19"/>
                                        </p:tgtEl>
                                      </p:cBhvr>
                                    </p:animEffect>
                                  </p:childTnLst>
                                </p:cTn>
                              </p:par>
                              <p:par>
                                <p:cTn id="68" presetID="3" presetClass="entr" presetSubtype="10" fill="hold" nodeType="withEffect">
                                  <p:stCondLst>
                                    <p:cond delay="0"/>
                                  </p:stCondLst>
                                  <p:childTnLst>
                                    <p:set>
                                      <p:cBhvr>
                                        <p:cTn id="69" dur="1" fill="hold">
                                          <p:stCondLst>
                                            <p:cond delay="0"/>
                                          </p:stCondLst>
                                        </p:cTn>
                                        <p:tgtEl>
                                          <p:spTgt spid="20"/>
                                        </p:tgtEl>
                                        <p:attrNameLst>
                                          <p:attrName>style.visibility</p:attrName>
                                        </p:attrNameLst>
                                      </p:cBhvr>
                                      <p:to>
                                        <p:strVal val="visible"/>
                                      </p:to>
                                    </p:set>
                                    <p:animEffect transition="in" filter="blinds(horizontal)">
                                      <p:cBhvr>
                                        <p:cTn id="70" dur="250"/>
                                        <p:tgtEl>
                                          <p:spTgt spid="20"/>
                                        </p:tgtEl>
                                      </p:cBhvr>
                                    </p:animEffect>
                                  </p:childTnLst>
                                </p:cTn>
                              </p:par>
                              <p:par>
                                <p:cTn id="71" presetID="3" presetClass="entr" presetSubtype="10" fill="hold" grpId="0" nodeType="withEffect">
                                  <p:stCondLst>
                                    <p:cond delay="0"/>
                                  </p:stCondLst>
                                  <p:childTnLst>
                                    <p:set>
                                      <p:cBhvr>
                                        <p:cTn id="72" dur="1" fill="hold">
                                          <p:stCondLst>
                                            <p:cond delay="0"/>
                                          </p:stCondLst>
                                        </p:cTn>
                                        <p:tgtEl>
                                          <p:spTgt spid="29"/>
                                        </p:tgtEl>
                                        <p:attrNameLst>
                                          <p:attrName>style.visibility</p:attrName>
                                        </p:attrNameLst>
                                      </p:cBhvr>
                                      <p:to>
                                        <p:strVal val="visible"/>
                                      </p:to>
                                    </p:set>
                                    <p:animEffect transition="in" filter="blinds(horizontal)">
                                      <p:cBhvr>
                                        <p:cTn id="73" dur="250"/>
                                        <p:tgtEl>
                                          <p:spTgt spid="29"/>
                                        </p:tgtEl>
                                      </p:cBhvr>
                                    </p:animEffect>
                                  </p:childTnLst>
                                </p:cTn>
                              </p:par>
                              <p:par>
                                <p:cTn id="74" presetID="3" presetClass="entr" presetSubtype="10" fill="hold" nodeType="withEffect">
                                  <p:stCondLst>
                                    <p:cond delay="0"/>
                                  </p:stCondLst>
                                  <p:childTnLst>
                                    <p:set>
                                      <p:cBhvr>
                                        <p:cTn id="75" dur="1" fill="hold">
                                          <p:stCondLst>
                                            <p:cond delay="0"/>
                                          </p:stCondLst>
                                        </p:cTn>
                                        <p:tgtEl>
                                          <p:spTgt spid="30"/>
                                        </p:tgtEl>
                                        <p:attrNameLst>
                                          <p:attrName>style.visibility</p:attrName>
                                        </p:attrNameLst>
                                      </p:cBhvr>
                                      <p:to>
                                        <p:strVal val="visible"/>
                                      </p:to>
                                    </p:set>
                                    <p:animEffect transition="in" filter="blinds(horizontal)">
                                      <p:cBhvr>
                                        <p:cTn id="76" dur="250"/>
                                        <p:tgtEl>
                                          <p:spTgt spid="30"/>
                                        </p:tgtEl>
                                      </p:cBhvr>
                                    </p:animEffect>
                                  </p:childTnLst>
                                </p:cTn>
                              </p:par>
                              <p:par>
                                <p:cTn id="77" presetID="3" presetClass="entr" presetSubtype="10" fill="hold" nodeType="withEffect">
                                  <p:stCondLst>
                                    <p:cond delay="0"/>
                                  </p:stCondLst>
                                  <p:childTnLst>
                                    <p:set>
                                      <p:cBhvr>
                                        <p:cTn id="78" dur="1" fill="hold">
                                          <p:stCondLst>
                                            <p:cond delay="0"/>
                                          </p:stCondLst>
                                        </p:cTn>
                                        <p:tgtEl>
                                          <p:spTgt spid="31"/>
                                        </p:tgtEl>
                                        <p:attrNameLst>
                                          <p:attrName>style.visibility</p:attrName>
                                        </p:attrNameLst>
                                      </p:cBhvr>
                                      <p:to>
                                        <p:strVal val="visible"/>
                                      </p:to>
                                    </p:set>
                                    <p:animEffect transition="in" filter="blinds(horizontal)">
                                      <p:cBhvr>
                                        <p:cTn id="79" dur="250"/>
                                        <p:tgtEl>
                                          <p:spTgt spid="31"/>
                                        </p:tgtEl>
                                      </p:cBhvr>
                                    </p:animEffect>
                                  </p:childTnLst>
                                </p:cTn>
                              </p:par>
                              <p:par>
                                <p:cTn id="80" presetID="3" presetClass="entr" presetSubtype="10" fill="hold" nodeType="withEffect">
                                  <p:stCondLst>
                                    <p:cond delay="0"/>
                                  </p:stCondLst>
                                  <p:childTnLst>
                                    <p:set>
                                      <p:cBhvr>
                                        <p:cTn id="81" dur="1" fill="hold">
                                          <p:stCondLst>
                                            <p:cond delay="0"/>
                                          </p:stCondLst>
                                        </p:cTn>
                                        <p:tgtEl>
                                          <p:spTgt spid="32"/>
                                        </p:tgtEl>
                                        <p:attrNameLst>
                                          <p:attrName>style.visibility</p:attrName>
                                        </p:attrNameLst>
                                      </p:cBhvr>
                                      <p:to>
                                        <p:strVal val="visible"/>
                                      </p:to>
                                    </p:set>
                                    <p:animEffect transition="in" filter="blinds(horizontal)">
                                      <p:cBhvr>
                                        <p:cTn id="82" dur="250"/>
                                        <p:tgtEl>
                                          <p:spTgt spid="32"/>
                                        </p:tgtEl>
                                      </p:cBhvr>
                                    </p:animEffect>
                                  </p:childTnLst>
                                </p:cTn>
                              </p:par>
                              <p:par>
                                <p:cTn id="83" presetID="3" presetClass="entr" presetSubtype="10" fill="hold" nodeType="withEffect">
                                  <p:stCondLst>
                                    <p:cond delay="0"/>
                                  </p:stCondLst>
                                  <p:childTnLst>
                                    <p:set>
                                      <p:cBhvr>
                                        <p:cTn id="84" dur="1" fill="hold">
                                          <p:stCondLst>
                                            <p:cond delay="0"/>
                                          </p:stCondLst>
                                        </p:cTn>
                                        <p:tgtEl>
                                          <p:spTgt spid="38"/>
                                        </p:tgtEl>
                                        <p:attrNameLst>
                                          <p:attrName>style.visibility</p:attrName>
                                        </p:attrNameLst>
                                      </p:cBhvr>
                                      <p:to>
                                        <p:strVal val="visible"/>
                                      </p:to>
                                    </p:set>
                                    <p:animEffect transition="in" filter="blinds(horizontal)">
                                      <p:cBhvr>
                                        <p:cTn id="85" dur="250"/>
                                        <p:tgtEl>
                                          <p:spTgt spid="38"/>
                                        </p:tgtEl>
                                      </p:cBhvr>
                                    </p:animEffect>
                                  </p:childTnLst>
                                </p:cTn>
                              </p:par>
                              <p:par>
                                <p:cTn id="86" presetID="3" presetClass="entr" presetSubtype="10" fill="hold" nodeType="withEffect">
                                  <p:stCondLst>
                                    <p:cond delay="0"/>
                                  </p:stCondLst>
                                  <p:childTnLst>
                                    <p:set>
                                      <p:cBhvr>
                                        <p:cTn id="87" dur="1" fill="hold">
                                          <p:stCondLst>
                                            <p:cond delay="0"/>
                                          </p:stCondLst>
                                        </p:cTn>
                                        <p:tgtEl>
                                          <p:spTgt spid="39"/>
                                        </p:tgtEl>
                                        <p:attrNameLst>
                                          <p:attrName>style.visibility</p:attrName>
                                        </p:attrNameLst>
                                      </p:cBhvr>
                                      <p:to>
                                        <p:strVal val="visible"/>
                                      </p:to>
                                    </p:set>
                                    <p:animEffect transition="in" filter="blinds(horizontal)">
                                      <p:cBhvr>
                                        <p:cTn id="88" dur="250"/>
                                        <p:tgtEl>
                                          <p:spTgt spid="39"/>
                                        </p:tgtEl>
                                      </p:cBhvr>
                                    </p:animEffect>
                                  </p:childTnLst>
                                </p:cTn>
                              </p:par>
                              <p:par>
                                <p:cTn id="89" presetID="3" presetClass="entr" presetSubtype="10" fill="hold" grpId="0" nodeType="withEffect">
                                  <p:stCondLst>
                                    <p:cond delay="0"/>
                                  </p:stCondLst>
                                  <p:childTnLst>
                                    <p:set>
                                      <p:cBhvr>
                                        <p:cTn id="90" dur="1" fill="hold">
                                          <p:stCondLst>
                                            <p:cond delay="0"/>
                                          </p:stCondLst>
                                        </p:cTn>
                                        <p:tgtEl>
                                          <p:spTgt spid="61"/>
                                        </p:tgtEl>
                                        <p:attrNameLst>
                                          <p:attrName>style.visibility</p:attrName>
                                        </p:attrNameLst>
                                      </p:cBhvr>
                                      <p:to>
                                        <p:strVal val="visible"/>
                                      </p:to>
                                    </p:set>
                                    <p:animEffect transition="in" filter="blinds(horizontal)">
                                      <p:cBhvr>
                                        <p:cTn id="91" dur="250"/>
                                        <p:tgtEl>
                                          <p:spTgt spid="61"/>
                                        </p:tgtEl>
                                      </p:cBhvr>
                                    </p:animEffect>
                                  </p:childTnLst>
                                </p:cTn>
                              </p:par>
                              <p:par>
                                <p:cTn id="92" presetID="3" presetClass="entr" presetSubtype="10" fill="hold" grpId="0" nodeType="withEffect">
                                  <p:stCondLst>
                                    <p:cond delay="0"/>
                                  </p:stCondLst>
                                  <p:childTnLst>
                                    <p:set>
                                      <p:cBhvr>
                                        <p:cTn id="93" dur="1" fill="hold">
                                          <p:stCondLst>
                                            <p:cond delay="0"/>
                                          </p:stCondLst>
                                        </p:cTn>
                                        <p:tgtEl>
                                          <p:spTgt spid="64"/>
                                        </p:tgtEl>
                                        <p:attrNameLst>
                                          <p:attrName>style.visibility</p:attrName>
                                        </p:attrNameLst>
                                      </p:cBhvr>
                                      <p:to>
                                        <p:strVal val="visible"/>
                                      </p:to>
                                    </p:set>
                                    <p:animEffect transition="in" filter="blinds(horizontal)">
                                      <p:cBhvr>
                                        <p:cTn id="94" dur="250"/>
                                        <p:tgtEl>
                                          <p:spTgt spid="64"/>
                                        </p:tgtEl>
                                      </p:cBhvr>
                                    </p:animEffect>
                                  </p:childTnLst>
                                </p:cTn>
                              </p:par>
                              <p:par>
                                <p:cTn id="95" presetID="3" presetClass="entr" presetSubtype="10" fill="hold" grpId="0" nodeType="withEffect">
                                  <p:stCondLst>
                                    <p:cond delay="0"/>
                                  </p:stCondLst>
                                  <p:childTnLst>
                                    <p:set>
                                      <p:cBhvr>
                                        <p:cTn id="96" dur="1" fill="hold">
                                          <p:stCondLst>
                                            <p:cond delay="0"/>
                                          </p:stCondLst>
                                        </p:cTn>
                                        <p:tgtEl>
                                          <p:spTgt spid="60"/>
                                        </p:tgtEl>
                                        <p:attrNameLst>
                                          <p:attrName>style.visibility</p:attrName>
                                        </p:attrNameLst>
                                      </p:cBhvr>
                                      <p:to>
                                        <p:strVal val="visible"/>
                                      </p:to>
                                    </p:set>
                                    <p:animEffect transition="in" filter="blinds(horizontal)">
                                      <p:cBhvr>
                                        <p:cTn id="97" dur="250"/>
                                        <p:tgtEl>
                                          <p:spTgt spid="60"/>
                                        </p:tgtEl>
                                      </p:cBhvr>
                                    </p:animEffect>
                                  </p:childTnLst>
                                </p:cTn>
                              </p:par>
                            </p:childTnLst>
                          </p:cTn>
                        </p:par>
                      </p:childTnLst>
                    </p:cTn>
                  </p:par>
                  <p:par>
                    <p:cTn id="98" fill="hold">
                      <p:stCondLst>
                        <p:cond delay="indefinite"/>
                      </p:stCondLst>
                      <p:childTnLst>
                        <p:par>
                          <p:cTn id="99" fill="hold">
                            <p:stCondLst>
                              <p:cond delay="0"/>
                            </p:stCondLst>
                            <p:childTnLst>
                              <p:par>
                                <p:cTn id="100" presetID="3" presetClass="entr" presetSubtype="10" fill="hold" grpId="0" nodeType="clickEffect">
                                  <p:stCondLst>
                                    <p:cond delay="0"/>
                                  </p:stCondLst>
                                  <p:childTnLst>
                                    <p:set>
                                      <p:cBhvr>
                                        <p:cTn id="101" dur="1" fill="hold">
                                          <p:stCondLst>
                                            <p:cond delay="0"/>
                                          </p:stCondLst>
                                        </p:cTn>
                                        <p:tgtEl>
                                          <p:spTgt spid="65"/>
                                        </p:tgtEl>
                                        <p:attrNameLst>
                                          <p:attrName>style.visibility</p:attrName>
                                        </p:attrNameLst>
                                      </p:cBhvr>
                                      <p:to>
                                        <p:strVal val="visible"/>
                                      </p:to>
                                    </p:set>
                                    <p:animEffect transition="in" filter="blinds(horizontal)">
                                      <p:cBhvr>
                                        <p:cTn id="102" dur="250"/>
                                        <p:tgtEl>
                                          <p:spTgt spid="65"/>
                                        </p:tgtEl>
                                      </p:cBhvr>
                                    </p:animEffect>
                                  </p:childTnLst>
                                </p:cTn>
                              </p:par>
                              <p:par>
                                <p:cTn id="103" presetID="3" presetClass="entr" presetSubtype="10" fill="hold" grpId="0" nodeType="withEffect">
                                  <p:stCondLst>
                                    <p:cond delay="0"/>
                                  </p:stCondLst>
                                  <p:childTnLst>
                                    <p:set>
                                      <p:cBhvr>
                                        <p:cTn id="104" dur="1" fill="hold">
                                          <p:stCondLst>
                                            <p:cond delay="0"/>
                                          </p:stCondLst>
                                        </p:cTn>
                                        <p:tgtEl>
                                          <p:spTgt spid="66"/>
                                        </p:tgtEl>
                                        <p:attrNameLst>
                                          <p:attrName>style.visibility</p:attrName>
                                        </p:attrNameLst>
                                      </p:cBhvr>
                                      <p:to>
                                        <p:strVal val="visible"/>
                                      </p:to>
                                    </p:set>
                                    <p:animEffect transition="in" filter="blinds(horizontal)">
                                      <p:cBhvr>
                                        <p:cTn id="105" dur="250"/>
                                        <p:tgtEl>
                                          <p:spTgt spid="66"/>
                                        </p:tgtEl>
                                      </p:cBhvr>
                                    </p:animEffect>
                                  </p:childTnLst>
                                </p:cTn>
                              </p:par>
                              <p:par>
                                <p:cTn id="106" presetID="3" presetClass="entr" presetSubtype="10" fill="hold" grpId="0" nodeType="withEffect">
                                  <p:stCondLst>
                                    <p:cond delay="0"/>
                                  </p:stCondLst>
                                  <p:childTnLst>
                                    <p:set>
                                      <p:cBhvr>
                                        <p:cTn id="107" dur="1" fill="hold">
                                          <p:stCondLst>
                                            <p:cond delay="0"/>
                                          </p:stCondLst>
                                        </p:cTn>
                                        <p:tgtEl>
                                          <p:spTgt spid="67"/>
                                        </p:tgtEl>
                                        <p:attrNameLst>
                                          <p:attrName>style.visibility</p:attrName>
                                        </p:attrNameLst>
                                      </p:cBhvr>
                                      <p:to>
                                        <p:strVal val="visible"/>
                                      </p:to>
                                    </p:set>
                                    <p:animEffect transition="in" filter="blinds(horizontal)">
                                      <p:cBhvr>
                                        <p:cTn id="108" dur="250"/>
                                        <p:tgtEl>
                                          <p:spTgt spid="67"/>
                                        </p:tgtEl>
                                      </p:cBhvr>
                                    </p:animEffect>
                                  </p:childTnLst>
                                </p:cTn>
                              </p:par>
                              <p:par>
                                <p:cTn id="109" presetID="3" presetClass="entr" presetSubtype="10" fill="hold" grpId="0" nodeType="withEffect">
                                  <p:stCondLst>
                                    <p:cond delay="0"/>
                                  </p:stCondLst>
                                  <p:childTnLst>
                                    <p:set>
                                      <p:cBhvr>
                                        <p:cTn id="110" dur="1" fill="hold">
                                          <p:stCondLst>
                                            <p:cond delay="0"/>
                                          </p:stCondLst>
                                        </p:cTn>
                                        <p:tgtEl>
                                          <p:spTgt spid="68"/>
                                        </p:tgtEl>
                                        <p:attrNameLst>
                                          <p:attrName>style.visibility</p:attrName>
                                        </p:attrNameLst>
                                      </p:cBhvr>
                                      <p:to>
                                        <p:strVal val="visible"/>
                                      </p:to>
                                    </p:set>
                                    <p:animEffect transition="in" filter="blinds(horizontal)">
                                      <p:cBhvr>
                                        <p:cTn id="111" dur="250"/>
                                        <p:tgtEl>
                                          <p:spTgt spid="68"/>
                                        </p:tgtEl>
                                      </p:cBhvr>
                                    </p:animEffect>
                                  </p:childTnLst>
                                </p:cTn>
                              </p:par>
                              <p:par>
                                <p:cTn id="112" presetID="3" presetClass="entr" presetSubtype="10" fill="hold" grpId="0" nodeType="withEffect">
                                  <p:stCondLst>
                                    <p:cond delay="0"/>
                                  </p:stCondLst>
                                  <p:childTnLst>
                                    <p:set>
                                      <p:cBhvr>
                                        <p:cTn id="113" dur="1" fill="hold">
                                          <p:stCondLst>
                                            <p:cond delay="0"/>
                                          </p:stCondLst>
                                        </p:cTn>
                                        <p:tgtEl>
                                          <p:spTgt spid="69"/>
                                        </p:tgtEl>
                                        <p:attrNameLst>
                                          <p:attrName>style.visibility</p:attrName>
                                        </p:attrNameLst>
                                      </p:cBhvr>
                                      <p:to>
                                        <p:strVal val="visible"/>
                                      </p:to>
                                    </p:set>
                                    <p:animEffect transition="in" filter="blinds(horizontal)">
                                      <p:cBhvr>
                                        <p:cTn id="114" dur="250"/>
                                        <p:tgtEl>
                                          <p:spTgt spid="69"/>
                                        </p:tgtEl>
                                      </p:cBhvr>
                                    </p:animEffect>
                                  </p:childTnLst>
                                </p:cTn>
                              </p:par>
                              <p:par>
                                <p:cTn id="115" presetID="3" presetClass="entr" presetSubtype="10" fill="hold" grpId="0" nodeType="withEffect">
                                  <p:stCondLst>
                                    <p:cond delay="0"/>
                                  </p:stCondLst>
                                  <p:childTnLst>
                                    <p:set>
                                      <p:cBhvr>
                                        <p:cTn id="116" dur="1" fill="hold">
                                          <p:stCondLst>
                                            <p:cond delay="0"/>
                                          </p:stCondLst>
                                        </p:cTn>
                                        <p:tgtEl>
                                          <p:spTgt spid="70"/>
                                        </p:tgtEl>
                                        <p:attrNameLst>
                                          <p:attrName>style.visibility</p:attrName>
                                        </p:attrNameLst>
                                      </p:cBhvr>
                                      <p:to>
                                        <p:strVal val="visible"/>
                                      </p:to>
                                    </p:set>
                                    <p:animEffect transition="in" filter="blinds(horizontal)">
                                      <p:cBhvr>
                                        <p:cTn id="117" dur="250"/>
                                        <p:tgtEl>
                                          <p:spTgt spid="70"/>
                                        </p:tgtEl>
                                      </p:cBhvr>
                                    </p:animEffect>
                                  </p:childTnLst>
                                </p:cTn>
                              </p:par>
                            </p:childTnLst>
                          </p:cTn>
                        </p:par>
                      </p:childTnLst>
                    </p:cTn>
                  </p:par>
                  <p:par>
                    <p:cTn id="118" fill="hold">
                      <p:stCondLst>
                        <p:cond delay="indefinite"/>
                      </p:stCondLst>
                      <p:childTnLst>
                        <p:par>
                          <p:cTn id="119" fill="hold">
                            <p:stCondLst>
                              <p:cond delay="0"/>
                            </p:stCondLst>
                            <p:childTnLst>
                              <p:par>
                                <p:cTn id="120" presetID="3" presetClass="entr" presetSubtype="10" fill="hold" grpId="0" nodeType="clickEffect">
                                  <p:stCondLst>
                                    <p:cond delay="0"/>
                                  </p:stCondLst>
                                  <p:childTnLst>
                                    <p:set>
                                      <p:cBhvr>
                                        <p:cTn id="121" dur="1" fill="hold">
                                          <p:stCondLst>
                                            <p:cond delay="0"/>
                                          </p:stCondLst>
                                        </p:cTn>
                                        <p:tgtEl>
                                          <p:spTgt spid="71"/>
                                        </p:tgtEl>
                                        <p:attrNameLst>
                                          <p:attrName>style.visibility</p:attrName>
                                        </p:attrNameLst>
                                      </p:cBhvr>
                                      <p:to>
                                        <p:strVal val="visible"/>
                                      </p:to>
                                    </p:set>
                                    <p:animEffect transition="in" filter="blinds(horizontal)">
                                      <p:cBhvr>
                                        <p:cTn id="122" dur="250"/>
                                        <p:tgtEl>
                                          <p:spTgt spid="71"/>
                                        </p:tgtEl>
                                      </p:cBhvr>
                                    </p:animEffect>
                                  </p:childTnLst>
                                </p:cTn>
                              </p:par>
                              <p:par>
                                <p:cTn id="123" presetID="3" presetClass="entr" presetSubtype="10" fill="hold" grpId="0" nodeType="withEffect">
                                  <p:stCondLst>
                                    <p:cond delay="0"/>
                                  </p:stCondLst>
                                  <p:childTnLst>
                                    <p:set>
                                      <p:cBhvr>
                                        <p:cTn id="124" dur="1" fill="hold">
                                          <p:stCondLst>
                                            <p:cond delay="0"/>
                                          </p:stCondLst>
                                        </p:cTn>
                                        <p:tgtEl>
                                          <p:spTgt spid="3"/>
                                        </p:tgtEl>
                                        <p:attrNameLst>
                                          <p:attrName>style.visibility</p:attrName>
                                        </p:attrNameLst>
                                      </p:cBhvr>
                                      <p:to>
                                        <p:strVal val="visible"/>
                                      </p:to>
                                    </p:set>
                                    <p:animEffect transition="in" filter="blinds(horizontal)">
                                      <p:cBhvr>
                                        <p:cTn id="125" dur="250"/>
                                        <p:tgtEl>
                                          <p:spTgt spid="3"/>
                                        </p:tgtEl>
                                      </p:cBhvr>
                                    </p:animEffect>
                                  </p:childTnLst>
                                </p:cTn>
                              </p:par>
                            </p:childTnLst>
                          </p:cTn>
                        </p:par>
                      </p:childTnLst>
                    </p:cTn>
                  </p:par>
                  <p:par>
                    <p:cTn id="126" fill="hold">
                      <p:stCondLst>
                        <p:cond delay="indefinite"/>
                      </p:stCondLst>
                      <p:childTnLst>
                        <p:par>
                          <p:cTn id="127" fill="hold">
                            <p:stCondLst>
                              <p:cond delay="0"/>
                            </p:stCondLst>
                            <p:childTnLst>
                              <p:par>
                                <p:cTn id="128" presetID="3" presetClass="entr" presetSubtype="10" fill="hold" grpId="0" nodeType="clickEffect">
                                  <p:stCondLst>
                                    <p:cond delay="0"/>
                                  </p:stCondLst>
                                  <p:childTnLst>
                                    <p:set>
                                      <p:cBhvr>
                                        <p:cTn id="129" dur="1" fill="hold">
                                          <p:stCondLst>
                                            <p:cond delay="0"/>
                                          </p:stCondLst>
                                        </p:cTn>
                                        <p:tgtEl>
                                          <p:spTgt spid="72"/>
                                        </p:tgtEl>
                                        <p:attrNameLst>
                                          <p:attrName>style.visibility</p:attrName>
                                        </p:attrNameLst>
                                      </p:cBhvr>
                                      <p:to>
                                        <p:strVal val="visible"/>
                                      </p:to>
                                    </p:set>
                                    <p:animEffect transition="in" filter="blinds(horizontal)">
                                      <p:cBhvr>
                                        <p:cTn id="130" dur="500"/>
                                        <p:tgtEl>
                                          <p:spTgt spid="72"/>
                                        </p:tgtEl>
                                      </p:cBhvr>
                                    </p:animEffect>
                                  </p:childTnLst>
                                </p:cTn>
                              </p:par>
                            </p:childTnLst>
                          </p:cTn>
                        </p:par>
                      </p:childTnLst>
                    </p:cTn>
                  </p:par>
                  <p:par>
                    <p:cTn id="131" fill="hold">
                      <p:stCondLst>
                        <p:cond delay="indefinite"/>
                      </p:stCondLst>
                      <p:childTnLst>
                        <p:par>
                          <p:cTn id="132" fill="hold">
                            <p:stCondLst>
                              <p:cond delay="0"/>
                            </p:stCondLst>
                            <p:childTnLst>
                              <p:par>
                                <p:cTn id="133" presetID="3" presetClass="entr" presetSubtype="10" fill="hold" grpId="0" nodeType="clickEffect">
                                  <p:stCondLst>
                                    <p:cond delay="0"/>
                                  </p:stCondLst>
                                  <p:childTnLst>
                                    <p:set>
                                      <p:cBhvr>
                                        <p:cTn id="134" dur="1" fill="hold">
                                          <p:stCondLst>
                                            <p:cond delay="0"/>
                                          </p:stCondLst>
                                        </p:cTn>
                                        <p:tgtEl>
                                          <p:spTgt spid="21"/>
                                        </p:tgtEl>
                                        <p:attrNameLst>
                                          <p:attrName>style.visibility</p:attrName>
                                        </p:attrNameLst>
                                      </p:cBhvr>
                                      <p:to>
                                        <p:strVal val="visible"/>
                                      </p:to>
                                    </p:set>
                                    <p:animEffect transition="in" filter="blinds(horizontal)">
                                      <p:cBhvr>
                                        <p:cTn id="135" dur="250"/>
                                        <p:tgtEl>
                                          <p:spTgt spid="21"/>
                                        </p:tgtEl>
                                      </p:cBhvr>
                                    </p:animEffect>
                                  </p:childTnLst>
                                </p:cTn>
                              </p:par>
                              <p:par>
                                <p:cTn id="136" presetID="3" presetClass="entr" presetSubtype="10" fill="hold" nodeType="withEffect">
                                  <p:stCondLst>
                                    <p:cond delay="0"/>
                                  </p:stCondLst>
                                  <p:childTnLst>
                                    <p:set>
                                      <p:cBhvr>
                                        <p:cTn id="137" dur="1" fill="hold">
                                          <p:stCondLst>
                                            <p:cond delay="0"/>
                                          </p:stCondLst>
                                        </p:cTn>
                                        <p:tgtEl>
                                          <p:spTgt spid="25"/>
                                        </p:tgtEl>
                                        <p:attrNameLst>
                                          <p:attrName>style.visibility</p:attrName>
                                        </p:attrNameLst>
                                      </p:cBhvr>
                                      <p:to>
                                        <p:strVal val="visible"/>
                                      </p:to>
                                    </p:set>
                                    <p:animEffect transition="in" filter="blinds(horizontal)">
                                      <p:cBhvr>
                                        <p:cTn id="138" dur="250"/>
                                        <p:tgtEl>
                                          <p:spTgt spid="25"/>
                                        </p:tgtEl>
                                      </p:cBhvr>
                                    </p:animEffect>
                                  </p:childTnLst>
                                </p:cTn>
                              </p:par>
                              <p:par>
                                <p:cTn id="139" presetID="3" presetClass="entr" presetSubtype="10" fill="hold" nodeType="withEffect">
                                  <p:stCondLst>
                                    <p:cond delay="0"/>
                                  </p:stCondLst>
                                  <p:childTnLst>
                                    <p:set>
                                      <p:cBhvr>
                                        <p:cTn id="140" dur="1" fill="hold">
                                          <p:stCondLst>
                                            <p:cond delay="0"/>
                                          </p:stCondLst>
                                        </p:cTn>
                                        <p:tgtEl>
                                          <p:spTgt spid="26"/>
                                        </p:tgtEl>
                                        <p:attrNameLst>
                                          <p:attrName>style.visibility</p:attrName>
                                        </p:attrNameLst>
                                      </p:cBhvr>
                                      <p:to>
                                        <p:strVal val="visible"/>
                                      </p:to>
                                    </p:set>
                                    <p:animEffect transition="in" filter="blinds(horizontal)">
                                      <p:cBhvr>
                                        <p:cTn id="141" dur="250"/>
                                        <p:tgtEl>
                                          <p:spTgt spid="26"/>
                                        </p:tgtEl>
                                      </p:cBhvr>
                                    </p:animEffect>
                                  </p:childTnLst>
                                </p:cTn>
                              </p:par>
                              <p:par>
                                <p:cTn id="142" presetID="3" presetClass="entr" presetSubtype="10" fill="hold" nodeType="withEffect">
                                  <p:stCondLst>
                                    <p:cond delay="0"/>
                                  </p:stCondLst>
                                  <p:childTnLst>
                                    <p:set>
                                      <p:cBhvr>
                                        <p:cTn id="143" dur="1" fill="hold">
                                          <p:stCondLst>
                                            <p:cond delay="0"/>
                                          </p:stCondLst>
                                        </p:cTn>
                                        <p:tgtEl>
                                          <p:spTgt spid="27"/>
                                        </p:tgtEl>
                                        <p:attrNameLst>
                                          <p:attrName>style.visibility</p:attrName>
                                        </p:attrNameLst>
                                      </p:cBhvr>
                                      <p:to>
                                        <p:strVal val="visible"/>
                                      </p:to>
                                    </p:set>
                                    <p:animEffect transition="in" filter="blinds(horizontal)">
                                      <p:cBhvr>
                                        <p:cTn id="144" dur="250"/>
                                        <p:tgtEl>
                                          <p:spTgt spid="27"/>
                                        </p:tgtEl>
                                      </p:cBhvr>
                                    </p:animEffect>
                                  </p:childTnLst>
                                </p:cTn>
                              </p:par>
                              <p:par>
                                <p:cTn id="145" presetID="3" presetClass="entr" presetSubtype="10" fill="hold" nodeType="withEffect">
                                  <p:stCondLst>
                                    <p:cond delay="0"/>
                                  </p:stCondLst>
                                  <p:childTnLst>
                                    <p:set>
                                      <p:cBhvr>
                                        <p:cTn id="146" dur="1" fill="hold">
                                          <p:stCondLst>
                                            <p:cond delay="0"/>
                                          </p:stCondLst>
                                        </p:cTn>
                                        <p:tgtEl>
                                          <p:spTgt spid="28"/>
                                        </p:tgtEl>
                                        <p:attrNameLst>
                                          <p:attrName>style.visibility</p:attrName>
                                        </p:attrNameLst>
                                      </p:cBhvr>
                                      <p:to>
                                        <p:strVal val="visible"/>
                                      </p:to>
                                    </p:set>
                                    <p:animEffect transition="in" filter="blinds(horizontal)">
                                      <p:cBhvr>
                                        <p:cTn id="147" dur="250"/>
                                        <p:tgtEl>
                                          <p:spTgt spid="28"/>
                                        </p:tgtEl>
                                      </p:cBhvr>
                                    </p:animEffect>
                                  </p:childTnLst>
                                </p:cTn>
                              </p:par>
                              <p:par>
                                <p:cTn id="148" presetID="3" presetClass="entr" presetSubtype="10" fill="hold" nodeType="withEffect">
                                  <p:stCondLst>
                                    <p:cond delay="0"/>
                                  </p:stCondLst>
                                  <p:childTnLst>
                                    <p:set>
                                      <p:cBhvr>
                                        <p:cTn id="149" dur="1" fill="hold">
                                          <p:stCondLst>
                                            <p:cond delay="0"/>
                                          </p:stCondLst>
                                        </p:cTn>
                                        <p:tgtEl>
                                          <p:spTgt spid="34"/>
                                        </p:tgtEl>
                                        <p:attrNameLst>
                                          <p:attrName>style.visibility</p:attrName>
                                        </p:attrNameLst>
                                      </p:cBhvr>
                                      <p:to>
                                        <p:strVal val="visible"/>
                                      </p:to>
                                    </p:set>
                                    <p:animEffect transition="in" filter="blinds(horizontal)">
                                      <p:cBhvr>
                                        <p:cTn id="150" dur="250"/>
                                        <p:tgtEl>
                                          <p:spTgt spid="34"/>
                                        </p:tgtEl>
                                      </p:cBhvr>
                                    </p:animEffect>
                                  </p:childTnLst>
                                </p:cTn>
                              </p:par>
                              <p:par>
                                <p:cTn id="151" presetID="3" presetClass="entr" presetSubtype="10" fill="hold" nodeType="withEffect">
                                  <p:stCondLst>
                                    <p:cond delay="0"/>
                                  </p:stCondLst>
                                  <p:childTnLst>
                                    <p:set>
                                      <p:cBhvr>
                                        <p:cTn id="152" dur="1" fill="hold">
                                          <p:stCondLst>
                                            <p:cond delay="0"/>
                                          </p:stCondLst>
                                        </p:cTn>
                                        <p:tgtEl>
                                          <p:spTgt spid="35"/>
                                        </p:tgtEl>
                                        <p:attrNameLst>
                                          <p:attrName>style.visibility</p:attrName>
                                        </p:attrNameLst>
                                      </p:cBhvr>
                                      <p:to>
                                        <p:strVal val="visible"/>
                                      </p:to>
                                    </p:set>
                                    <p:animEffect transition="in" filter="blinds(horizontal)">
                                      <p:cBhvr>
                                        <p:cTn id="153" dur="250"/>
                                        <p:tgtEl>
                                          <p:spTgt spid="35"/>
                                        </p:tgtEl>
                                      </p:cBhvr>
                                    </p:animEffect>
                                  </p:childTnLst>
                                </p:cTn>
                              </p:par>
                              <p:par>
                                <p:cTn id="154" presetID="3" presetClass="entr" presetSubtype="10" fill="hold" nodeType="withEffect">
                                  <p:stCondLst>
                                    <p:cond delay="0"/>
                                  </p:stCondLst>
                                  <p:childTnLst>
                                    <p:set>
                                      <p:cBhvr>
                                        <p:cTn id="155" dur="1" fill="hold">
                                          <p:stCondLst>
                                            <p:cond delay="0"/>
                                          </p:stCondLst>
                                        </p:cTn>
                                        <p:tgtEl>
                                          <p:spTgt spid="36"/>
                                        </p:tgtEl>
                                        <p:attrNameLst>
                                          <p:attrName>style.visibility</p:attrName>
                                        </p:attrNameLst>
                                      </p:cBhvr>
                                      <p:to>
                                        <p:strVal val="visible"/>
                                      </p:to>
                                    </p:set>
                                    <p:animEffect transition="in" filter="blinds(horizontal)">
                                      <p:cBhvr>
                                        <p:cTn id="156" dur="250"/>
                                        <p:tgtEl>
                                          <p:spTgt spid="36"/>
                                        </p:tgtEl>
                                      </p:cBhvr>
                                    </p:animEffect>
                                  </p:childTnLst>
                                </p:cTn>
                              </p:par>
                              <p:par>
                                <p:cTn id="157" presetID="3" presetClass="entr" presetSubtype="10" fill="hold" nodeType="withEffect">
                                  <p:stCondLst>
                                    <p:cond delay="0"/>
                                  </p:stCondLst>
                                  <p:childTnLst>
                                    <p:set>
                                      <p:cBhvr>
                                        <p:cTn id="158" dur="1" fill="hold">
                                          <p:stCondLst>
                                            <p:cond delay="0"/>
                                          </p:stCondLst>
                                        </p:cTn>
                                        <p:tgtEl>
                                          <p:spTgt spid="37"/>
                                        </p:tgtEl>
                                        <p:attrNameLst>
                                          <p:attrName>style.visibility</p:attrName>
                                        </p:attrNameLst>
                                      </p:cBhvr>
                                      <p:to>
                                        <p:strVal val="visible"/>
                                      </p:to>
                                    </p:set>
                                    <p:animEffect transition="in" filter="blinds(horizontal)">
                                      <p:cBhvr>
                                        <p:cTn id="159" dur="250"/>
                                        <p:tgtEl>
                                          <p:spTgt spid="37"/>
                                        </p:tgtEl>
                                      </p:cBhvr>
                                    </p:animEffect>
                                  </p:childTnLst>
                                </p:cTn>
                              </p:par>
                              <p:par>
                                <p:cTn id="160" presetID="3" presetClass="entr" presetSubtype="10" fill="hold" nodeType="withEffect">
                                  <p:stCondLst>
                                    <p:cond delay="0"/>
                                  </p:stCondLst>
                                  <p:childTnLst>
                                    <p:set>
                                      <p:cBhvr>
                                        <p:cTn id="161" dur="1" fill="hold">
                                          <p:stCondLst>
                                            <p:cond delay="0"/>
                                          </p:stCondLst>
                                        </p:cTn>
                                        <p:tgtEl>
                                          <p:spTgt spid="22"/>
                                        </p:tgtEl>
                                        <p:attrNameLst>
                                          <p:attrName>style.visibility</p:attrName>
                                        </p:attrNameLst>
                                      </p:cBhvr>
                                      <p:to>
                                        <p:strVal val="visible"/>
                                      </p:to>
                                    </p:set>
                                    <p:animEffect transition="in" filter="blinds(horizontal)">
                                      <p:cBhvr>
                                        <p:cTn id="162" dur="250"/>
                                        <p:tgtEl>
                                          <p:spTgt spid="22"/>
                                        </p:tgtEl>
                                      </p:cBhvr>
                                    </p:animEffect>
                                  </p:childTnLst>
                                </p:cTn>
                              </p:par>
                              <p:par>
                                <p:cTn id="163" presetID="3" presetClass="entr" presetSubtype="10" fill="hold" nodeType="withEffect">
                                  <p:stCondLst>
                                    <p:cond delay="0"/>
                                  </p:stCondLst>
                                  <p:childTnLst>
                                    <p:set>
                                      <p:cBhvr>
                                        <p:cTn id="164" dur="1" fill="hold">
                                          <p:stCondLst>
                                            <p:cond delay="0"/>
                                          </p:stCondLst>
                                        </p:cTn>
                                        <p:tgtEl>
                                          <p:spTgt spid="23"/>
                                        </p:tgtEl>
                                        <p:attrNameLst>
                                          <p:attrName>style.visibility</p:attrName>
                                        </p:attrNameLst>
                                      </p:cBhvr>
                                      <p:to>
                                        <p:strVal val="visible"/>
                                      </p:to>
                                    </p:set>
                                    <p:animEffect transition="in" filter="blinds(horizontal)">
                                      <p:cBhvr>
                                        <p:cTn id="165" dur="250"/>
                                        <p:tgtEl>
                                          <p:spTgt spid="23"/>
                                        </p:tgtEl>
                                      </p:cBhvr>
                                    </p:animEffect>
                                  </p:childTnLst>
                                </p:cTn>
                              </p:par>
                              <p:par>
                                <p:cTn id="166" presetID="3" presetClass="entr" presetSubtype="10" fill="hold" nodeType="withEffect">
                                  <p:stCondLst>
                                    <p:cond delay="0"/>
                                  </p:stCondLst>
                                  <p:childTnLst>
                                    <p:set>
                                      <p:cBhvr>
                                        <p:cTn id="167" dur="1" fill="hold">
                                          <p:stCondLst>
                                            <p:cond delay="0"/>
                                          </p:stCondLst>
                                        </p:cTn>
                                        <p:tgtEl>
                                          <p:spTgt spid="24"/>
                                        </p:tgtEl>
                                        <p:attrNameLst>
                                          <p:attrName>style.visibility</p:attrName>
                                        </p:attrNameLst>
                                      </p:cBhvr>
                                      <p:to>
                                        <p:strVal val="visible"/>
                                      </p:to>
                                    </p:set>
                                    <p:animEffect transition="in" filter="blinds(horizontal)">
                                      <p:cBhvr>
                                        <p:cTn id="168" dur="250"/>
                                        <p:tgtEl>
                                          <p:spTgt spid="24"/>
                                        </p:tgtEl>
                                      </p:cBhvr>
                                    </p:animEffect>
                                  </p:childTnLst>
                                </p:cTn>
                              </p:par>
                              <p:par>
                                <p:cTn id="169" presetID="3" presetClass="entr" presetSubtype="10" fill="hold" nodeType="withEffect">
                                  <p:stCondLst>
                                    <p:cond delay="0"/>
                                  </p:stCondLst>
                                  <p:childTnLst>
                                    <p:set>
                                      <p:cBhvr>
                                        <p:cTn id="170" dur="1" fill="hold">
                                          <p:stCondLst>
                                            <p:cond delay="0"/>
                                          </p:stCondLst>
                                        </p:cTn>
                                        <p:tgtEl>
                                          <p:spTgt spid="74"/>
                                        </p:tgtEl>
                                        <p:attrNameLst>
                                          <p:attrName>style.visibility</p:attrName>
                                        </p:attrNameLst>
                                      </p:cBhvr>
                                      <p:to>
                                        <p:strVal val="visible"/>
                                      </p:to>
                                    </p:set>
                                    <p:animEffect transition="in" filter="blinds(horizontal)">
                                      <p:cBhvr>
                                        <p:cTn id="171" dur="250"/>
                                        <p:tgtEl>
                                          <p:spTgt spid="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21" grpId="0" animBg="1"/>
      <p:bldP spid="29" grpId="0" animBg="1"/>
      <p:bldP spid="42" grpId="0" animBg="1"/>
      <p:bldP spid="57" grpId="0"/>
      <p:bldP spid="58" grpId="0"/>
      <p:bldP spid="60" grpId="0"/>
      <p:bldP spid="61" grpId="0"/>
      <p:bldP spid="64" grpId="0"/>
      <p:bldP spid="65" grpId="0"/>
      <p:bldP spid="66" grpId="0"/>
      <p:bldP spid="67" grpId="0"/>
      <p:bldP spid="68" grpId="0"/>
      <p:bldP spid="69" grpId="0"/>
      <p:bldP spid="70" grpId="0"/>
      <p:bldP spid="71" grpId="0"/>
      <p:bldP spid="72" grpId="0"/>
      <p:bldP spid="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C96AD9-7A97-D984-1145-33B7EE763454}"/>
              </a:ext>
            </a:extLst>
          </p:cNvPr>
          <p:cNvSpPr>
            <a:spLocks noGrp="1"/>
          </p:cNvSpPr>
          <p:nvPr>
            <p:ph type="title"/>
          </p:nvPr>
        </p:nvSpPr>
        <p:spPr>
          <a:xfrm>
            <a:off x="838200" y="353932"/>
            <a:ext cx="10515600" cy="1325563"/>
          </a:xfrm>
        </p:spPr>
        <p:txBody>
          <a:bodyPr>
            <a:normAutofit/>
          </a:bodyPr>
          <a:lstStyle/>
          <a:p>
            <a:r>
              <a:rPr lang="en-US" sz="4000" b="1" dirty="0">
                <a:solidFill>
                  <a:srgbClr val="861F41"/>
                </a:solidFill>
                <a:latin typeface="Bierstadt" panose="020B0004020202020204" pitchFamily="34" charset="0"/>
                <a:cs typeface="Arial" panose="020B0604020202020204" pitchFamily="34" charset="0"/>
              </a:rPr>
              <a:t>Delegating Decryption</a:t>
            </a:r>
          </a:p>
        </p:txBody>
      </p:sp>
      <p:sp>
        <p:nvSpPr>
          <p:cNvPr id="105" name="Slide Number Placeholder 104">
            <a:extLst>
              <a:ext uri="{FF2B5EF4-FFF2-40B4-BE49-F238E27FC236}">
                <a16:creationId xmlns:a16="http://schemas.microsoft.com/office/drawing/2014/main" id="{DCBCE379-98A0-3793-8FD1-7DE04B2C5DCA}"/>
              </a:ext>
            </a:extLst>
          </p:cNvPr>
          <p:cNvSpPr>
            <a:spLocks noGrp="1"/>
          </p:cNvSpPr>
          <p:nvPr>
            <p:ph type="sldNum" sz="quarter" idx="12"/>
          </p:nvPr>
        </p:nvSpPr>
        <p:spPr/>
        <p:txBody>
          <a:bodyPr/>
          <a:lstStyle/>
          <a:p>
            <a:fld id="{C2D47E1E-16B8-6B43-8345-A36FFC908F81}" type="slidenum">
              <a:rPr lang="en-US" smtClean="0"/>
              <a:t>11</a:t>
            </a:fld>
            <a:endParaRPr lang="en-US"/>
          </a:p>
        </p:txBody>
      </p:sp>
      <p:pic>
        <p:nvPicPr>
          <p:cNvPr id="5" name="Picture 4" descr="A person and a dishwasher&#10;&#10;Description automatically generated">
            <a:extLst>
              <a:ext uri="{FF2B5EF4-FFF2-40B4-BE49-F238E27FC236}">
                <a16:creationId xmlns:a16="http://schemas.microsoft.com/office/drawing/2014/main" id="{9FEADAE0-E87F-AD71-97BF-4DA43DD78423}"/>
              </a:ext>
            </a:extLst>
          </p:cNvPr>
          <p:cNvPicPr>
            <a:picLocks noChangeAspect="1"/>
          </p:cNvPicPr>
          <p:nvPr/>
        </p:nvPicPr>
        <p:blipFill>
          <a:blip r:embed="rId3"/>
          <a:stretch>
            <a:fillRect/>
          </a:stretch>
        </p:blipFill>
        <p:spPr>
          <a:xfrm>
            <a:off x="10093454" y="360460"/>
            <a:ext cx="1349627" cy="1349627"/>
          </a:xfrm>
          <a:prstGeom prst="rect">
            <a:avLst/>
          </a:prstGeom>
        </p:spPr>
      </p:pic>
      <p:pic>
        <p:nvPicPr>
          <p:cNvPr id="7" name="Picture 6" descr="A green shield with a lock&#10;&#10;Description automatically generated">
            <a:extLst>
              <a:ext uri="{FF2B5EF4-FFF2-40B4-BE49-F238E27FC236}">
                <a16:creationId xmlns:a16="http://schemas.microsoft.com/office/drawing/2014/main" id="{CE99107A-65EB-39F8-B9AB-34BCF8CE8A43}"/>
              </a:ext>
            </a:extLst>
          </p:cNvPr>
          <p:cNvPicPr>
            <a:picLocks noChangeAspect="1"/>
          </p:cNvPicPr>
          <p:nvPr/>
        </p:nvPicPr>
        <p:blipFill>
          <a:blip r:embed="rId4"/>
          <a:stretch>
            <a:fillRect/>
          </a:stretch>
        </p:blipFill>
        <p:spPr>
          <a:xfrm>
            <a:off x="7810658" y="464306"/>
            <a:ext cx="1215189" cy="1215189"/>
          </a:xfrm>
          <a:prstGeom prst="rect">
            <a:avLst/>
          </a:prstGeom>
        </p:spPr>
      </p:pic>
      <p:pic>
        <p:nvPicPr>
          <p:cNvPr id="8" name="Picture 7" descr="A picture containing graphical user interface&#10;&#10;Description automatically generated">
            <a:extLst>
              <a:ext uri="{FF2B5EF4-FFF2-40B4-BE49-F238E27FC236}">
                <a16:creationId xmlns:a16="http://schemas.microsoft.com/office/drawing/2014/main" id="{91EEB075-1859-4D1C-1049-0C68E96CE71D}"/>
              </a:ext>
            </a:extLst>
          </p:cNvPr>
          <p:cNvPicPr>
            <a:picLocks noChangeAspect="1"/>
          </p:cNvPicPr>
          <p:nvPr/>
        </p:nvPicPr>
        <p:blipFill>
          <a:blip r:embed="rId5"/>
          <a:stretch>
            <a:fillRect/>
          </a:stretch>
        </p:blipFill>
        <p:spPr>
          <a:xfrm flipH="1">
            <a:off x="2713959" y="2043450"/>
            <a:ext cx="811395" cy="811395"/>
          </a:xfrm>
          <a:prstGeom prst="rect">
            <a:avLst/>
          </a:prstGeom>
        </p:spPr>
      </p:pic>
      <p:pic>
        <p:nvPicPr>
          <p:cNvPr id="11" name="Picture 10" descr="A picture containing graphical user interface&#10;&#10;Description automatically generated">
            <a:extLst>
              <a:ext uri="{FF2B5EF4-FFF2-40B4-BE49-F238E27FC236}">
                <a16:creationId xmlns:a16="http://schemas.microsoft.com/office/drawing/2014/main" id="{005E4E22-5E45-B129-A117-B467C1C9EA5A}"/>
              </a:ext>
            </a:extLst>
          </p:cNvPr>
          <p:cNvPicPr>
            <a:picLocks noChangeAspect="1"/>
          </p:cNvPicPr>
          <p:nvPr/>
        </p:nvPicPr>
        <p:blipFill>
          <a:blip r:embed="rId5"/>
          <a:stretch>
            <a:fillRect/>
          </a:stretch>
        </p:blipFill>
        <p:spPr>
          <a:xfrm flipH="1">
            <a:off x="2680880" y="3258698"/>
            <a:ext cx="811395" cy="811395"/>
          </a:xfrm>
          <a:prstGeom prst="rect">
            <a:avLst/>
          </a:prstGeom>
        </p:spPr>
      </p:pic>
      <p:pic>
        <p:nvPicPr>
          <p:cNvPr id="14" name="Picture 13" descr="A picture containing graphical user interface&#10;&#10;Description automatically generated">
            <a:extLst>
              <a:ext uri="{FF2B5EF4-FFF2-40B4-BE49-F238E27FC236}">
                <a16:creationId xmlns:a16="http://schemas.microsoft.com/office/drawing/2014/main" id="{ABD4EB16-C04A-0B23-B878-95CA62712D8A}"/>
              </a:ext>
            </a:extLst>
          </p:cNvPr>
          <p:cNvPicPr>
            <a:picLocks noChangeAspect="1"/>
          </p:cNvPicPr>
          <p:nvPr/>
        </p:nvPicPr>
        <p:blipFill>
          <a:blip r:embed="rId5"/>
          <a:stretch>
            <a:fillRect/>
          </a:stretch>
        </p:blipFill>
        <p:spPr>
          <a:xfrm flipH="1">
            <a:off x="2677863" y="4587413"/>
            <a:ext cx="811395" cy="811395"/>
          </a:xfrm>
          <a:prstGeom prst="rect">
            <a:avLst/>
          </a:prstGeom>
        </p:spPr>
      </p:pic>
      <p:cxnSp>
        <p:nvCxnSpPr>
          <p:cNvPr id="16" name="Straight Arrow Connector 15">
            <a:extLst>
              <a:ext uri="{FF2B5EF4-FFF2-40B4-BE49-F238E27FC236}">
                <a16:creationId xmlns:a16="http://schemas.microsoft.com/office/drawing/2014/main" id="{A137EE14-ED20-33A7-C3A2-2FB6B0735EDF}"/>
              </a:ext>
            </a:extLst>
          </p:cNvPr>
          <p:cNvCxnSpPr/>
          <p:nvPr/>
        </p:nvCxnSpPr>
        <p:spPr>
          <a:xfrm flipV="1">
            <a:off x="1152583" y="2271320"/>
            <a:ext cx="1448950" cy="1393849"/>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6BE6F9AF-815E-9373-6EF3-AA7D0D1B6117}"/>
              </a:ext>
            </a:extLst>
          </p:cNvPr>
          <p:cNvCxnSpPr>
            <a:cxnSpLocks/>
          </p:cNvCxnSpPr>
          <p:nvPr/>
        </p:nvCxnSpPr>
        <p:spPr>
          <a:xfrm>
            <a:off x="1152583" y="3665169"/>
            <a:ext cx="1448949" cy="1"/>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F7BBF84D-46FE-CA62-5F8C-A31FD20B25EC}"/>
              </a:ext>
            </a:extLst>
          </p:cNvPr>
          <p:cNvCxnSpPr>
            <a:cxnSpLocks/>
          </p:cNvCxnSpPr>
          <p:nvPr/>
        </p:nvCxnSpPr>
        <p:spPr>
          <a:xfrm>
            <a:off x="1152583" y="3665169"/>
            <a:ext cx="1448949" cy="1393851"/>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pic>
        <p:nvPicPr>
          <p:cNvPr id="19" name="Picture 18">
            <a:extLst>
              <a:ext uri="{FF2B5EF4-FFF2-40B4-BE49-F238E27FC236}">
                <a16:creationId xmlns:a16="http://schemas.microsoft.com/office/drawing/2014/main" id="{89E74E22-B8B7-D83C-6F6C-BDE0BBEB8D7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836503" y="2738172"/>
            <a:ext cx="288614" cy="288614"/>
          </a:xfrm>
          <a:prstGeom prst="rect">
            <a:avLst/>
          </a:prstGeom>
        </p:spPr>
      </p:pic>
      <p:pic>
        <p:nvPicPr>
          <p:cNvPr id="20" name="Picture 19">
            <a:extLst>
              <a:ext uri="{FF2B5EF4-FFF2-40B4-BE49-F238E27FC236}">
                <a16:creationId xmlns:a16="http://schemas.microsoft.com/office/drawing/2014/main" id="{F871A6EA-9180-889E-4339-A71A244EAD7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839790" y="3493638"/>
            <a:ext cx="288614" cy="288614"/>
          </a:xfrm>
          <a:prstGeom prst="rect">
            <a:avLst/>
          </a:prstGeom>
        </p:spPr>
      </p:pic>
      <p:pic>
        <p:nvPicPr>
          <p:cNvPr id="21" name="Picture 20">
            <a:extLst>
              <a:ext uri="{FF2B5EF4-FFF2-40B4-BE49-F238E27FC236}">
                <a16:creationId xmlns:a16="http://schemas.microsoft.com/office/drawing/2014/main" id="{4BB100A3-4F47-64DD-2D9D-7CD72878E7C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854854" y="4254749"/>
            <a:ext cx="288614" cy="288614"/>
          </a:xfrm>
          <a:prstGeom prst="rect">
            <a:avLst/>
          </a:prstGeom>
        </p:spPr>
      </p:pic>
      <p:pic>
        <p:nvPicPr>
          <p:cNvPr id="22" name="Picture 16">
            <a:extLst>
              <a:ext uri="{FF2B5EF4-FFF2-40B4-BE49-F238E27FC236}">
                <a16:creationId xmlns:a16="http://schemas.microsoft.com/office/drawing/2014/main" id="{A0629C29-E12B-DFF7-63AF-D7285D0F45A8}"/>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19631" t="16923" r="18842"/>
          <a:stretch/>
        </p:blipFill>
        <p:spPr bwMode="auto">
          <a:xfrm>
            <a:off x="388303" y="3066489"/>
            <a:ext cx="719169" cy="971063"/>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70789654-6C10-CE44-4D70-A0237D4C7548}"/>
                  </a:ext>
                </a:extLst>
              </p:cNvPr>
              <p:cNvSpPr txBox="1"/>
              <p:nvPr/>
            </p:nvSpPr>
            <p:spPr>
              <a:xfrm>
                <a:off x="1483205" y="2498673"/>
                <a:ext cx="48301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ea typeface="Cambria Math" panose="02040503050406030204" pitchFamily="18" charset="0"/>
                            </a:rPr>
                            <m:t>𝜅</m:t>
                          </m:r>
                        </m:e>
                        <m:sub>
                          <m:r>
                            <a:rPr lang="en-US" b="0" i="1" smtClean="0">
                              <a:solidFill>
                                <a:srgbClr val="FF0000"/>
                              </a:solidFill>
                              <a:latin typeface="Cambria Math" panose="02040503050406030204" pitchFamily="18" charset="0"/>
                            </a:rPr>
                            <m:t>1</m:t>
                          </m:r>
                        </m:sub>
                      </m:sSub>
                    </m:oMath>
                  </m:oMathPara>
                </a14:m>
                <a:endParaRPr lang="en-US" dirty="0"/>
              </a:p>
            </p:txBody>
          </p:sp>
        </mc:Choice>
        <mc:Fallback xmlns="">
          <p:sp>
            <p:nvSpPr>
              <p:cNvPr id="23" name="TextBox 22">
                <a:extLst>
                  <a:ext uri="{FF2B5EF4-FFF2-40B4-BE49-F238E27FC236}">
                    <a16:creationId xmlns:a16="http://schemas.microsoft.com/office/drawing/2014/main" id="{70789654-6C10-CE44-4D70-A0237D4C7548}"/>
                  </a:ext>
                </a:extLst>
              </p:cNvPr>
              <p:cNvSpPr txBox="1">
                <a:spLocks noRot="1" noChangeAspect="1" noMove="1" noResize="1" noEditPoints="1" noAdjustHandles="1" noChangeArrowheads="1" noChangeShapeType="1" noTextEdit="1"/>
              </p:cNvSpPr>
              <p:nvPr/>
            </p:nvSpPr>
            <p:spPr>
              <a:xfrm>
                <a:off x="1483205" y="2498673"/>
                <a:ext cx="483017"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D1A0381D-294E-0379-91E8-3882EF372A18}"/>
                  </a:ext>
                </a:extLst>
              </p:cNvPr>
              <p:cNvSpPr txBox="1"/>
              <p:nvPr/>
            </p:nvSpPr>
            <p:spPr>
              <a:xfrm>
                <a:off x="1441222" y="3323453"/>
                <a:ext cx="48833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rgbClr val="00B050"/>
                              </a:solidFill>
                              <a:latin typeface="Cambria Math" panose="02040503050406030204" pitchFamily="18" charset="0"/>
                            </a:rPr>
                          </m:ctrlPr>
                        </m:sSubPr>
                        <m:e>
                          <m:r>
                            <a:rPr lang="en-US" i="1">
                              <a:solidFill>
                                <a:srgbClr val="00B050"/>
                              </a:solidFill>
                              <a:latin typeface="Cambria Math" panose="02040503050406030204" pitchFamily="18" charset="0"/>
                              <a:ea typeface="Cambria Math" panose="02040503050406030204" pitchFamily="18" charset="0"/>
                            </a:rPr>
                            <m:t>𝜅</m:t>
                          </m:r>
                        </m:e>
                        <m:sub>
                          <m:r>
                            <a:rPr lang="en-US" b="0" i="1" smtClean="0">
                              <a:solidFill>
                                <a:srgbClr val="00B050"/>
                              </a:solidFill>
                              <a:latin typeface="Cambria Math" panose="02040503050406030204" pitchFamily="18" charset="0"/>
                            </a:rPr>
                            <m:t>2</m:t>
                          </m:r>
                        </m:sub>
                      </m:sSub>
                    </m:oMath>
                  </m:oMathPara>
                </a14:m>
                <a:endParaRPr lang="en-US" dirty="0"/>
              </a:p>
            </p:txBody>
          </p:sp>
        </mc:Choice>
        <mc:Fallback xmlns="">
          <p:sp>
            <p:nvSpPr>
              <p:cNvPr id="24" name="TextBox 23">
                <a:extLst>
                  <a:ext uri="{FF2B5EF4-FFF2-40B4-BE49-F238E27FC236}">
                    <a16:creationId xmlns:a16="http://schemas.microsoft.com/office/drawing/2014/main" id="{D1A0381D-294E-0379-91E8-3882EF372A18}"/>
                  </a:ext>
                </a:extLst>
              </p:cNvPr>
              <p:cNvSpPr txBox="1">
                <a:spLocks noRot="1" noChangeAspect="1" noMove="1" noResize="1" noEditPoints="1" noAdjustHandles="1" noChangeArrowheads="1" noChangeShapeType="1" noTextEdit="1"/>
              </p:cNvSpPr>
              <p:nvPr/>
            </p:nvSpPr>
            <p:spPr>
              <a:xfrm>
                <a:off x="1441222" y="3323453"/>
                <a:ext cx="488339" cy="3693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D7F2BD4D-E6B6-0424-688F-D84EAC5015ED}"/>
                  </a:ext>
                </a:extLst>
              </p:cNvPr>
              <p:cNvSpPr txBox="1"/>
              <p:nvPr/>
            </p:nvSpPr>
            <p:spPr>
              <a:xfrm>
                <a:off x="1438856" y="4217155"/>
                <a:ext cx="46993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accent1"/>
                              </a:solidFill>
                              <a:latin typeface="Cambria Math" panose="02040503050406030204" pitchFamily="18" charset="0"/>
                            </a:rPr>
                          </m:ctrlPr>
                        </m:sSubPr>
                        <m:e>
                          <m:r>
                            <a:rPr lang="en-US" i="1">
                              <a:solidFill>
                                <a:schemeClr val="accent1"/>
                              </a:solidFill>
                              <a:latin typeface="Cambria Math" panose="02040503050406030204" pitchFamily="18" charset="0"/>
                              <a:ea typeface="Cambria Math" panose="02040503050406030204" pitchFamily="18" charset="0"/>
                            </a:rPr>
                            <m:t>𝜅</m:t>
                          </m:r>
                        </m:e>
                        <m:sub>
                          <m:r>
                            <a:rPr lang="en-US" b="0" i="1" smtClean="0">
                              <a:solidFill>
                                <a:schemeClr val="accent1"/>
                              </a:solidFill>
                              <a:latin typeface="Cambria Math" panose="02040503050406030204" pitchFamily="18" charset="0"/>
                            </a:rPr>
                            <m:t>3</m:t>
                          </m:r>
                        </m:sub>
                      </m:sSub>
                    </m:oMath>
                  </m:oMathPara>
                </a14:m>
                <a:endParaRPr lang="en-US" dirty="0">
                  <a:solidFill>
                    <a:schemeClr val="accent1"/>
                  </a:solidFill>
                </a:endParaRPr>
              </a:p>
            </p:txBody>
          </p:sp>
        </mc:Choice>
        <mc:Fallback xmlns="">
          <p:sp>
            <p:nvSpPr>
              <p:cNvPr id="25" name="TextBox 24">
                <a:extLst>
                  <a:ext uri="{FF2B5EF4-FFF2-40B4-BE49-F238E27FC236}">
                    <a16:creationId xmlns:a16="http://schemas.microsoft.com/office/drawing/2014/main" id="{D7F2BD4D-E6B6-0424-688F-D84EAC5015ED}"/>
                  </a:ext>
                </a:extLst>
              </p:cNvPr>
              <p:cNvSpPr txBox="1">
                <a:spLocks noRot="1" noChangeAspect="1" noMove="1" noResize="1" noEditPoints="1" noAdjustHandles="1" noChangeArrowheads="1" noChangeShapeType="1" noTextEdit="1"/>
              </p:cNvSpPr>
              <p:nvPr/>
            </p:nvSpPr>
            <p:spPr>
              <a:xfrm>
                <a:off x="1438856" y="4217155"/>
                <a:ext cx="469936" cy="369332"/>
              </a:xfrm>
              <a:prstGeom prst="rect">
                <a:avLst/>
              </a:prstGeom>
              <a:blipFill>
                <a:blip r:embed="rId10"/>
                <a:stretch>
                  <a:fillRect/>
                </a:stretch>
              </a:blipFill>
            </p:spPr>
            <p:txBody>
              <a:bodyPr/>
              <a:lstStyle/>
              <a:p>
                <a:r>
                  <a:rPr lang="en-US">
                    <a:noFill/>
                  </a:rPr>
                  <a:t> </a:t>
                </a:r>
              </a:p>
            </p:txBody>
          </p:sp>
        </mc:Fallback>
      </mc:AlternateContent>
      <p:sp>
        <p:nvSpPr>
          <p:cNvPr id="26" name="Rectangle 25">
            <a:extLst>
              <a:ext uri="{FF2B5EF4-FFF2-40B4-BE49-F238E27FC236}">
                <a16:creationId xmlns:a16="http://schemas.microsoft.com/office/drawing/2014/main" id="{ACECFEE1-F23D-15A3-DF0F-3F03A7F9707F}"/>
              </a:ext>
            </a:extLst>
          </p:cNvPr>
          <p:cNvSpPr/>
          <p:nvPr/>
        </p:nvSpPr>
        <p:spPr>
          <a:xfrm>
            <a:off x="2686685" y="1753505"/>
            <a:ext cx="1001941" cy="369332"/>
          </a:xfrm>
          <a:prstGeom prst="rect">
            <a:avLst/>
          </a:prstGeom>
        </p:spPr>
        <p:txBody>
          <a:bodyPr wrap="none">
            <a:spAutoFit/>
          </a:bodyPr>
          <a:lstStyle/>
          <a:p>
            <a:r>
              <a:rPr lang="en-US" dirty="0">
                <a:solidFill>
                  <a:srgbClr val="FF0000"/>
                </a:solidFill>
                <a:latin typeface="Bierstadt" panose="020B0004020202020204" pitchFamily="34" charset="0"/>
              </a:rPr>
              <a:t>Server 1</a:t>
            </a:r>
          </a:p>
        </p:txBody>
      </p:sp>
      <p:sp>
        <p:nvSpPr>
          <p:cNvPr id="27" name="Rectangle 26">
            <a:extLst>
              <a:ext uri="{FF2B5EF4-FFF2-40B4-BE49-F238E27FC236}">
                <a16:creationId xmlns:a16="http://schemas.microsoft.com/office/drawing/2014/main" id="{084885AB-C5C7-A23A-DC3C-60730F2431A4}"/>
              </a:ext>
            </a:extLst>
          </p:cNvPr>
          <p:cNvSpPr/>
          <p:nvPr/>
        </p:nvSpPr>
        <p:spPr>
          <a:xfrm>
            <a:off x="2677863" y="4032408"/>
            <a:ext cx="1001941" cy="369332"/>
          </a:xfrm>
          <a:prstGeom prst="rect">
            <a:avLst/>
          </a:prstGeom>
        </p:spPr>
        <p:txBody>
          <a:bodyPr wrap="none">
            <a:spAutoFit/>
          </a:bodyPr>
          <a:lstStyle/>
          <a:p>
            <a:r>
              <a:rPr lang="en-US" dirty="0">
                <a:solidFill>
                  <a:srgbClr val="00B050"/>
                </a:solidFill>
                <a:latin typeface="Bierstadt" panose="020B0004020202020204" pitchFamily="34" charset="0"/>
              </a:rPr>
              <a:t>Server 2</a:t>
            </a:r>
          </a:p>
        </p:txBody>
      </p:sp>
      <p:sp>
        <p:nvSpPr>
          <p:cNvPr id="28" name="Rectangle 27">
            <a:extLst>
              <a:ext uri="{FF2B5EF4-FFF2-40B4-BE49-F238E27FC236}">
                <a16:creationId xmlns:a16="http://schemas.microsoft.com/office/drawing/2014/main" id="{096A8BE6-27FE-26E8-F6A7-3C3A670CA422}"/>
              </a:ext>
            </a:extLst>
          </p:cNvPr>
          <p:cNvSpPr/>
          <p:nvPr/>
        </p:nvSpPr>
        <p:spPr>
          <a:xfrm>
            <a:off x="2686685" y="5404422"/>
            <a:ext cx="1001941" cy="369332"/>
          </a:xfrm>
          <a:prstGeom prst="rect">
            <a:avLst/>
          </a:prstGeom>
        </p:spPr>
        <p:txBody>
          <a:bodyPr wrap="none">
            <a:spAutoFit/>
          </a:bodyPr>
          <a:lstStyle/>
          <a:p>
            <a:r>
              <a:rPr lang="en-US" dirty="0">
                <a:solidFill>
                  <a:schemeClr val="accent1"/>
                </a:solidFill>
                <a:latin typeface="Bierstadt" panose="020B0004020202020204" pitchFamily="34" charset="0"/>
              </a:rPr>
              <a:t>Server 3</a:t>
            </a:r>
          </a:p>
        </p:txBody>
      </p:sp>
      <p:pic>
        <p:nvPicPr>
          <p:cNvPr id="29" name="Picture 4" descr="Database, db icon">
            <a:extLst>
              <a:ext uri="{FF2B5EF4-FFF2-40B4-BE49-F238E27FC236}">
                <a16:creationId xmlns:a16="http://schemas.microsoft.com/office/drawing/2014/main" id="{8CE03DD8-F41B-5316-3613-B20546A9FD0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280705" y="2149793"/>
            <a:ext cx="548775" cy="548775"/>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4" descr="Database, db icon">
            <a:extLst>
              <a:ext uri="{FF2B5EF4-FFF2-40B4-BE49-F238E27FC236}">
                <a16:creationId xmlns:a16="http://schemas.microsoft.com/office/drawing/2014/main" id="{3464AD8C-EC5D-252C-3E68-A6787BA8753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250966" y="3371116"/>
            <a:ext cx="548775" cy="548775"/>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4" descr="Database, db icon">
            <a:extLst>
              <a:ext uri="{FF2B5EF4-FFF2-40B4-BE49-F238E27FC236}">
                <a16:creationId xmlns:a16="http://schemas.microsoft.com/office/drawing/2014/main" id="{356577CE-E7A8-4479-6F74-CACDE36B6567}"/>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259997" y="4704813"/>
            <a:ext cx="548775" cy="548775"/>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34" descr="A drawing of a padlock on a paper&#10;&#10;Description automatically generated">
            <a:extLst>
              <a:ext uri="{FF2B5EF4-FFF2-40B4-BE49-F238E27FC236}">
                <a16:creationId xmlns:a16="http://schemas.microsoft.com/office/drawing/2014/main" id="{6DCDFC88-5494-58F8-5B0F-AA2BC90DFBE0}"/>
              </a:ext>
            </a:extLst>
          </p:cNvPr>
          <p:cNvPicPr>
            <a:picLocks noChangeAspect="1"/>
          </p:cNvPicPr>
          <p:nvPr/>
        </p:nvPicPr>
        <p:blipFill>
          <a:blip r:embed="rId12"/>
          <a:stretch>
            <a:fillRect/>
          </a:stretch>
        </p:blipFill>
        <p:spPr>
          <a:xfrm>
            <a:off x="4148799" y="1895505"/>
            <a:ext cx="891783" cy="891783"/>
          </a:xfrm>
          <a:prstGeom prst="rect">
            <a:avLst/>
          </a:prstGeom>
        </p:spPr>
      </p:pic>
      <p:pic>
        <p:nvPicPr>
          <p:cNvPr id="36" name="Picture 35" descr="A drawing of a padlock on a paper&#10;&#10;Description automatically generated">
            <a:extLst>
              <a:ext uri="{FF2B5EF4-FFF2-40B4-BE49-F238E27FC236}">
                <a16:creationId xmlns:a16="http://schemas.microsoft.com/office/drawing/2014/main" id="{C4087463-911A-4C46-FF8E-368E49873EC9}"/>
              </a:ext>
            </a:extLst>
          </p:cNvPr>
          <p:cNvPicPr>
            <a:picLocks noChangeAspect="1"/>
          </p:cNvPicPr>
          <p:nvPr/>
        </p:nvPicPr>
        <p:blipFill>
          <a:blip r:embed="rId12"/>
          <a:stretch>
            <a:fillRect/>
          </a:stretch>
        </p:blipFill>
        <p:spPr>
          <a:xfrm>
            <a:off x="4144982" y="3271821"/>
            <a:ext cx="891783" cy="891783"/>
          </a:xfrm>
          <a:prstGeom prst="rect">
            <a:avLst/>
          </a:prstGeom>
        </p:spPr>
      </p:pic>
      <p:pic>
        <p:nvPicPr>
          <p:cNvPr id="37" name="Picture 36" descr="A drawing of a padlock on a paper&#10;&#10;Description automatically generated">
            <a:extLst>
              <a:ext uri="{FF2B5EF4-FFF2-40B4-BE49-F238E27FC236}">
                <a16:creationId xmlns:a16="http://schemas.microsoft.com/office/drawing/2014/main" id="{8246B584-00B9-A5BB-90D8-770A561BE73E}"/>
              </a:ext>
            </a:extLst>
          </p:cNvPr>
          <p:cNvPicPr>
            <a:picLocks noChangeAspect="1"/>
          </p:cNvPicPr>
          <p:nvPr/>
        </p:nvPicPr>
        <p:blipFill>
          <a:blip r:embed="rId12"/>
          <a:stretch>
            <a:fillRect/>
          </a:stretch>
        </p:blipFill>
        <p:spPr>
          <a:xfrm>
            <a:off x="4144982" y="4657875"/>
            <a:ext cx="891783" cy="891783"/>
          </a:xfrm>
          <a:prstGeom prst="rect">
            <a:avLst/>
          </a:prstGeom>
        </p:spPr>
      </p:pic>
      <p:sp>
        <p:nvSpPr>
          <p:cNvPr id="38" name="TextBox 37">
            <a:extLst>
              <a:ext uri="{FF2B5EF4-FFF2-40B4-BE49-F238E27FC236}">
                <a16:creationId xmlns:a16="http://schemas.microsoft.com/office/drawing/2014/main" id="{4DCE21CD-6398-8261-F9F1-7A5DBAB8DFBE}"/>
              </a:ext>
            </a:extLst>
          </p:cNvPr>
          <p:cNvSpPr txBox="1"/>
          <p:nvPr/>
        </p:nvSpPr>
        <p:spPr>
          <a:xfrm>
            <a:off x="4229858" y="1844506"/>
            <a:ext cx="478016" cy="307777"/>
          </a:xfrm>
          <a:prstGeom prst="rect">
            <a:avLst/>
          </a:prstGeom>
          <a:noFill/>
        </p:spPr>
        <p:txBody>
          <a:bodyPr wrap="none" rtlCol="0">
            <a:spAutoFit/>
          </a:bodyPr>
          <a:lstStyle/>
          <a:p>
            <a:r>
              <a:rPr lang="en-US" sz="1400" dirty="0">
                <a:solidFill>
                  <a:srgbClr val="FF0000"/>
                </a:solidFill>
                <a:latin typeface="Bierstadt" panose="020B0004020202020204" pitchFamily="34" charset="0"/>
              </a:rPr>
              <a:t>Enc</a:t>
            </a:r>
          </a:p>
        </p:txBody>
      </p:sp>
      <p:sp>
        <p:nvSpPr>
          <p:cNvPr id="39" name="TextBox 38">
            <a:extLst>
              <a:ext uri="{FF2B5EF4-FFF2-40B4-BE49-F238E27FC236}">
                <a16:creationId xmlns:a16="http://schemas.microsoft.com/office/drawing/2014/main" id="{49E96D64-8EFE-0DB5-6C49-9E25FDE7C8CD}"/>
              </a:ext>
            </a:extLst>
          </p:cNvPr>
          <p:cNvSpPr txBox="1"/>
          <p:nvPr/>
        </p:nvSpPr>
        <p:spPr>
          <a:xfrm>
            <a:off x="4229858" y="3219717"/>
            <a:ext cx="478016" cy="307777"/>
          </a:xfrm>
          <a:prstGeom prst="rect">
            <a:avLst/>
          </a:prstGeom>
          <a:noFill/>
        </p:spPr>
        <p:txBody>
          <a:bodyPr wrap="none" rtlCol="0">
            <a:spAutoFit/>
          </a:bodyPr>
          <a:lstStyle/>
          <a:p>
            <a:r>
              <a:rPr lang="en-US" sz="1400" dirty="0">
                <a:solidFill>
                  <a:srgbClr val="00B050"/>
                </a:solidFill>
                <a:latin typeface="Bierstadt" panose="020B0004020202020204" pitchFamily="34" charset="0"/>
              </a:rPr>
              <a:t>Enc</a:t>
            </a:r>
          </a:p>
        </p:txBody>
      </p:sp>
      <p:sp>
        <p:nvSpPr>
          <p:cNvPr id="42" name="TextBox 41">
            <a:extLst>
              <a:ext uri="{FF2B5EF4-FFF2-40B4-BE49-F238E27FC236}">
                <a16:creationId xmlns:a16="http://schemas.microsoft.com/office/drawing/2014/main" id="{F149D976-7762-63E1-F4D3-2806E1B077CA}"/>
              </a:ext>
            </a:extLst>
          </p:cNvPr>
          <p:cNvSpPr txBox="1"/>
          <p:nvPr/>
        </p:nvSpPr>
        <p:spPr>
          <a:xfrm>
            <a:off x="4229858" y="4606947"/>
            <a:ext cx="478016" cy="307777"/>
          </a:xfrm>
          <a:prstGeom prst="rect">
            <a:avLst/>
          </a:prstGeom>
          <a:noFill/>
        </p:spPr>
        <p:txBody>
          <a:bodyPr wrap="none" rtlCol="0">
            <a:spAutoFit/>
          </a:bodyPr>
          <a:lstStyle/>
          <a:p>
            <a:r>
              <a:rPr lang="en-US" sz="1400" dirty="0">
                <a:solidFill>
                  <a:srgbClr val="0070C0"/>
                </a:solidFill>
                <a:latin typeface="Bierstadt" panose="020B0004020202020204" pitchFamily="34" charset="0"/>
              </a:rPr>
              <a:t>Enc</a:t>
            </a:r>
          </a:p>
        </p:txBody>
      </p:sp>
      <p:pic>
        <p:nvPicPr>
          <p:cNvPr id="48" name="Picture 47" descr="A black and yellow log on a black background&#10;&#10;Description automatically generated">
            <a:extLst>
              <a:ext uri="{FF2B5EF4-FFF2-40B4-BE49-F238E27FC236}">
                <a16:creationId xmlns:a16="http://schemas.microsoft.com/office/drawing/2014/main" id="{B6155FCB-F11C-8CF3-F3BD-9EA79494257D}"/>
              </a:ext>
            </a:extLst>
          </p:cNvPr>
          <p:cNvPicPr>
            <a:picLocks noChangeAspect="1"/>
          </p:cNvPicPr>
          <p:nvPr/>
        </p:nvPicPr>
        <p:blipFill>
          <a:blip r:embed="rId13"/>
          <a:stretch>
            <a:fillRect/>
          </a:stretch>
        </p:blipFill>
        <p:spPr>
          <a:xfrm>
            <a:off x="5721127" y="1873275"/>
            <a:ext cx="939443" cy="939443"/>
          </a:xfrm>
          <a:prstGeom prst="rect">
            <a:avLst/>
          </a:prstGeom>
        </p:spPr>
      </p:pic>
      <p:pic>
        <p:nvPicPr>
          <p:cNvPr id="49" name="Picture 48" descr="A black and yellow log on a black background&#10;&#10;Description automatically generated">
            <a:extLst>
              <a:ext uri="{FF2B5EF4-FFF2-40B4-BE49-F238E27FC236}">
                <a16:creationId xmlns:a16="http://schemas.microsoft.com/office/drawing/2014/main" id="{C6253C78-E994-AA30-9E28-79F39DD724A6}"/>
              </a:ext>
            </a:extLst>
          </p:cNvPr>
          <p:cNvPicPr>
            <a:picLocks noChangeAspect="1"/>
          </p:cNvPicPr>
          <p:nvPr/>
        </p:nvPicPr>
        <p:blipFill>
          <a:blip r:embed="rId13"/>
          <a:stretch>
            <a:fillRect/>
          </a:stretch>
        </p:blipFill>
        <p:spPr>
          <a:xfrm>
            <a:off x="5721127" y="3242052"/>
            <a:ext cx="939443" cy="939443"/>
          </a:xfrm>
          <a:prstGeom prst="rect">
            <a:avLst/>
          </a:prstGeom>
        </p:spPr>
      </p:pic>
      <p:pic>
        <p:nvPicPr>
          <p:cNvPr id="50" name="Picture 49" descr="A black and yellow log on a black background&#10;&#10;Description automatically generated">
            <a:extLst>
              <a:ext uri="{FF2B5EF4-FFF2-40B4-BE49-F238E27FC236}">
                <a16:creationId xmlns:a16="http://schemas.microsoft.com/office/drawing/2014/main" id="{94770AEC-FCEA-5855-1FCC-04A104EA6A6A}"/>
              </a:ext>
            </a:extLst>
          </p:cNvPr>
          <p:cNvPicPr>
            <a:picLocks noChangeAspect="1"/>
          </p:cNvPicPr>
          <p:nvPr/>
        </p:nvPicPr>
        <p:blipFill>
          <a:blip r:embed="rId13"/>
          <a:stretch>
            <a:fillRect/>
          </a:stretch>
        </p:blipFill>
        <p:spPr>
          <a:xfrm>
            <a:off x="5721127" y="4639188"/>
            <a:ext cx="939443" cy="939443"/>
          </a:xfrm>
          <a:prstGeom prst="rect">
            <a:avLst/>
          </a:prstGeom>
        </p:spPr>
      </p:pic>
      <p:cxnSp>
        <p:nvCxnSpPr>
          <p:cNvPr id="52" name="Straight Arrow Connector 51">
            <a:extLst>
              <a:ext uri="{FF2B5EF4-FFF2-40B4-BE49-F238E27FC236}">
                <a16:creationId xmlns:a16="http://schemas.microsoft.com/office/drawing/2014/main" id="{EBC54F5A-0421-0C54-D5A8-A8801710A4EF}"/>
              </a:ext>
            </a:extLst>
          </p:cNvPr>
          <p:cNvCxnSpPr>
            <a:cxnSpLocks/>
          </p:cNvCxnSpPr>
          <p:nvPr/>
        </p:nvCxnSpPr>
        <p:spPr>
          <a:xfrm flipV="1">
            <a:off x="5109857" y="2355251"/>
            <a:ext cx="480830" cy="1"/>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7BB1D94B-E32B-428A-7865-C267ACCD8DF9}"/>
              </a:ext>
            </a:extLst>
          </p:cNvPr>
          <p:cNvCxnSpPr>
            <a:cxnSpLocks/>
          </p:cNvCxnSpPr>
          <p:nvPr/>
        </p:nvCxnSpPr>
        <p:spPr>
          <a:xfrm flipV="1">
            <a:off x="5109857" y="3771115"/>
            <a:ext cx="480830" cy="1"/>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2A347803-5542-1D70-C022-D83D191B6D40}"/>
              </a:ext>
            </a:extLst>
          </p:cNvPr>
          <p:cNvCxnSpPr>
            <a:cxnSpLocks/>
          </p:cNvCxnSpPr>
          <p:nvPr/>
        </p:nvCxnSpPr>
        <p:spPr>
          <a:xfrm flipV="1">
            <a:off x="5109857" y="5107836"/>
            <a:ext cx="480830" cy="1"/>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C90DC211-8CB5-8483-AFA0-305DB0AE91D1}"/>
              </a:ext>
            </a:extLst>
          </p:cNvPr>
          <p:cNvSpPr txBox="1"/>
          <p:nvPr/>
        </p:nvSpPr>
        <p:spPr>
          <a:xfrm>
            <a:off x="5786245" y="2587181"/>
            <a:ext cx="495649" cy="307777"/>
          </a:xfrm>
          <a:prstGeom prst="rect">
            <a:avLst/>
          </a:prstGeom>
          <a:noFill/>
        </p:spPr>
        <p:txBody>
          <a:bodyPr wrap="none" rtlCol="0">
            <a:spAutoFit/>
          </a:bodyPr>
          <a:lstStyle/>
          <a:p>
            <a:r>
              <a:rPr lang="en-US" sz="1400" dirty="0">
                <a:solidFill>
                  <a:srgbClr val="FF0000"/>
                </a:solidFill>
                <a:latin typeface="Bierstadt" panose="020B0004020202020204" pitchFamily="34" charset="0"/>
              </a:rPr>
              <a:t>Dec</a:t>
            </a:r>
          </a:p>
        </p:txBody>
      </p:sp>
      <p:sp>
        <p:nvSpPr>
          <p:cNvPr id="57" name="TextBox 56">
            <a:extLst>
              <a:ext uri="{FF2B5EF4-FFF2-40B4-BE49-F238E27FC236}">
                <a16:creationId xmlns:a16="http://schemas.microsoft.com/office/drawing/2014/main" id="{FE4379DE-DF8B-80DF-6990-7877D1B540A9}"/>
              </a:ext>
            </a:extLst>
          </p:cNvPr>
          <p:cNvSpPr txBox="1"/>
          <p:nvPr/>
        </p:nvSpPr>
        <p:spPr>
          <a:xfrm>
            <a:off x="5781355" y="3946972"/>
            <a:ext cx="495649" cy="307777"/>
          </a:xfrm>
          <a:prstGeom prst="rect">
            <a:avLst/>
          </a:prstGeom>
          <a:noFill/>
        </p:spPr>
        <p:txBody>
          <a:bodyPr wrap="none" rtlCol="0">
            <a:spAutoFit/>
          </a:bodyPr>
          <a:lstStyle/>
          <a:p>
            <a:r>
              <a:rPr lang="en-US" sz="1400" dirty="0">
                <a:solidFill>
                  <a:srgbClr val="00B050"/>
                </a:solidFill>
                <a:latin typeface="Bierstadt" panose="020B0004020202020204" pitchFamily="34" charset="0"/>
              </a:rPr>
              <a:t>Dec</a:t>
            </a:r>
          </a:p>
        </p:txBody>
      </p:sp>
      <p:sp>
        <p:nvSpPr>
          <p:cNvPr id="58" name="TextBox 57">
            <a:extLst>
              <a:ext uri="{FF2B5EF4-FFF2-40B4-BE49-F238E27FC236}">
                <a16:creationId xmlns:a16="http://schemas.microsoft.com/office/drawing/2014/main" id="{F7C9DBF5-AD9A-FCAA-1767-7B4564021D33}"/>
              </a:ext>
            </a:extLst>
          </p:cNvPr>
          <p:cNvSpPr txBox="1"/>
          <p:nvPr/>
        </p:nvSpPr>
        <p:spPr>
          <a:xfrm>
            <a:off x="5790171" y="5351017"/>
            <a:ext cx="495649" cy="307777"/>
          </a:xfrm>
          <a:prstGeom prst="rect">
            <a:avLst/>
          </a:prstGeom>
          <a:noFill/>
        </p:spPr>
        <p:txBody>
          <a:bodyPr wrap="none" rtlCol="0">
            <a:spAutoFit/>
          </a:bodyPr>
          <a:lstStyle/>
          <a:p>
            <a:r>
              <a:rPr lang="en-US" sz="1400" dirty="0">
                <a:solidFill>
                  <a:srgbClr val="0070C0"/>
                </a:solidFill>
                <a:latin typeface="Bierstadt" panose="020B0004020202020204" pitchFamily="34" charset="0"/>
              </a:rPr>
              <a:t>Dec</a:t>
            </a:r>
          </a:p>
        </p:txBody>
      </p:sp>
      <p:sp>
        <p:nvSpPr>
          <p:cNvPr id="59" name="TextBox 58">
            <a:extLst>
              <a:ext uri="{FF2B5EF4-FFF2-40B4-BE49-F238E27FC236}">
                <a16:creationId xmlns:a16="http://schemas.microsoft.com/office/drawing/2014/main" id="{00F976DE-683D-E89B-6F15-28F60A5EA01C}"/>
              </a:ext>
            </a:extLst>
          </p:cNvPr>
          <p:cNvSpPr txBox="1"/>
          <p:nvPr/>
        </p:nvSpPr>
        <p:spPr>
          <a:xfrm>
            <a:off x="7673569" y="1820491"/>
            <a:ext cx="4271134" cy="2362185"/>
          </a:xfrm>
          <a:prstGeom prst="rect">
            <a:avLst/>
          </a:prstGeom>
          <a:noFill/>
        </p:spPr>
        <p:txBody>
          <a:bodyPr wrap="square" rtlCol="0">
            <a:spAutoFit/>
          </a:bodyPr>
          <a:lstStyle/>
          <a:p>
            <a:pPr>
              <a:lnSpc>
                <a:spcPct val="150000"/>
              </a:lnSpc>
            </a:pPr>
            <a:r>
              <a:rPr lang="en-US" sz="2000" b="1" dirty="0">
                <a:solidFill>
                  <a:srgbClr val="002060"/>
                </a:solidFill>
                <a:latin typeface="Bierstadt" panose="020B0004020202020204" pitchFamily="34" charset="0"/>
              </a:rPr>
              <a:t>Key-homomorphic PRFs:</a:t>
            </a:r>
          </a:p>
          <a:p>
            <a:pPr marL="285750" indent="-285750">
              <a:lnSpc>
                <a:spcPct val="150000"/>
              </a:lnSpc>
              <a:buFont typeface="Arial" panose="020B0604020202020204" pitchFamily="34" charset="0"/>
              <a:buChar char="•"/>
            </a:pPr>
            <a:r>
              <a:rPr lang="en-US" sz="2000" dirty="0">
                <a:solidFill>
                  <a:srgbClr val="002060"/>
                </a:solidFill>
                <a:latin typeface="Bierstadt" panose="020B0004020202020204" pitchFamily="34" charset="0"/>
                <a:sym typeface="Wingdings" pitchFamily="2" charset="2"/>
              </a:rPr>
              <a:t>Keys are secret shared</a:t>
            </a:r>
            <a:endParaRPr lang="en-US" sz="2000" dirty="0">
              <a:solidFill>
                <a:srgbClr val="002060"/>
              </a:solidFill>
              <a:latin typeface="Bierstadt" panose="020B0004020202020204" pitchFamily="34" charset="0"/>
            </a:endParaRPr>
          </a:p>
          <a:p>
            <a:pPr>
              <a:lnSpc>
                <a:spcPct val="150000"/>
              </a:lnSpc>
            </a:pPr>
            <a:r>
              <a:rPr lang="en-US" sz="2000" dirty="0">
                <a:solidFill>
                  <a:srgbClr val="002060"/>
                </a:solidFill>
                <a:latin typeface="Bierstadt" panose="020B0004020202020204" pitchFamily="34" charset="0"/>
                <a:sym typeface="Wingdings" pitchFamily="2" charset="2"/>
              </a:rPr>
              <a:t> No server can learn private data</a:t>
            </a:r>
            <a:endParaRPr lang="en-US" sz="2000" dirty="0">
              <a:solidFill>
                <a:srgbClr val="002060"/>
              </a:solidFill>
              <a:latin typeface="Bierstadt" panose="020B0004020202020204" pitchFamily="34" charset="0"/>
            </a:endParaRPr>
          </a:p>
          <a:p>
            <a:pPr marL="285750" indent="-285750">
              <a:lnSpc>
                <a:spcPct val="150000"/>
              </a:lnSpc>
              <a:buFont typeface="Arial" panose="020B0604020202020204" pitchFamily="34" charset="0"/>
              <a:buChar char="•"/>
            </a:pPr>
            <a:r>
              <a:rPr lang="en-US" sz="2000" dirty="0">
                <a:solidFill>
                  <a:srgbClr val="002060"/>
                </a:solidFill>
                <a:latin typeface="Bierstadt" panose="020B0004020202020204" pitchFamily="34" charset="0"/>
              </a:rPr>
              <a:t>Key secret-shares are random</a:t>
            </a:r>
          </a:p>
          <a:p>
            <a:pPr marL="342900" indent="-342900">
              <a:lnSpc>
                <a:spcPct val="150000"/>
              </a:lnSpc>
              <a:buFont typeface="Wingdings" pitchFamily="2" charset="2"/>
              <a:buChar char="à"/>
            </a:pPr>
            <a:r>
              <a:rPr lang="en-US" sz="2000" dirty="0">
                <a:solidFill>
                  <a:srgbClr val="002060"/>
                </a:solidFill>
                <a:latin typeface="Bierstadt" panose="020B0004020202020204" pitchFamily="34" charset="0"/>
                <a:sym typeface="Wingdings" pitchFamily="2" charset="2"/>
              </a:rPr>
              <a:t>Hide search patterns</a:t>
            </a:r>
          </a:p>
        </p:txBody>
      </p:sp>
      <p:pic>
        <p:nvPicPr>
          <p:cNvPr id="61" name="Picture 60" descr="A blue and white document with a shield and a person on it&#10;&#10;Description automatically generated">
            <a:extLst>
              <a:ext uri="{FF2B5EF4-FFF2-40B4-BE49-F238E27FC236}">
                <a16:creationId xmlns:a16="http://schemas.microsoft.com/office/drawing/2014/main" id="{A62F2052-4F0D-E73A-F2CF-F3B36AA6B33F}"/>
              </a:ext>
            </a:extLst>
          </p:cNvPr>
          <p:cNvPicPr>
            <a:picLocks noChangeAspect="1"/>
          </p:cNvPicPr>
          <p:nvPr/>
        </p:nvPicPr>
        <p:blipFill>
          <a:blip r:embed="rId14"/>
          <a:stretch>
            <a:fillRect/>
          </a:stretch>
        </p:blipFill>
        <p:spPr>
          <a:xfrm>
            <a:off x="9163521" y="4448640"/>
            <a:ext cx="1393851" cy="1393851"/>
          </a:xfrm>
          <a:prstGeom prst="rect">
            <a:avLst/>
          </a:prstGeom>
        </p:spPr>
      </p:pic>
      <p:sp>
        <p:nvSpPr>
          <p:cNvPr id="62" name="TextBox 61">
            <a:extLst>
              <a:ext uri="{FF2B5EF4-FFF2-40B4-BE49-F238E27FC236}">
                <a16:creationId xmlns:a16="http://schemas.microsoft.com/office/drawing/2014/main" id="{DF77176E-10BB-1630-C8A8-A05597833B8A}"/>
              </a:ext>
            </a:extLst>
          </p:cNvPr>
          <p:cNvSpPr txBox="1"/>
          <p:nvPr/>
        </p:nvSpPr>
        <p:spPr>
          <a:xfrm>
            <a:off x="7898243" y="6084581"/>
            <a:ext cx="4259756" cy="369332"/>
          </a:xfrm>
          <a:prstGeom prst="rect">
            <a:avLst/>
          </a:prstGeom>
          <a:noFill/>
        </p:spPr>
        <p:txBody>
          <a:bodyPr wrap="none" rtlCol="0">
            <a:spAutoFit/>
          </a:bodyPr>
          <a:lstStyle/>
          <a:p>
            <a:r>
              <a:rPr lang="en-US" b="1" dirty="0">
                <a:solidFill>
                  <a:srgbClr val="FF0000"/>
                </a:solidFill>
                <a:latin typeface="Bierstadt" panose="020B0004020202020204" pitchFamily="34" charset="0"/>
              </a:rPr>
              <a:t>Our ideas: </a:t>
            </a:r>
            <a:r>
              <a:rPr lang="en-US" dirty="0">
                <a:solidFill>
                  <a:srgbClr val="FF0000"/>
                </a:solidFill>
                <a:latin typeface="Bierstadt" panose="020B0004020202020204" pitchFamily="34" charset="0"/>
              </a:rPr>
              <a:t>Oblivious</a:t>
            </a:r>
            <a:r>
              <a:rPr lang="en-US" b="1" dirty="0">
                <a:solidFill>
                  <a:srgbClr val="FF0000"/>
                </a:solidFill>
                <a:latin typeface="Bierstadt" panose="020B0004020202020204" pitchFamily="34" charset="0"/>
              </a:rPr>
              <a:t> </a:t>
            </a:r>
            <a:r>
              <a:rPr lang="en-US" dirty="0">
                <a:solidFill>
                  <a:srgbClr val="FF0000"/>
                </a:solidFill>
                <a:latin typeface="Bierstadt" panose="020B0004020202020204" pitchFamily="34" charset="0"/>
              </a:rPr>
              <a:t>Padding &amp; Shuffling</a:t>
            </a:r>
          </a:p>
        </p:txBody>
      </p:sp>
      <p:sp>
        <p:nvSpPr>
          <p:cNvPr id="63" name="TextBox 62">
            <a:extLst>
              <a:ext uri="{FF2B5EF4-FFF2-40B4-BE49-F238E27FC236}">
                <a16:creationId xmlns:a16="http://schemas.microsoft.com/office/drawing/2014/main" id="{D936C82E-F450-93C8-13DE-B46EB0802926}"/>
              </a:ext>
            </a:extLst>
          </p:cNvPr>
          <p:cNvSpPr txBox="1"/>
          <p:nvPr/>
        </p:nvSpPr>
        <p:spPr>
          <a:xfrm>
            <a:off x="276578" y="5802115"/>
            <a:ext cx="6732420" cy="515526"/>
          </a:xfrm>
          <a:prstGeom prst="rect">
            <a:avLst/>
          </a:prstGeom>
          <a:noFill/>
        </p:spPr>
        <p:txBody>
          <a:bodyPr wrap="none" rtlCol="0">
            <a:spAutoFit/>
          </a:bodyPr>
          <a:lstStyle/>
          <a:p>
            <a:pPr>
              <a:lnSpc>
                <a:spcPct val="150000"/>
              </a:lnSpc>
            </a:pPr>
            <a:r>
              <a:rPr lang="en-US" sz="2000" i="1" dirty="0">
                <a:solidFill>
                  <a:srgbClr val="7030A0"/>
                </a:solidFill>
                <a:latin typeface="Bierstadt" panose="020B0004020202020204" pitchFamily="34" charset="0"/>
              </a:rPr>
              <a:t>Can the servers open secret shares and output documents?</a:t>
            </a:r>
          </a:p>
        </p:txBody>
      </p:sp>
      <p:sp>
        <p:nvSpPr>
          <p:cNvPr id="65" name="TextBox 64">
            <a:extLst>
              <a:ext uri="{FF2B5EF4-FFF2-40B4-BE49-F238E27FC236}">
                <a16:creationId xmlns:a16="http://schemas.microsoft.com/office/drawing/2014/main" id="{897F76A3-AA06-C495-5A05-6E0A99E8B69F}"/>
              </a:ext>
            </a:extLst>
          </p:cNvPr>
          <p:cNvSpPr txBox="1"/>
          <p:nvPr/>
        </p:nvSpPr>
        <p:spPr>
          <a:xfrm>
            <a:off x="231422" y="6253725"/>
            <a:ext cx="6096000" cy="513217"/>
          </a:xfrm>
          <a:prstGeom prst="rect">
            <a:avLst/>
          </a:prstGeom>
          <a:noFill/>
        </p:spPr>
        <p:txBody>
          <a:bodyPr wrap="square">
            <a:spAutoFit/>
          </a:bodyPr>
          <a:lstStyle/>
          <a:p>
            <a:pPr>
              <a:lnSpc>
                <a:spcPct val="150000"/>
              </a:lnSpc>
            </a:pPr>
            <a:r>
              <a:rPr lang="en-US" sz="2000" i="1" dirty="0">
                <a:solidFill>
                  <a:srgbClr val="7030A0"/>
                </a:solidFill>
                <a:latin typeface="Bierstadt" panose="020B0004020202020204" pitchFamily="34" charset="0"/>
                <a:sym typeface="Wingdings" pitchFamily="2" charset="2"/>
              </a:rPr>
              <a:t> No, it reveals result and volume patterns</a:t>
            </a:r>
            <a:endParaRPr lang="en-US" sz="2000" i="1" dirty="0">
              <a:solidFill>
                <a:srgbClr val="7030A0"/>
              </a:solidFill>
              <a:latin typeface="Bierstadt" panose="020B0004020202020204" pitchFamily="34" charset="0"/>
            </a:endParaRPr>
          </a:p>
        </p:txBody>
      </p:sp>
      <p:pic>
        <p:nvPicPr>
          <p:cNvPr id="69" name="Picture 68" descr="A yellow light bulb with a tick mark on it&#10;&#10;Description automatically generated">
            <a:extLst>
              <a:ext uri="{FF2B5EF4-FFF2-40B4-BE49-F238E27FC236}">
                <a16:creationId xmlns:a16="http://schemas.microsoft.com/office/drawing/2014/main" id="{31A9CA4E-8320-1DB5-5B01-BC9269ADAB1D}"/>
              </a:ext>
            </a:extLst>
          </p:cNvPr>
          <p:cNvPicPr>
            <a:picLocks noChangeAspect="1"/>
          </p:cNvPicPr>
          <p:nvPr/>
        </p:nvPicPr>
        <p:blipFill>
          <a:blip r:embed="rId15"/>
          <a:stretch>
            <a:fillRect/>
          </a:stretch>
        </p:blipFill>
        <p:spPr>
          <a:xfrm>
            <a:off x="7152945" y="5721665"/>
            <a:ext cx="945265" cy="945265"/>
          </a:xfrm>
          <a:prstGeom prst="rect">
            <a:avLst/>
          </a:prstGeom>
        </p:spPr>
      </p:pic>
      <p:pic>
        <p:nvPicPr>
          <p:cNvPr id="71" name="Picture 70" descr="A red and black computer&#10;&#10;Description automatically generated">
            <a:extLst>
              <a:ext uri="{FF2B5EF4-FFF2-40B4-BE49-F238E27FC236}">
                <a16:creationId xmlns:a16="http://schemas.microsoft.com/office/drawing/2014/main" id="{1D16B4D3-A373-3287-DA42-26E8544BB21B}"/>
              </a:ext>
            </a:extLst>
          </p:cNvPr>
          <p:cNvPicPr>
            <a:picLocks noChangeAspect="1"/>
          </p:cNvPicPr>
          <p:nvPr/>
        </p:nvPicPr>
        <p:blipFill>
          <a:blip r:embed="rId16"/>
          <a:stretch>
            <a:fillRect/>
          </a:stretch>
        </p:blipFill>
        <p:spPr>
          <a:xfrm>
            <a:off x="2894114" y="2221682"/>
            <a:ext cx="468312" cy="468312"/>
          </a:xfrm>
          <a:prstGeom prst="rect">
            <a:avLst/>
          </a:prstGeom>
        </p:spPr>
      </p:pic>
      <p:pic>
        <p:nvPicPr>
          <p:cNvPr id="73" name="Picture 72" descr="A computer with a lock and a key&#10;&#10;Description automatically generated">
            <a:extLst>
              <a:ext uri="{FF2B5EF4-FFF2-40B4-BE49-F238E27FC236}">
                <a16:creationId xmlns:a16="http://schemas.microsoft.com/office/drawing/2014/main" id="{72231F5F-8D5B-D689-40AF-A72675DD3693}"/>
              </a:ext>
            </a:extLst>
          </p:cNvPr>
          <p:cNvPicPr>
            <a:picLocks noChangeAspect="1"/>
          </p:cNvPicPr>
          <p:nvPr/>
        </p:nvPicPr>
        <p:blipFill>
          <a:blip r:embed="rId17"/>
          <a:stretch>
            <a:fillRect/>
          </a:stretch>
        </p:blipFill>
        <p:spPr>
          <a:xfrm>
            <a:off x="5589878" y="6267077"/>
            <a:ext cx="516020" cy="516020"/>
          </a:xfrm>
          <a:prstGeom prst="rect">
            <a:avLst/>
          </a:prstGeom>
        </p:spPr>
      </p:pic>
      <p:pic>
        <p:nvPicPr>
          <p:cNvPr id="75" name="Picture 74" descr="A computer with a yellow triangle and a green and blue bubble&#10;&#10;Description automatically generated">
            <a:extLst>
              <a:ext uri="{FF2B5EF4-FFF2-40B4-BE49-F238E27FC236}">
                <a16:creationId xmlns:a16="http://schemas.microsoft.com/office/drawing/2014/main" id="{CC850E0D-8AD2-6723-4895-8B7BBE397AF8}"/>
              </a:ext>
            </a:extLst>
          </p:cNvPr>
          <p:cNvPicPr>
            <a:picLocks noChangeAspect="1"/>
          </p:cNvPicPr>
          <p:nvPr/>
        </p:nvPicPr>
        <p:blipFill>
          <a:blip r:embed="rId18"/>
          <a:stretch>
            <a:fillRect/>
          </a:stretch>
        </p:blipFill>
        <p:spPr>
          <a:xfrm>
            <a:off x="6351637" y="6221609"/>
            <a:ext cx="516020" cy="516020"/>
          </a:xfrm>
          <a:prstGeom prst="rect">
            <a:avLst/>
          </a:prstGeom>
        </p:spPr>
      </p:pic>
      <p:pic>
        <p:nvPicPr>
          <p:cNvPr id="76" name="Picture 75" descr="A red and black computer&#10;&#10;Description automatically generated">
            <a:extLst>
              <a:ext uri="{FF2B5EF4-FFF2-40B4-BE49-F238E27FC236}">
                <a16:creationId xmlns:a16="http://schemas.microsoft.com/office/drawing/2014/main" id="{42BBE5FD-EA86-28D7-913E-955CE2BD327E}"/>
              </a:ext>
            </a:extLst>
          </p:cNvPr>
          <p:cNvPicPr>
            <a:picLocks noChangeAspect="1"/>
          </p:cNvPicPr>
          <p:nvPr/>
        </p:nvPicPr>
        <p:blipFill>
          <a:blip r:embed="rId16"/>
          <a:stretch>
            <a:fillRect/>
          </a:stretch>
        </p:blipFill>
        <p:spPr>
          <a:xfrm>
            <a:off x="2854154" y="3457824"/>
            <a:ext cx="468312" cy="468312"/>
          </a:xfrm>
          <a:prstGeom prst="rect">
            <a:avLst/>
          </a:prstGeom>
        </p:spPr>
      </p:pic>
      <p:sp>
        <p:nvSpPr>
          <p:cNvPr id="3" name="TextBox 2">
            <a:extLst>
              <a:ext uri="{FF2B5EF4-FFF2-40B4-BE49-F238E27FC236}">
                <a16:creationId xmlns:a16="http://schemas.microsoft.com/office/drawing/2014/main" id="{D0E55B1B-044C-2439-2A04-197ECECE2621}"/>
              </a:ext>
            </a:extLst>
          </p:cNvPr>
          <p:cNvSpPr txBox="1"/>
          <p:nvPr/>
        </p:nvSpPr>
        <p:spPr>
          <a:xfrm>
            <a:off x="162076" y="4050261"/>
            <a:ext cx="1133644" cy="461665"/>
          </a:xfrm>
          <a:prstGeom prst="rect">
            <a:avLst/>
          </a:prstGeom>
          <a:noFill/>
        </p:spPr>
        <p:txBody>
          <a:bodyPr wrap="none" rtlCol="0">
            <a:spAutoFit/>
          </a:bodyPr>
          <a:lstStyle/>
          <a:p>
            <a:r>
              <a:rPr lang="en-US" sz="2400" dirty="0">
                <a:solidFill>
                  <a:srgbClr val="002060"/>
                </a:solidFill>
                <a:latin typeface="Bierstadt" panose="020B0004020202020204" pitchFamily="34" charset="0"/>
              </a:rPr>
              <a:t>Reader</a:t>
            </a:r>
          </a:p>
        </p:txBody>
      </p:sp>
    </p:spTree>
    <p:extLst>
      <p:ext uri="{BB962C8B-B14F-4D97-AF65-F5344CB8AC3E}">
        <p14:creationId xmlns:p14="http://schemas.microsoft.com/office/powerpoint/2010/main" val="509072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250"/>
                                        <p:tgtEl>
                                          <p:spTgt spid="8"/>
                                        </p:tgtEl>
                                      </p:cBhvr>
                                    </p:animEffect>
                                  </p:childTnLst>
                                </p:cTn>
                              </p:par>
                              <p:par>
                                <p:cTn id="8" presetID="3" presetClass="entr" presetSubtype="1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blinds(horizontal)">
                                      <p:cBhvr>
                                        <p:cTn id="10" dur="250"/>
                                        <p:tgtEl>
                                          <p:spTgt spid="11"/>
                                        </p:tgtEl>
                                      </p:cBhvr>
                                    </p:animEffect>
                                  </p:childTnLst>
                                </p:cTn>
                              </p:par>
                              <p:par>
                                <p:cTn id="11" presetID="3" presetClass="entr" presetSubtype="1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blinds(horizontal)">
                                      <p:cBhvr>
                                        <p:cTn id="13" dur="250"/>
                                        <p:tgtEl>
                                          <p:spTgt spid="14"/>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26"/>
                                        </p:tgtEl>
                                        <p:attrNameLst>
                                          <p:attrName>style.visibility</p:attrName>
                                        </p:attrNameLst>
                                      </p:cBhvr>
                                      <p:to>
                                        <p:strVal val="visible"/>
                                      </p:to>
                                    </p:set>
                                    <p:animEffect transition="in" filter="blinds(horizontal)">
                                      <p:cBhvr>
                                        <p:cTn id="16" dur="250"/>
                                        <p:tgtEl>
                                          <p:spTgt spid="26"/>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blinds(horizontal)">
                                      <p:cBhvr>
                                        <p:cTn id="19" dur="250"/>
                                        <p:tgtEl>
                                          <p:spTgt spid="27"/>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blinds(horizontal)">
                                      <p:cBhvr>
                                        <p:cTn id="22" dur="250"/>
                                        <p:tgtEl>
                                          <p:spTgt spid="28"/>
                                        </p:tgtEl>
                                      </p:cBhvr>
                                    </p:animEffect>
                                  </p:childTnLst>
                                </p:cTn>
                              </p:par>
                              <p:par>
                                <p:cTn id="23" presetID="3" presetClass="entr" presetSubtype="10" fill="hold" nodeType="with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blinds(horizontal)">
                                      <p:cBhvr>
                                        <p:cTn id="25" dur="250"/>
                                        <p:tgtEl>
                                          <p:spTgt spid="29"/>
                                        </p:tgtEl>
                                      </p:cBhvr>
                                    </p:animEffect>
                                  </p:childTnLst>
                                </p:cTn>
                              </p:par>
                              <p:par>
                                <p:cTn id="26" presetID="3" presetClass="entr" presetSubtype="10" fill="hold" nodeType="withEffect">
                                  <p:stCondLst>
                                    <p:cond delay="0"/>
                                  </p:stCondLst>
                                  <p:childTnLst>
                                    <p:set>
                                      <p:cBhvr>
                                        <p:cTn id="27" dur="1" fill="hold">
                                          <p:stCondLst>
                                            <p:cond delay="0"/>
                                          </p:stCondLst>
                                        </p:cTn>
                                        <p:tgtEl>
                                          <p:spTgt spid="30"/>
                                        </p:tgtEl>
                                        <p:attrNameLst>
                                          <p:attrName>style.visibility</p:attrName>
                                        </p:attrNameLst>
                                      </p:cBhvr>
                                      <p:to>
                                        <p:strVal val="visible"/>
                                      </p:to>
                                    </p:set>
                                    <p:animEffect transition="in" filter="blinds(horizontal)">
                                      <p:cBhvr>
                                        <p:cTn id="28" dur="250"/>
                                        <p:tgtEl>
                                          <p:spTgt spid="30"/>
                                        </p:tgtEl>
                                      </p:cBhvr>
                                    </p:animEffect>
                                  </p:childTnLst>
                                </p:cTn>
                              </p:par>
                              <p:par>
                                <p:cTn id="29" presetID="3" presetClass="entr" presetSubtype="10" fill="hold" nodeType="withEffect">
                                  <p:stCondLst>
                                    <p:cond delay="0"/>
                                  </p:stCondLst>
                                  <p:childTnLst>
                                    <p:set>
                                      <p:cBhvr>
                                        <p:cTn id="30" dur="1" fill="hold">
                                          <p:stCondLst>
                                            <p:cond delay="0"/>
                                          </p:stCondLst>
                                        </p:cTn>
                                        <p:tgtEl>
                                          <p:spTgt spid="31"/>
                                        </p:tgtEl>
                                        <p:attrNameLst>
                                          <p:attrName>style.visibility</p:attrName>
                                        </p:attrNameLst>
                                      </p:cBhvr>
                                      <p:to>
                                        <p:strVal val="visible"/>
                                      </p:to>
                                    </p:set>
                                    <p:animEffect transition="in" filter="blinds(horizontal)">
                                      <p:cBhvr>
                                        <p:cTn id="31" dur="250"/>
                                        <p:tgtEl>
                                          <p:spTgt spid="31"/>
                                        </p:tgtEl>
                                      </p:cBhvr>
                                    </p:animEffect>
                                  </p:childTnLst>
                                </p:cTn>
                              </p:par>
                              <p:par>
                                <p:cTn id="32" presetID="3" presetClass="entr" presetSubtype="10" fill="hold" nodeType="withEffect">
                                  <p:stCondLst>
                                    <p:cond delay="0"/>
                                  </p:stCondLst>
                                  <p:childTnLst>
                                    <p:set>
                                      <p:cBhvr>
                                        <p:cTn id="33" dur="1" fill="hold">
                                          <p:stCondLst>
                                            <p:cond delay="0"/>
                                          </p:stCondLst>
                                        </p:cTn>
                                        <p:tgtEl>
                                          <p:spTgt spid="71"/>
                                        </p:tgtEl>
                                        <p:attrNameLst>
                                          <p:attrName>style.visibility</p:attrName>
                                        </p:attrNameLst>
                                      </p:cBhvr>
                                      <p:to>
                                        <p:strVal val="visible"/>
                                      </p:to>
                                    </p:set>
                                    <p:animEffect transition="in" filter="blinds(horizontal)">
                                      <p:cBhvr>
                                        <p:cTn id="34" dur="250"/>
                                        <p:tgtEl>
                                          <p:spTgt spid="71"/>
                                        </p:tgtEl>
                                      </p:cBhvr>
                                    </p:animEffect>
                                  </p:childTnLst>
                                </p:cTn>
                              </p:par>
                              <p:par>
                                <p:cTn id="35" presetID="3" presetClass="entr" presetSubtype="10" fill="hold" nodeType="withEffect">
                                  <p:stCondLst>
                                    <p:cond delay="0"/>
                                  </p:stCondLst>
                                  <p:childTnLst>
                                    <p:set>
                                      <p:cBhvr>
                                        <p:cTn id="36" dur="1" fill="hold">
                                          <p:stCondLst>
                                            <p:cond delay="0"/>
                                          </p:stCondLst>
                                        </p:cTn>
                                        <p:tgtEl>
                                          <p:spTgt spid="76"/>
                                        </p:tgtEl>
                                        <p:attrNameLst>
                                          <p:attrName>style.visibility</p:attrName>
                                        </p:attrNameLst>
                                      </p:cBhvr>
                                      <p:to>
                                        <p:strVal val="visible"/>
                                      </p:to>
                                    </p:set>
                                    <p:animEffect transition="in" filter="blinds(horizontal)">
                                      <p:cBhvr>
                                        <p:cTn id="37" dur="250"/>
                                        <p:tgtEl>
                                          <p:spTgt spid="76"/>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35"/>
                                        </p:tgtEl>
                                        <p:attrNameLst>
                                          <p:attrName>style.visibility</p:attrName>
                                        </p:attrNameLst>
                                      </p:cBhvr>
                                      <p:to>
                                        <p:strVal val="visible"/>
                                      </p:to>
                                    </p:set>
                                    <p:animEffect transition="in" filter="blinds(horizontal)">
                                      <p:cBhvr>
                                        <p:cTn id="42" dur="250"/>
                                        <p:tgtEl>
                                          <p:spTgt spid="35"/>
                                        </p:tgtEl>
                                      </p:cBhvr>
                                    </p:animEffect>
                                  </p:childTnLst>
                                </p:cTn>
                              </p:par>
                              <p:par>
                                <p:cTn id="43" presetID="3" presetClass="entr" presetSubtype="10" fill="hold" nodeType="withEffect">
                                  <p:stCondLst>
                                    <p:cond delay="0"/>
                                  </p:stCondLst>
                                  <p:childTnLst>
                                    <p:set>
                                      <p:cBhvr>
                                        <p:cTn id="44" dur="1" fill="hold">
                                          <p:stCondLst>
                                            <p:cond delay="0"/>
                                          </p:stCondLst>
                                        </p:cTn>
                                        <p:tgtEl>
                                          <p:spTgt spid="36"/>
                                        </p:tgtEl>
                                        <p:attrNameLst>
                                          <p:attrName>style.visibility</p:attrName>
                                        </p:attrNameLst>
                                      </p:cBhvr>
                                      <p:to>
                                        <p:strVal val="visible"/>
                                      </p:to>
                                    </p:set>
                                    <p:animEffect transition="in" filter="blinds(horizontal)">
                                      <p:cBhvr>
                                        <p:cTn id="45" dur="250"/>
                                        <p:tgtEl>
                                          <p:spTgt spid="36"/>
                                        </p:tgtEl>
                                      </p:cBhvr>
                                    </p:animEffect>
                                  </p:childTnLst>
                                </p:cTn>
                              </p:par>
                              <p:par>
                                <p:cTn id="46" presetID="3" presetClass="entr" presetSubtype="10" fill="hold" nodeType="withEffect">
                                  <p:stCondLst>
                                    <p:cond delay="0"/>
                                  </p:stCondLst>
                                  <p:childTnLst>
                                    <p:set>
                                      <p:cBhvr>
                                        <p:cTn id="47" dur="1" fill="hold">
                                          <p:stCondLst>
                                            <p:cond delay="0"/>
                                          </p:stCondLst>
                                        </p:cTn>
                                        <p:tgtEl>
                                          <p:spTgt spid="37"/>
                                        </p:tgtEl>
                                        <p:attrNameLst>
                                          <p:attrName>style.visibility</p:attrName>
                                        </p:attrNameLst>
                                      </p:cBhvr>
                                      <p:to>
                                        <p:strVal val="visible"/>
                                      </p:to>
                                    </p:set>
                                    <p:animEffect transition="in" filter="blinds(horizontal)">
                                      <p:cBhvr>
                                        <p:cTn id="48" dur="250"/>
                                        <p:tgtEl>
                                          <p:spTgt spid="37"/>
                                        </p:tgtEl>
                                      </p:cBhvr>
                                    </p:animEffect>
                                  </p:childTnLst>
                                </p:cTn>
                              </p:par>
                              <p:par>
                                <p:cTn id="49" presetID="3" presetClass="entr" presetSubtype="10" fill="hold" grpId="0" nodeType="withEffect">
                                  <p:stCondLst>
                                    <p:cond delay="0"/>
                                  </p:stCondLst>
                                  <p:childTnLst>
                                    <p:set>
                                      <p:cBhvr>
                                        <p:cTn id="50" dur="1" fill="hold">
                                          <p:stCondLst>
                                            <p:cond delay="0"/>
                                          </p:stCondLst>
                                        </p:cTn>
                                        <p:tgtEl>
                                          <p:spTgt spid="38"/>
                                        </p:tgtEl>
                                        <p:attrNameLst>
                                          <p:attrName>style.visibility</p:attrName>
                                        </p:attrNameLst>
                                      </p:cBhvr>
                                      <p:to>
                                        <p:strVal val="visible"/>
                                      </p:to>
                                    </p:set>
                                    <p:animEffect transition="in" filter="blinds(horizontal)">
                                      <p:cBhvr>
                                        <p:cTn id="51" dur="250"/>
                                        <p:tgtEl>
                                          <p:spTgt spid="38"/>
                                        </p:tgtEl>
                                      </p:cBhvr>
                                    </p:animEffect>
                                  </p:childTnLst>
                                </p:cTn>
                              </p:par>
                              <p:par>
                                <p:cTn id="52" presetID="3" presetClass="entr" presetSubtype="10" fill="hold" grpId="0" nodeType="withEffect">
                                  <p:stCondLst>
                                    <p:cond delay="0"/>
                                  </p:stCondLst>
                                  <p:childTnLst>
                                    <p:set>
                                      <p:cBhvr>
                                        <p:cTn id="53" dur="1" fill="hold">
                                          <p:stCondLst>
                                            <p:cond delay="0"/>
                                          </p:stCondLst>
                                        </p:cTn>
                                        <p:tgtEl>
                                          <p:spTgt spid="39"/>
                                        </p:tgtEl>
                                        <p:attrNameLst>
                                          <p:attrName>style.visibility</p:attrName>
                                        </p:attrNameLst>
                                      </p:cBhvr>
                                      <p:to>
                                        <p:strVal val="visible"/>
                                      </p:to>
                                    </p:set>
                                    <p:animEffect transition="in" filter="blinds(horizontal)">
                                      <p:cBhvr>
                                        <p:cTn id="54" dur="250"/>
                                        <p:tgtEl>
                                          <p:spTgt spid="39"/>
                                        </p:tgtEl>
                                      </p:cBhvr>
                                    </p:animEffect>
                                  </p:childTnLst>
                                </p:cTn>
                              </p:par>
                              <p:par>
                                <p:cTn id="55" presetID="3" presetClass="entr" presetSubtype="10" fill="hold" grpId="0" nodeType="withEffect">
                                  <p:stCondLst>
                                    <p:cond delay="0"/>
                                  </p:stCondLst>
                                  <p:childTnLst>
                                    <p:set>
                                      <p:cBhvr>
                                        <p:cTn id="56" dur="1" fill="hold">
                                          <p:stCondLst>
                                            <p:cond delay="0"/>
                                          </p:stCondLst>
                                        </p:cTn>
                                        <p:tgtEl>
                                          <p:spTgt spid="42"/>
                                        </p:tgtEl>
                                        <p:attrNameLst>
                                          <p:attrName>style.visibility</p:attrName>
                                        </p:attrNameLst>
                                      </p:cBhvr>
                                      <p:to>
                                        <p:strVal val="visible"/>
                                      </p:to>
                                    </p:set>
                                    <p:animEffect transition="in" filter="blinds(horizontal)">
                                      <p:cBhvr>
                                        <p:cTn id="57" dur="250"/>
                                        <p:tgtEl>
                                          <p:spTgt spid="42"/>
                                        </p:tgtEl>
                                      </p:cBhvr>
                                    </p:animEffect>
                                  </p:childTnLst>
                                </p:cTn>
                              </p:par>
                            </p:childTnLst>
                          </p:cTn>
                        </p:par>
                      </p:childTnLst>
                    </p:cTn>
                  </p:par>
                  <p:par>
                    <p:cTn id="58" fill="hold">
                      <p:stCondLst>
                        <p:cond delay="indefinite"/>
                      </p:stCondLst>
                      <p:childTnLst>
                        <p:par>
                          <p:cTn id="59" fill="hold">
                            <p:stCondLst>
                              <p:cond delay="0"/>
                            </p:stCondLst>
                            <p:childTnLst>
                              <p:par>
                                <p:cTn id="60" presetID="3" presetClass="entr" presetSubtype="10" fill="hold" nodeType="clickEffect">
                                  <p:stCondLst>
                                    <p:cond delay="0"/>
                                  </p:stCondLst>
                                  <p:childTnLst>
                                    <p:set>
                                      <p:cBhvr>
                                        <p:cTn id="61" dur="1" fill="hold">
                                          <p:stCondLst>
                                            <p:cond delay="0"/>
                                          </p:stCondLst>
                                        </p:cTn>
                                        <p:tgtEl>
                                          <p:spTgt spid="16"/>
                                        </p:tgtEl>
                                        <p:attrNameLst>
                                          <p:attrName>style.visibility</p:attrName>
                                        </p:attrNameLst>
                                      </p:cBhvr>
                                      <p:to>
                                        <p:strVal val="visible"/>
                                      </p:to>
                                    </p:set>
                                    <p:animEffect transition="in" filter="blinds(horizontal)">
                                      <p:cBhvr>
                                        <p:cTn id="62" dur="250"/>
                                        <p:tgtEl>
                                          <p:spTgt spid="16"/>
                                        </p:tgtEl>
                                      </p:cBhvr>
                                    </p:animEffect>
                                  </p:childTnLst>
                                </p:cTn>
                              </p:par>
                              <p:par>
                                <p:cTn id="63" presetID="3" presetClass="entr" presetSubtype="10" fill="hold" nodeType="withEffect">
                                  <p:stCondLst>
                                    <p:cond delay="0"/>
                                  </p:stCondLst>
                                  <p:childTnLst>
                                    <p:set>
                                      <p:cBhvr>
                                        <p:cTn id="64" dur="1" fill="hold">
                                          <p:stCondLst>
                                            <p:cond delay="0"/>
                                          </p:stCondLst>
                                        </p:cTn>
                                        <p:tgtEl>
                                          <p:spTgt spid="17"/>
                                        </p:tgtEl>
                                        <p:attrNameLst>
                                          <p:attrName>style.visibility</p:attrName>
                                        </p:attrNameLst>
                                      </p:cBhvr>
                                      <p:to>
                                        <p:strVal val="visible"/>
                                      </p:to>
                                    </p:set>
                                    <p:animEffect transition="in" filter="blinds(horizontal)">
                                      <p:cBhvr>
                                        <p:cTn id="65" dur="250"/>
                                        <p:tgtEl>
                                          <p:spTgt spid="17"/>
                                        </p:tgtEl>
                                      </p:cBhvr>
                                    </p:animEffect>
                                  </p:childTnLst>
                                </p:cTn>
                              </p:par>
                              <p:par>
                                <p:cTn id="66" presetID="3" presetClass="entr" presetSubtype="10" fill="hold" nodeType="withEffect">
                                  <p:stCondLst>
                                    <p:cond delay="0"/>
                                  </p:stCondLst>
                                  <p:childTnLst>
                                    <p:set>
                                      <p:cBhvr>
                                        <p:cTn id="67" dur="1" fill="hold">
                                          <p:stCondLst>
                                            <p:cond delay="0"/>
                                          </p:stCondLst>
                                        </p:cTn>
                                        <p:tgtEl>
                                          <p:spTgt spid="18"/>
                                        </p:tgtEl>
                                        <p:attrNameLst>
                                          <p:attrName>style.visibility</p:attrName>
                                        </p:attrNameLst>
                                      </p:cBhvr>
                                      <p:to>
                                        <p:strVal val="visible"/>
                                      </p:to>
                                    </p:set>
                                    <p:animEffect transition="in" filter="blinds(horizontal)">
                                      <p:cBhvr>
                                        <p:cTn id="68" dur="250"/>
                                        <p:tgtEl>
                                          <p:spTgt spid="18"/>
                                        </p:tgtEl>
                                      </p:cBhvr>
                                    </p:animEffect>
                                  </p:childTnLst>
                                </p:cTn>
                              </p:par>
                              <p:par>
                                <p:cTn id="69" presetID="3" presetClass="entr" presetSubtype="10" fill="hold" nodeType="withEffect">
                                  <p:stCondLst>
                                    <p:cond delay="0"/>
                                  </p:stCondLst>
                                  <p:childTnLst>
                                    <p:set>
                                      <p:cBhvr>
                                        <p:cTn id="70" dur="1" fill="hold">
                                          <p:stCondLst>
                                            <p:cond delay="0"/>
                                          </p:stCondLst>
                                        </p:cTn>
                                        <p:tgtEl>
                                          <p:spTgt spid="19"/>
                                        </p:tgtEl>
                                        <p:attrNameLst>
                                          <p:attrName>style.visibility</p:attrName>
                                        </p:attrNameLst>
                                      </p:cBhvr>
                                      <p:to>
                                        <p:strVal val="visible"/>
                                      </p:to>
                                    </p:set>
                                    <p:animEffect transition="in" filter="blinds(horizontal)">
                                      <p:cBhvr>
                                        <p:cTn id="71" dur="250"/>
                                        <p:tgtEl>
                                          <p:spTgt spid="19"/>
                                        </p:tgtEl>
                                      </p:cBhvr>
                                    </p:animEffect>
                                  </p:childTnLst>
                                </p:cTn>
                              </p:par>
                              <p:par>
                                <p:cTn id="72" presetID="3" presetClass="entr" presetSubtype="10" fill="hold" nodeType="withEffect">
                                  <p:stCondLst>
                                    <p:cond delay="0"/>
                                  </p:stCondLst>
                                  <p:childTnLst>
                                    <p:set>
                                      <p:cBhvr>
                                        <p:cTn id="73" dur="1" fill="hold">
                                          <p:stCondLst>
                                            <p:cond delay="0"/>
                                          </p:stCondLst>
                                        </p:cTn>
                                        <p:tgtEl>
                                          <p:spTgt spid="20"/>
                                        </p:tgtEl>
                                        <p:attrNameLst>
                                          <p:attrName>style.visibility</p:attrName>
                                        </p:attrNameLst>
                                      </p:cBhvr>
                                      <p:to>
                                        <p:strVal val="visible"/>
                                      </p:to>
                                    </p:set>
                                    <p:animEffect transition="in" filter="blinds(horizontal)">
                                      <p:cBhvr>
                                        <p:cTn id="74" dur="250"/>
                                        <p:tgtEl>
                                          <p:spTgt spid="20"/>
                                        </p:tgtEl>
                                      </p:cBhvr>
                                    </p:animEffect>
                                  </p:childTnLst>
                                </p:cTn>
                              </p:par>
                              <p:par>
                                <p:cTn id="75" presetID="3" presetClass="entr" presetSubtype="10" fill="hold" nodeType="withEffect">
                                  <p:stCondLst>
                                    <p:cond delay="0"/>
                                  </p:stCondLst>
                                  <p:childTnLst>
                                    <p:set>
                                      <p:cBhvr>
                                        <p:cTn id="76" dur="1" fill="hold">
                                          <p:stCondLst>
                                            <p:cond delay="0"/>
                                          </p:stCondLst>
                                        </p:cTn>
                                        <p:tgtEl>
                                          <p:spTgt spid="21"/>
                                        </p:tgtEl>
                                        <p:attrNameLst>
                                          <p:attrName>style.visibility</p:attrName>
                                        </p:attrNameLst>
                                      </p:cBhvr>
                                      <p:to>
                                        <p:strVal val="visible"/>
                                      </p:to>
                                    </p:set>
                                    <p:animEffect transition="in" filter="blinds(horizontal)">
                                      <p:cBhvr>
                                        <p:cTn id="77" dur="250"/>
                                        <p:tgtEl>
                                          <p:spTgt spid="21"/>
                                        </p:tgtEl>
                                      </p:cBhvr>
                                    </p:animEffect>
                                  </p:childTnLst>
                                </p:cTn>
                              </p:par>
                              <p:par>
                                <p:cTn id="78" presetID="3" presetClass="entr" presetSubtype="10" fill="hold" nodeType="withEffect">
                                  <p:stCondLst>
                                    <p:cond delay="0"/>
                                  </p:stCondLst>
                                  <p:childTnLst>
                                    <p:set>
                                      <p:cBhvr>
                                        <p:cTn id="79" dur="1" fill="hold">
                                          <p:stCondLst>
                                            <p:cond delay="0"/>
                                          </p:stCondLst>
                                        </p:cTn>
                                        <p:tgtEl>
                                          <p:spTgt spid="22"/>
                                        </p:tgtEl>
                                        <p:attrNameLst>
                                          <p:attrName>style.visibility</p:attrName>
                                        </p:attrNameLst>
                                      </p:cBhvr>
                                      <p:to>
                                        <p:strVal val="visible"/>
                                      </p:to>
                                    </p:set>
                                    <p:animEffect transition="in" filter="blinds(horizontal)">
                                      <p:cBhvr>
                                        <p:cTn id="80" dur="250"/>
                                        <p:tgtEl>
                                          <p:spTgt spid="22"/>
                                        </p:tgtEl>
                                      </p:cBhvr>
                                    </p:animEffect>
                                  </p:childTnLst>
                                </p:cTn>
                              </p:par>
                              <p:par>
                                <p:cTn id="81" presetID="3" presetClass="entr" presetSubtype="10" fill="hold" grpId="0" nodeType="withEffect">
                                  <p:stCondLst>
                                    <p:cond delay="0"/>
                                  </p:stCondLst>
                                  <p:childTnLst>
                                    <p:set>
                                      <p:cBhvr>
                                        <p:cTn id="82" dur="1" fill="hold">
                                          <p:stCondLst>
                                            <p:cond delay="0"/>
                                          </p:stCondLst>
                                        </p:cTn>
                                        <p:tgtEl>
                                          <p:spTgt spid="23"/>
                                        </p:tgtEl>
                                        <p:attrNameLst>
                                          <p:attrName>style.visibility</p:attrName>
                                        </p:attrNameLst>
                                      </p:cBhvr>
                                      <p:to>
                                        <p:strVal val="visible"/>
                                      </p:to>
                                    </p:set>
                                    <p:animEffect transition="in" filter="blinds(horizontal)">
                                      <p:cBhvr>
                                        <p:cTn id="83" dur="250"/>
                                        <p:tgtEl>
                                          <p:spTgt spid="23"/>
                                        </p:tgtEl>
                                      </p:cBhvr>
                                    </p:animEffect>
                                  </p:childTnLst>
                                </p:cTn>
                              </p:par>
                              <p:par>
                                <p:cTn id="84" presetID="3" presetClass="entr" presetSubtype="10" fill="hold" grpId="0" nodeType="withEffect">
                                  <p:stCondLst>
                                    <p:cond delay="0"/>
                                  </p:stCondLst>
                                  <p:childTnLst>
                                    <p:set>
                                      <p:cBhvr>
                                        <p:cTn id="85" dur="1" fill="hold">
                                          <p:stCondLst>
                                            <p:cond delay="0"/>
                                          </p:stCondLst>
                                        </p:cTn>
                                        <p:tgtEl>
                                          <p:spTgt spid="24"/>
                                        </p:tgtEl>
                                        <p:attrNameLst>
                                          <p:attrName>style.visibility</p:attrName>
                                        </p:attrNameLst>
                                      </p:cBhvr>
                                      <p:to>
                                        <p:strVal val="visible"/>
                                      </p:to>
                                    </p:set>
                                    <p:animEffect transition="in" filter="blinds(horizontal)">
                                      <p:cBhvr>
                                        <p:cTn id="86" dur="250"/>
                                        <p:tgtEl>
                                          <p:spTgt spid="24"/>
                                        </p:tgtEl>
                                      </p:cBhvr>
                                    </p:animEffect>
                                  </p:childTnLst>
                                </p:cTn>
                              </p:par>
                              <p:par>
                                <p:cTn id="87" presetID="3" presetClass="entr" presetSubtype="10" fill="hold" grpId="0" nodeType="withEffect">
                                  <p:stCondLst>
                                    <p:cond delay="0"/>
                                  </p:stCondLst>
                                  <p:childTnLst>
                                    <p:set>
                                      <p:cBhvr>
                                        <p:cTn id="88" dur="1" fill="hold">
                                          <p:stCondLst>
                                            <p:cond delay="0"/>
                                          </p:stCondLst>
                                        </p:cTn>
                                        <p:tgtEl>
                                          <p:spTgt spid="25"/>
                                        </p:tgtEl>
                                        <p:attrNameLst>
                                          <p:attrName>style.visibility</p:attrName>
                                        </p:attrNameLst>
                                      </p:cBhvr>
                                      <p:to>
                                        <p:strVal val="visible"/>
                                      </p:to>
                                    </p:set>
                                    <p:animEffect transition="in" filter="blinds(horizontal)">
                                      <p:cBhvr>
                                        <p:cTn id="89" dur="250"/>
                                        <p:tgtEl>
                                          <p:spTgt spid="25"/>
                                        </p:tgtEl>
                                      </p:cBhvr>
                                    </p:animEffect>
                                  </p:childTnLst>
                                </p:cTn>
                              </p:par>
                              <p:par>
                                <p:cTn id="90" presetID="3" presetClass="entr" presetSubtype="10" fill="hold" grpId="0" nodeType="withEffect">
                                  <p:stCondLst>
                                    <p:cond delay="0"/>
                                  </p:stCondLst>
                                  <p:childTnLst>
                                    <p:set>
                                      <p:cBhvr>
                                        <p:cTn id="91" dur="1" fill="hold">
                                          <p:stCondLst>
                                            <p:cond delay="0"/>
                                          </p:stCondLst>
                                        </p:cTn>
                                        <p:tgtEl>
                                          <p:spTgt spid="3"/>
                                        </p:tgtEl>
                                        <p:attrNameLst>
                                          <p:attrName>style.visibility</p:attrName>
                                        </p:attrNameLst>
                                      </p:cBhvr>
                                      <p:to>
                                        <p:strVal val="visible"/>
                                      </p:to>
                                    </p:set>
                                    <p:animEffect transition="in" filter="blinds(horizontal)">
                                      <p:cBhvr>
                                        <p:cTn id="92" dur="250"/>
                                        <p:tgtEl>
                                          <p:spTgt spid="3"/>
                                        </p:tgtEl>
                                      </p:cBhvr>
                                    </p:animEffect>
                                  </p:childTnLst>
                                </p:cTn>
                              </p:par>
                            </p:childTnLst>
                          </p:cTn>
                        </p:par>
                      </p:childTnLst>
                    </p:cTn>
                  </p:par>
                  <p:par>
                    <p:cTn id="93" fill="hold">
                      <p:stCondLst>
                        <p:cond delay="indefinite"/>
                      </p:stCondLst>
                      <p:childTnLst>
                        <p:par>
                          <p:cTn id="94" fill="hold">
                            <p:stCondLst>
                              <p:cond delay="0"/>
                            </p:stCondLst>
                            <p:childTnLst>
                              <p:par>
                                <p:cTn id="95" presetID="3" presetClass="entr" presetSubtype="10" fill="hold" nodeType="clickEffect">
                                  <p:stCondLst>
                                    <p:cond delay="0"/>
                                  </p:stCondLst>
                                  <p:childTnLst>
                                    <p:set>
                                      <p:cBhvr>
                                        <p:cTn id="96" dur="1" fill="hold">
                                          <p:stCondLst>
                                            <p:cond delay="0"/>
                                          </p:stCondLst>
                                        </p:cTn>
                                        <p:tgtEl>
                                          <p:spTgt spid="48"/>
                                        </p:tgtEl>
                                        <p:attrNameLst>
                                          <p:attrName>style.visibility</p:attrName>
                                        </p:attrNameLst>
                                      </p:cBhvr>
                                      <p:to>
                                        <p:strVal val="visible"/>
                                      </p:to>
                                    </p:set>
                                    <p:animEffect transition="in" filter="blinds(horizontal)">
                                      <p:cBhvr>
                                        <p:cTn id="97" dur="250"/>
                                        <p:tgtEl>
                                          <p:spTgt spid="48"/>
                                        </p:tgtEl>
                                      </p:cBhvr>
                                    </p:animEffect>
                                  </p:childTnLst>
                                </p:cTn>
                              </p:par>
                              <p:par>
                                <p:cTn id="98" presetID="3" presetClass="entr" presetSubtype="10" fill="hold" nodeType="withEffect">
                                  <p:stCondLst>
                                    <p:cond delay="0"/>
                                  </p:stCondLst>
                                  <p:childTnLst>
                                    <p:set>
                                      <p:cBhvr>
                                        <p:cTn id="99" dur="1" fill="hold">
                                          <p:stCondLst>
                                            <p:cond delay="0"/>
                                          </p:stCondLst>
                                        </p:cTn>
                                        <p:tgtEl>
                                          <p:spTgt spid="49"/>
                                        </p:tgtEl>
                                        <p:attrNameLst>
                                          <p:attrName>style.visibility</p:attrName>
                                        </p:attrNameLst>
                                      </p:cBhvr>
                                      <p:to>
                                        <p:strVal val="visible"/>
                                      </p:to>
                                    </p:set>
                                    <p:animEffect transition="in" filter="blinds(horizontal)">
                                      <p:cBhvr>
                                        <p:cTn id="100" dur="250"/>
                                        <p:tgtEl>
                                          <p:spTgt spid="49"/>
                                        </p:tgtEl>
                                      </p:cBhvr>
                                    </p:animEffect>
                                  </p:childTnLst>
                                </p:cTn>
                              </p:par>
                              <p:par>
                                <p:cTn id="101" presetID="3" presetClass="entr" presetSubtype="10" fill="hold" nodeType="withEffect">
                                  <p:stCondLst>
                                    <p:cond delay="0"/>
                                  </p:stCondLst>
                                  <p:childTnLst>
                                    <p:set>
                                      <p:cBhvr>
                                        <p:cTn id="102" dur="1" fill="hold">
                                          <p:stCondLst>
                                            <p:cond delay="0"/>
                                          </p:stCondLst>
                                        </p:cTn>
                                        <p:tgtEl>
                                          <p:spTgt spid="50"/>
                                        </p:tgtEl>
                                        <p:attrNameLst>
                                          <p:attrName>style.visibility</p:attrName>
                                        </p:attrNameLst>
                                      </p:cBhvr>
                                      <p:to>
                                        <p:strVal val="visible"/>
                                      </p:to>
                                    </p:set>
                                    <p:animEffect transition="in" filter="blinds(horizontal)">
                                      <p:cBhvr>
                                        <p:cTn id="103" dur="250"/>
                                        <p:tgtEl>
                                          <p:spTgt spid="50"/>
                                        </p:tgtEl>
                                      </p:cBhvr>
                                    </p:animEffect>
                                  </p:childTnLst>
                                </p:cTn>
                              </p:par>
                              <p:par>
                                <p:cTn id="104" presetID="3" presetClass="entr" presetSubtype="10" fill="hold" nodeType="withEffect">
                                  <p:stCondLst>
                                    <p:cond delay="0"/>
                                  </p:stCondLst>
                                  <p:childTnLst>
                                    <p:set>
                                      <p:cBhvr>
                                        <p:cTn id="105" dur="1" fill="hold">
                                          <p:stCondLst>
                                            <p:cond delay="0"/>
                                          </p:stCondLst>
                                        </p:cTn>
                                        <p:tgtEl>
                                          <p:spTgt spid="52"/>
                                        </p:tgtEl>
                                        <p:attrNameLst>
                                          <p:attrName>style.visibility</p:attrName>
                                        </p:attrNameLst>
                                      </p:cBhvr>
                                      <p:to>
                                        <p:strVal val="visible"/>
                                      </p:to>
                                    </p:set>
                                    <p:animEffect transition="in" filter="blinds(horizontal)">
                                      <p:cBhvr>
                                        <p:cTn id="106" dur="250"/>
                                        <p:tgtEl>
                                          <p:spTgt spid="52"/>
                                        </p:tgtEl>
                                      </p:cBhvr>
                                    </p:animEffect>
                                  </p:childTnLst>
                                </p:cTn>
                              </p:par>
                              <p:par>
                                <p:cTn id="107" presetID="3" presetClass="entr" presetSubtype="10" fill="hold" nodeType="withEffect">
                                  <p:stCondLst>
                                    <p:cond delay="0"/>
                                  </p:stCondLst>
                                  <p:childTnLst>
                                    <p:set>
                                      <p:cBhvr>
                                        <p:cTn id="108" dur="1" fill="hold">
                                          <p:stCondLst>
                                            <p:cond delay="0"/>
                                          </p:stCondLst>
                                        </p:cTn>
                                        <p:tgtEl>
                                          <p:spTgt spid="53"/>
                                        </p:tgtEl>
                                        <p:attrNameLst>
                                          <p:attrName>style.visibility</p:attrName>
                                        </p:attrNameLst>
                                      </p:cBhvr>
                                      <p:to>
                                        <p:strVal val="visible"/>
                                      </p:to>
                                    </p:set>
                                    <p:animEffect transition="in" filter="blinds(horizontal)">
                                      <p:cBhvr>
                                        <p:cTn id="109" dur="250"/>
                                        <p:tgtEl>
                                          <p:spTgt spid="53"/>
                                        </p:tgtEl>
                                      </p:cBhvr>
                                    </p:animEffect>
                                  </p:childTnLst>
                                </p:cTn>
                              </p:par>
                              <p:par>
                                <p:cTn id="110" presetID="3" presetClass="entr" presetSubtype="10" fill="hold" nodeType="withEffect">
                                  <p:stCondLst>
                                    <p:cond delay="0"/>
                                  </p:stCondLst>
                                  <p:childTnLst>
                                    <p:set>
                                      <p:cBhvr>
                                        <p:cTn id="111" dur="1" fill="hold">
                                          <p:stCondLst>
                                            <p:cond delay="0"/>
                                          </p:stCondLst>
                                        </p:cTn>
                                        <p:tgtEl>
                                          <p:spTgt spid="54"/>
                                        </p:tgtEl>
                                        <p:attrNameLst>
                                          <p:attrName>style.visibility</p:attrName>
                                        </p:attrNameLst>
                                      </p:cBhvr>
                                      <p:to>
                                        <p:strVal val="visible"/>
                                      </p:to>
                                    </p:set>
                                    <p:animEffect transition="in" filter="blinds(horizontal)">
                                      <p:cBhvr>
                                        <p:cTn id="112" dur="250"/>
                                        <p:tgtEl>
                                          <p:spTgt spid="54"/>
                                        </p:tgtEl>
                                      </p:cBhvr>
                                    </p:animEffect>
                                  </p:childTnLst>
                                </p:cTn>
                              </p:par>
                              <p:par>
                                <p:cTn id="113" presetID="3" presetClass="entr" presetSubtype="10" fill="hold" grpId="0" nodeType="withEffect">
                                  <p:stCondLst>
                                    <p:cond delay="0"/>
                                  </p:stCondLst>
                                  <p:childTnLst>
                                    <p:set>
                                      <p:cBhvr>
                                        <p:cTn id="114" dur="1" fill="hold">
                                          <p:stCondLst>
                                            <p:cond delay="0"/>
                                          </p:stCondLst>
                                        </p:cTn>
                                        <p:tgtEl>
                                          <p:spTgt spid="55"/>
                                        </p:tgtEl>
                                        <p:attrNameLst>
                                          <p:attrName>style.visibility</p:attrName>
                                        </p:attrNameLst>
                                      </p:cBhvr>
                                      <p:to>
                                        <p:strVal val="visible"/>
                                      </p:to>
                                    </p:set>
                                    <p:animEffect transition="in" filter="blinds(horizontal)">
                                      <p:cBhvr>
                                        <p:cTn id="115" dur="250"/>
                                        <p:tgtEl>
                                          <p:spTgt spid="55"/>
                                        </p:tgtEl>
                                      </p:cBhvr>
                                    </p:animEffect>
                                  </p:childTnLst>
                                </p:cTn>
                              </p:par>
                              <p:par>
                                <p:cTn id="116" presetID="3" presetClass="entr" presetSubtype="10" fill="hold" grpId="0" nodeType="withEffect">
                                  <p:stCondLst>
                                    <p:cond delay="0"/>
                                  </p:stCondLst>
                                  <p:childTnLst>
                                    <p:set>
                                      <p:cBhvr>
                                        <p:cTn id="117" dur="1" fill="hold">
                                          <p:stCondLst>
                                            <p:cond delay="0"/>
                                          </p:stCondLst>
                                        </p:cTn>
                                        <p:tgtEl>
                                          <p:spTgt spid="57"/>
                                        </p:tgtEl>
                                        <p:attrNameLst>
                                          <p:attrName>style.visibility</p:attrName>
                                        </p:attrNameLst>
                                      </p:cBhvr>
                                      <p:to>
                                        <p:strVal val="visible"/>
                                      </p:to>
                                    </p:set>
                                    <p:animEffect transition="in" filter="blinds(horizontal)">
                                      <p:cBhvr>
                                        <p:cTn id="118" dur="250"/>
                                        <p:tgtEl>
                                          <p:spTgt spid="57"/>
                                        </p:tgtEl>
                                      </p:cBhvr>
                                    </p:animEffect>
                                  </p:childTnLst>
                                </p:cTn>
                              </p:par>
                              <p:par>
                                <p:cTn id="119" presetID="3" presetClass="entr" presetSubtype="10" fill="hold" grpId="0" nodeType="withEffect">
                                  <p:stCondLst>
                                    <p:cond delay="0"/>
                                  </p:stCondLst>
                                  <p:childTnLst>
                                    <p:set>
                                      <p:cBhvr>
                                        <p:cTn id="120" dur="1" fill="hold">
                                          <p:stCondLst>
                                            <p:cond delay="0"/>
                                          </p:stCondLst>
                                        </p:cTn>
                                        <p:tgtEl>
                                          <p:spTgt spid="58"/>
                                        </p:tgtEl>
                                        <p:attrNameLst>
                                          <p:attrName>style.visibility</p:attrName>
                                        </p:attrNameLst>
                                      </p:cBhvr>
                                      <p:to>
                                        <p:strVal val="visible"/>
                                      </p:to>
                                    </p:set>
                                    <p:animEffect transition="in" filter="blinds(horizontal)">
                                      <p:cBhvr>
                                        <p:cTn id="121" dur="250"/>
                                        <p:tgtEl>
                                          <p:spTgt spid="58"/>
                                        </p:tgtEl>
                                      </p:cBhvr>
                                    </p:animEffect>
                                  </p:childTnLst>
                                </p:cTn>
                              </p:par>
                              <p:par>
                                <p:cTn id="122" presetID="3" presetClass="entr" presetSubtype="10" fill="hold" grpId="1" nodeType="withEffect">
                                  <p:stCondLst>
                                    <p:cond delay="0"/>
                                  </p:stCondLst>
                                  <p:childTnLst>
                                    <p:set>
                                      <p:cBhvr>
                                        <p:cTn id="123" dur="1" fill="hold">
                                          <p:stCondLst>
                                            <p:cond delay="0"/>
                                          </p:stCondLst>
                                        </p:cTn>
                                        <p:tgtEl>
                                          <p:spTgt spid="55"/>
                                        </p:tgtEl>
                                        <p:attrNameLst>
                                          <p:attrName>style.visibility</p:attrName>
                                        </p:attrNameLst>
                                      </p:cBhvr>
                                      <p:to>
                                        <p:strVal val="visible"/>
                                      </p:to>
                                    </p:set>
                                    <p:animEffect transition="in" filter="blinds(horizontal)">
                                      <p:cBhvr>
                                        <p:cTn id="124" dur="250"/>
                                        <p:tgtEl>
                                          <p:spTgt spid="55"/>
                                        </p:tgtEl>
                                      </p:cBhvr>
                                    </p:animEffect>
                                  </p:childTnLst>
                                </p:cTn>
                              </p:par>
                              <p:par>
                                <p:cTn id="125" presetID="3" presetClass="entr" presetSubtype="10" fill="hold" grpId="1" nodeType="withEffect">
                                  <p:stCondLst>
                                    <p:cond delay="0"/>
                                  </p:stCondLst>
                                  <p:childTnLst>
                                    <p:set>
                                      <p:cBhvr>
                                        <p:cTn id="126" dur="1" fill="hold">
                                          <p:stCondLst>
                                            <p:cond delay="0"/>
                                          </p:stCondLst>
                                        </p:cTn>
                                        <p:tgtEl>
                                          <p:spTgt spid="57"/>
                                        </p:tgtEl>
                                        <p:attrNameLst>
                                          <p:attrName>style.visibility</p:attrName>
                                        </p:attrNameLst>
                                      </p:cBhvr>
                                      <p:to>
                                        <p:strVal val="visible"/>
                                      </p:to>
                                    </p:set>
                                    <p:animEffect transition="in" filter="blinds(horizontal)">
                                      <p:cBhvr>
                                        <p:cTn id="127" dur="250"/>
                                        <p:tgtEl>
                                          <p:spTgt spid="57"/>
                                        </p:tgtEl>
                                      </p:cBhvr>
                                    </p:animEffect>
                                  </p:childTnLst>
                                </p:cTn>
                              </p:par>
                              <p:par>
                                <p:cTn id="128" presetID="3" presetClass="entr" presetSubtype="10" fill="hold" grpId="1" nodeType="withEffect">
                                  <p:stCondLst>
                                    <p:cond delay="0"/>
                                  </p:stCondLst>
                                  <p:childTnLst>
                                    <p:set>
                                      <p:cBhvr>
                                        <p:cTn id="129" dur="1" fill="hold">
                                          <p:stCondLst>
                                            <p:cond delay="0"/>
                                          </p:stCondLst>
                                        </p:cTn>
                                        <p:tgtEl>
                                          <p:spTgt spid="58"/>
                                        </p:tgtEl>
                                        <p:attrNameLst>
                                          <p:attrName>style.visibility</p:attrName>
                                        </p:attrNameLst>
                                      </p:cBhvr>
                                      <p:to>
                                        <p:strVal val="visible"/>
                                      </p:to>
                                    </p:set>
                                    <p:animEffect transition="in" filter="blinds(horizontal)">
                                      <p:cBhvr>
                                        <p:cTn id="130" dur="250"/>
                                        <p:tgtEl>
                                          <p:spTgt spid="58"/>
                                        </p:tgtEl>
                                      </p:cBhvr>
                                    </p:animEffect>
                                  </p:childTnLst>
                                </p:cTn>
                              </p:par>
                            </p:childTnLst>
                          </p:cTn>
                        </p:par>
                      </p:childTnLst>
                    </p:cTn>
                  </p:par>
                  <p:par>
                    <p:cTn id="131" fill="hold">
                      <p:stCondLst>
                        <p:cond delay="indefinite"/>
                      </p:stCondLst>
                      <p:childTnLst>
                        <p:par>
                          <p:cTn id="132" fill="hold">
                            <p:stCondLst>
                              <p:cond delay="0"/>
                            </p:stCondLst>
                            <p:childTnLst>
                              <p:par>
                                <p:cTn id="133" presetID="3" presetClass="entr" presetSubtype="10" fill="hold" grpId="0" nodeType="clickEffect">
                                  <p:stCondLst>
                                    <p:cond delay="0"/>
                                  </p:stCondLst>
                                  <p:childTnLst>
                                    <p:set>
                                      <p:cBhvr>
                                        <p:cTn id="134" dur="1" fill="hold">
                                          <p:stCondLst>
                                            <p:cond delay="0"/>
                                          </p:stCondLst>
                                        </p:cTn>
                                        <p:tgtEl>
                                          <p:spTgt spid="59"/>
                                        </p:tgtEl>
                                        <p:attrNameLst>
                                          <p:attrName>style.visibility</p:attrName>
                                        </p:attrNameLst>
                                      </p:cBhvr>
                                      <p:to>
                                        <p:strVal val="visible"/>
                                      </p:to>
                                    </p:set>
                                    <p:animEffect transition="in" filter="blinds(horizontal)">
                                      <p:cBhvr>
                                        <p:cTn id="135" dur="250"/>
                                        <p:tgtEl>
                                          <p:spTgt spid="59"/>
                                        </p:tgtEl>
                                      </p:cBhvr>
                                    </p:animEffect>
                                  </p:childTnLst>
                                </p:cTn>
                              </p:par>
                              <p:par>
                                <p:cTn id="136" presetID="3" presetClass="entr" presetSubtype="10" fill="hold" nodeType="withEffect">
                                  <p:stCondLst>
                                    <p:cond delay="0"/>
                                  </p:stCondLst>
                                  <p:childTnLst>
                                    <p:set>
                                      <p:cBhvr>
                                        <p:cTn id="137" dur="1" fill="hold">
                                          <p:stCondLst>
                                            <p:cond delay="0"/>
                                          </p:stCondLst>
                                        </p:cTn>
                                        <p:tgtEl>
                                          <p:spTgt spid="61"/>
                                        </p:tgtEl>
                                        <p:attrNameLst>
                                          <p:attrName>style.visibility</p:attrName>
                                        </p:attrNameLst>
                                      </p:cBhvr>
                                      <p:to>
                                        <p:strVal val="visible"/>
                                      </p:to>
                                    </p:set>
                                    <p:animEffect transition="in" filter="blinds(horizontal)">
                                      <p:cBhvr>
                                        <p:cTn id="138" dur="250"/>
                                        <p:tgtEl>
                                          <p:spTgt spid="61"/>
                                        </p:tgtEl>
                                      </p:cBhvr>
                                    </p:animEffect>
                                  </p:childTnLst>
                                </p:cTn>
                              </p:par>
                            </p:childTnLst>
                          </p:cTn>
                        </p:par>
                      </p:childTnLst>
                    </p:cTn>
                  </p:par>
                  <p:par>
                    <p:cTn id="139" fill="hold">
                      <p:stCondLst>
                        <p:cond delay="indefinite"/>
                      </p:stCondLst>
                      <p:childTnLst>
                        <p:par>
                          <p:cTn id="140" fill="hold">
                            <p:stCondLst>
                              <p:cond delay="0"/>
                            </p:stCondLst>
                            <p:childTnLst>
                              <p:par>
                                <p:cTn id="141" presetID="3" presetClass="entr" presetSubtype="10" fill="hold" grpId="0" nodeType="clickEffect">
                                  <p:stCondLst>
                                    <p:cond delay="0"/>
                                  </p:stCondLst>
                                  <p:childTnLst>
                                    <p:set>
                                      <p:cBhvr>
                                        <p:cTn id="142" dur="1" fill="hold">
                                          <p:stCondLst>
                                            <p:cond delay="0"/>
                                          </p:stCondLst>
                                        </p:cTn>
                                        <p:tgtEl>
                                          <p:spTgt spid="63"/>
                                        </p:tgtEl>
                                        <p:attrNameLst>
                                          <p:attrName>style.visibility</p:attrName>
                                        </p:attrNameLst>
                                      </p:cBhvr>
                                      <p:to>
                                        <p:strVal val="visible"/>
                                      </p:to>
                                    </p:set>
                                    <p:animEffect transition="in" filter="blinds(horizontal)">
                                      <p:cBhvr>
                                        <p:cTn id="143" dur="250"/>
                                        <p:tgtEl>
                                          <p:spTgt spid="63"/>
                                        </p:tgtEl>
                                      </p:cBhvr>
                                    </p:animEffect>
                                  </p:childTnLst>
                                </p:cTn>
                              </p:par>
                            </p:childTnLst>
                          </p:cTn>
                        </p:par>
                      </p:childTnLst>
                    </p:cTn>
                  </p:par>
                  <p:par>
                    <p:cTn id="144" fill="hold">
                      <p:stCondLst>
                        <p:cond delay="indefinite"/>
                      </p:stCondLst>
                      <p:childTnLst>
                        <p:par>
                          <p:cTn id="145" fill="hold">
                            <p:stCondLst>
                              <p:cond delay="0"/>
                            </p:stCondLst>
                            <p:childTnLst>
                              <p:par>
                                <p:cTn id="146" presetID="3" presetClass="entr" presetSubtype="10" fill="hold" grpId="0" nodeType="clickEffect">
                                  <p:stCondLst>
                                    <p:cond delay="0"/>
                                  </p:stCondLst>
                                  <p:childTnLst>
                                    <p:set>
                                      <p:cBhvr>
                                        <p:cTn id="147" dur="1" fill="hold">
                                          <p:stCondLst>
                                            <p:cond delay="0"/>
                                          </p:stCondLst>
                                        </p:cTn>
                                        <p:tgtEl>
                                          <p:spTgt spid="65"/>
                                        </p:tgtEl>
                                        <p:attrNameLst>
                                          <p:attrName>style.visibility</p:attrName>
                                        </p:attrNameLst>
                                      </p:cBhvr>
                                      <p:to>
                                        <p:strVal val="visible"/>
                                      </p:to>
                                    </p:set>
                                    <p:animEffect transition="in" filter="blinds(horizontal)">
                                      <p:cBhvr>
                                        <p:cTn id="148" dur="250"/>
                                        <p:tgtEl>
                                          <p:spTgt spid="65"/>
                                        </p:tgtEl>
                                      </p:cBhvr>
                                    </p:animEffect>
                                  </p:childTnLst>
                                </p:cTn>
                              </p:par>
                              <p:par>
                                <p:cTn id="149" presetID="3" presetClass="entr" presetSubtype="10" fill="hold" nodeType="withEffect">
                                  <p:stCondLst>
                                    <p:cond delay="0"/>
                                  </p:stCondLst>
                                  <p:childTnLst>
                                    <p:set>
                                      <p:cBhvr>
                                        <p:cTn id="150" dur="1" fill="hold">
                                          <p:stCondLst>
                                            <p:cond delay="0"/>
                                          </p:stCondLst>
                                        </p:cTn>
                                        <p:tgtEl>
                                          <p:spTgt spid="73"/>
                                        </p:tgtEl>
                                        <p:attrNameLst>
                                          <p:attrName>style.visibility</p:attrName>
                                        </p:attrNameLst>
                                      </p:cBhvr>
                                      <p:to>
                                        <p:strVal val="visible"/>
                                      </p:to>
                                    </p:set>
                                    <p:animEffect transition="in" filter="blinds(horizontal)">
                                      <p:cBhvr>
                                        <p:cTn id="151" dur="250"/>
                                        <p:tgtEl>
                                          <p:spTgt spid="73"/>
                                        </p:tgtEl>
                                      </p:cBhvr>
                                    </p:animEffect>
                                  </p:childTnLst>
                                </p:cTn>
                              </p:par>
                              <p:par>
                                <p:cTn id="152" presetID="3" presetClass="entr" presetSubtype="10" fill="hold" nodeType="withEffect">
                                  <p:stCondLst>
                                    <p:cond delay="0"/>
                                  </p:stCondLst>
                                  <p:childTnLst>
                                    <p:set>
                                      <p:cBhvr>
                                        <p:cTn id="153" dur="1" fill="hold">
                                          <p:stCondLst>
                                            <p:cond delay="0"/>
                                          </p:stCondLst>
                                        </p:cTn>
                                        <p:tgtEl>
                                          <p:spTgt spid="75"/>
                                        </p:tgtEl>
                                        <p:attrNameLst>
                                          <p:attrName>style.visibility</p:attrName>
                                        </p:attrNameLst>
                                      </p:cBhvr>
                                      <p:to>
                                        <p:strVal val="visible"/>
                                      </p:to>
                                    </p:set>
                                    <p:animEffect transition="in" filter="blinds(horizontal)">
                                      <p:cBhvr>
                                        <p:cTn id="154" dur="250"/>
                                        <p:tgtEl>
                                          <p:spTgt spid="75"/>
                                        </p:tgtEl>
                                      </p:cBhvr>
                                    </p:animEffect>
                                  </p:childTnLst>
                                </p:cTn>
                              </p:par>
                            </p:childTnLst>
                          </p:cTn>
                        </p:par>
                      </p:childTnLst>
                    </p:cTn>
                  </p:par>
                  <p:par>
                    <p:cTn id="155" fill="hold">
                      <p:stCondLst>
                        <p:cond delay="indefinite"/>
                      </p:stCondLst>
                      <p:childTnLst>
                        <p:par>
                          <p:cTn id="156" fill="hold">
                            <p:stCondLst>
                              <p:cond delay="0"/>
                            </p:stCondLst>
                            <p:childTnLst>
                              <p:par>
                                <p:cTn id="157" presetID="3" presetClass="entr" presetSubtype="10" fill="hold" nodeType="clickEffect">
                                  <p:stCondLst>
                                    <p:cond delay="0"/>
                                  </p:stCondLst>
                                  <p:childTnLst>
                                    <p:set>
                                      <p:cBhvr>
                                        <p:cTn id="158" dur="1" fill="hold">
                                          <p:stCondLst>
                                            <p:cond delay="0"/>
                                          </p:stCondLst>
                                        </p:cTn>
                                        <p:tgtEl>
                                          <p:spTgt spid="69"/>
                                        </p:tgtEl>
                                        <p:attrNameLst>
                                          <p:attrName>style.visibility</p:attrName>
                                        </p:attrNameLst>
                                      </p:cBhvr>
                                      <p:to>
                                        <p:strVal val="visible"/>
                                      </p:to>
                                    </p:set>
                                    <p:animEffect transition="in" filter="blinds(horizontal)">
                                      <p:cBhvr>
                                        <p:cTn id="159" dur="250"/>
                                        <p:tgtEl>
                                          <p:spTgt spid="69"/>
                                        </p:tgtEl>
                                      </p:cBhvr>
                                    </p:animEffect>
                                  </p:childTnLst>
                                </p:cTn>
                              </p:par>
                              <p:par>
                                <p:cTn id="160" presetID="3" presetClass="entr" presetSubtype="10" fill="hold" grpId="0" nodeType="withEffect">
                                  <p:stCondLst>
                                    <p:cond delay="0"/>
                                  </p:stCondLst>
                                  <p:childTnLst>
                                    <p:set>
                                      <p:cBhvr>
                                        <p:cTn id="161" dur="1" fill="hold">
                                          <p:stCondLst>
                                            <p:cond delay="0"/>
                                          </p:stCondLst>
                                        </p:cTn>
                                        <p:tgtEl>
                                          <p:spTgt spid="62"/>
                                        </p:tgtEl>
                                        <p:attrNameLst>
                                          <p:attrName>style.visibility</p:attrName>
                                        </p:attrNameLst>
                                      </p:cBhvr>
                                      <p:to>
                                        <p:strVal val="visible"/>
                                      </p:to>
                                    </p:set>
                                    <p:animEffect transition="in" filter="blinds(horizontal)">
                                      <p:cBhvr>
                                        <p:cTn id="162" dur="25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p:bldP spid="25" grpId="0"/>
      <p:bldP spid="26" grpId="0"/>
      <p:bldP spid="27" grpId="0"/>
      <p:bldP spid="28" grpId="0"/>
      <p:bldP spid="38" grpId="0"/>
      <p:bldP spid="39" grpId="0"/>
      <p:bldP spid="42" grpId="0"/>
      <p:bldP spid="55" grpId="0"/>
      <p:bldP spid="55" grpId="1"/>
      <p:bldP spid="57" grpId="0"/>
      <p:bldP spid="57" grpId="1"/>
      <p:bldP spid="58" grpId="0"/>
      <p:bldP spid="58" grpId="1"/>
      <p:bldP spid="59" grpId="0"/>
      <p:bldP spid="62" grpId="0"/>
      <p:bldP spid="63" grpId="0"/>
      <p:bldP spid="65" grpId="0"/>
      <p:bldP spid="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C96AD9-7A97-D984-1145-33B7EE763454}"/>
              </a:ext>
            </a:extLst>
          </p:cNvPr>
          <p:cNvSpPr>
            <a:spLocks noGrp="1"/>
          </p:cNvSpPr>
          <p:nvPr>
            <p:ph type="title"/>
          </p:nvPr>
        </p:nvSpPr>
        <p:spPr>
          <a:xfrm>
            <a:off x="838200" y="353932"/>
            <a:ext cx="10515600" cy="1325563"/>
          </a:xfrm>
        </p:spPr>
        <p:txBody>
          <a:bodyPr>
            <a:normAutofit/>
          </a:bodyPr>
          <a:lstStyle/>
          <a:p>
            <a:r>
              <a:rPr lang="en-US" sz="4000" b="1" dirty="0">
                <a:solidFill>
                  <a:srgbClr val="861F41"/>
                </a:solidFill>
                <a:latin typeface="Bierstadt" panose="020B0004020202020204" pitchFamily="34" charset="0"/>
                <a:cs typeface="Arial" panose="020B0604020202020204" pitchFamily="34" charset="0"/>
              </a:rPr>
              <a:t>Multiparty Oblivious Counting</a:t>
            </a:r>
          </a:p>
        </p:txBody>
      </p:sp>
      <p:sp>
        <p:nvSpPr>
          <p:cNvPr id="105" name="Slide Number Placeholder 104">
            <a:extLst>
              <a:ext uri="{FF2B5EF4-FFF2-40B4-BE49-F238E27FC236}">
                <a16:creationId xmlns:a16="http://schemas.microsoft.com/office/drawing/2014/main" id="{DCBCE379-98A0-3793-8FD1-7DE04B2C5DCA}"/>
              </a:ext>
            </a:extLst>
          </p:cNvPr>
          <p:cNvSpPr>
            <a:spLocks noGrp="1"/>
          </p:cNvSpPr>
          <p:nvPr>
            <p:ph type="sldNum" sz="quarter" idx="12"/>
          </p:nvPr>
        </p:nvSpPr>
        <p:spPr/>
        <p:txBody>
          <a:bodyPr/>
          <a:lstStyle/>
          <a:p>
            <a:fld id="{C2D47E1E-16B8-6B43-8345-A36FFC908F81}" type="slidenum">
              <a:rPr lang="en-US" smtClean="0"/>
              <a:t>12</a:t>
            </a:fld>
            <a:endParaRPr lang="en-US" dirty="0"/>
          </a:p>
        </p:txBody>
      </p:sp>
      <p:pic>
        <p:nvPicPr>
          <p:cNvPr id="4" name="Picture 3" descr="A hand with a peace sign&#10;&#10;Description automatically generated">
            <a:extLst>
              <a:ext uri="{FF2B5EF4-FFF2-40B4-BE49-F238E27FC236}">
                <a16:creationId xmlns:a16="http://schemas.microsoft.com/office/drawing/2014/main" id="{9016C88E-06BE-91FF-7263-AF9D819B9CB5}"/>
              </a:ext>
            </a:extLst>
          </p:cNvPr>
          <p:cNvPicPr>
            <a:picLocks noChangeAspect="1"/>
          </p:cNvPicPr>
          <p:nvPr/>
        </p:nvPicPr>
        <p:blipFill>
          <a:blip r:embed="rId3"/>
          <a:stretch>
            <a:fillRect/>
          </a:stretch>
        </p:blipFill>
        <p:spPr>
          <a:xfrm>
            <a:off x="8012913" y="360740"/>
            <a:ext cx="1173164" cy="1173164"/>
          </a:xfrm>
          <a:prstGeom prst="rect">
            <a:avLst/>
          </a:prstGeom>
        </p:spPr>
      </p:pic>
      <p:pic>
        <p:nvPicPr>
          <p:cNvPr id="15" name="Picture 14" descr="A blue rectangular object with buttons&#10;&#10;Description automatically generated">
            <a:extLst>
              <a:ext uri="{FF2B5EF4-FFF2-40B4-BE49-F238E27FC236}">
                <a16:creationId xmlns:a16="http://schemas.microsoft.com/office/drawing/2014/main" id="{95A25765-E9BD-8C80-4173-86474B4B4641}"/>
              </a:ext>
            </a:extLst>
          </p:cNvPr>
          <p:cNvPicPr>
            <a:picLocks noChangeAspect="1"/>
          </p:cNvPicPr>
          <p:nvPr/>
        </p:nvPicPr>
        <p:blipFill>
          <a:blip r:embed="rId4"/>
          <a:stretch>
            <a:fillRect/>
          </a:stretch>
        </p:blipFill>
        <p:spPr>
          <a:xfrm>
            <a:off x="4867907" y="1693782"/>
            <a:ext cx="1514638" cy="1514638"/>
          </a:xfrm>
          <a:prstGeom prst="rect">
            <a:avLst/>
          </a:prstGeom>
        </p:spPr>
      </p:pic>
      <p:pic>
        <p:nvPicPr>
          <p:cNvPr id="17" name="Picture 16" descr="A computer tower with many buttons&#10;&#10;Description automatically generated">
            <a:extLst>
              <a:ext uri="{FF2B5EF4-FFF2-40B4-BE49-F238E27FC236}">
                <a16:creationId xmlns:a16="http://schemas.microsoft.com/office/drawing/2014/main" id="{52D98698-A668-4262-D048-2484B8B303A9}"/>
              </a:ext>
            </a:extLst>
          </p:cNvPr>
          <p:cNvPicPr>
            <a:picLocks noChangeAspect="1"/>
          </p:cNvPicPr>
          <p:nvPr/>
        </p:nvPicPr>
        <p:blipFill>
          <a:blip r:embed="rId5"/>
          <a:stretch>
            <a:fillRect/>
          </a:stretch>
        </p:blipFill>
        <p:spPr>
          <a:xfrm>
            <a:off x="4963512" y="5292685"/>
            <a:ext cx="1325563" cy="1325563"/>
          </a:xfrm>
          <a:prstGeom prst="rect">
            <a:avLst/>
          </a:prstGeom>
        </p:spPr>
      </p:pic>
      <p:pic>
        <p:nvPicPr>
          <p:cNvPr id="21" name="Picture 20" descr="A computer tower with many colorful lights&#10;&#10;Description automatically generated">
            <a:extLst>
              <a:ext uri="{FF2B5EF4-FFF2-40B4-BE49-F238E27FC236}">
                <a16:creationId xmlns:a16="http://schemas.microsoft.com/office/drawing/2014/main" id="{0A5A8ABF-084C-F4E3-B7A5-7104E390BEDA}"/>
              </a:ext>
            </a:extLst>
          </p:cNvPr>
          <p:cNvPicPr>
            <a:picLocks noChangeAspect="1"/>
          </p:cNvPicPr>
          <p:nvPr/>
        </p:nvPicPr>
        <p:blipFill>
          <a:blip r:embed="rId6"/>
          <a:stretch>
            <a:fillRect/>
          </a:stretch>
        </p:blipFill>
        <p:spPr>
          <a:xfrm>
            <a:off x="5019261" y="3651732"/>
            <a:ext cx="1248868" cy="1248868"/>
          </a:xfrm>
          <a:prstGeom prst="rect">
            <a:avLst/>
          </a:prstGeom>
        </p:spPr>
      </p:pic>
      <p:sp>
        <p:nvSpPr>
          <p:cNvPr id="22" name="Rectangle 21">
            <a:extLst>
              <a:ext uri="{FF2B5EF4-FFF2-40B4-BE49-F238E27FC236}">
                <a16:creationId xmlns:a16="http://schemas.microsoft.com/office/drawing/2014/main" id="{1A3180EE-F7A1-2668-F604-3351ABBF3664}"/>
              </a:ext>
            </a:extLst>
          </p:cNvPr>
          <p:cNvSpPr/>
          <p:nvPr/>
        </p:nvSpPr>
        <p:spPr>
          <a:xfrm>
            <a:off x="5138687" y="3023754"/>
            <a:ext cx="1001941" cy="369332"/>
          </a:xfrm>
          <a:prstGeom prst="rect">
            <a:avLst/>
          </a:prstGeom>
        </p:spPr>
        <p:txBody>
          <a:bodyPr wrap="none">
            <a:spAutoFit/>
          </a:bodyPr>
          <a:lstStyle/>
          <a:p>
            <a:r>
              <a:rPr lang="en-US" dirty="0">
                <a:solidFill>
                  <a:srgbClr val="FF0000"/>
                </a:solidFill>
                <a:latin typeface="Bierstadt" panose="020B0004020202020204" pitchFamily="34" charset="0"/>
              </a:rPr>
              <a:t>Server 1</a:t>
            </a:r>
          </a:p>
        </p:txBody>
      </p:sp>
      <p:sp>
        <p:nvSpPr>
          <p:cNvPr id="23" name="Rectangle 22">
            <a:extLst>
              <a:ext uri="{FF2B5EF4-FFF2-40B4-BE49-F238E27FC236}">
                <a16:creationId xmlns:a16="http://schemas.microsoft.com/office/drawing/2014/main" id="{2A33B5BB-627D-4EAF-9321-1B9DC07F3B68}"/>
              </a:ext>
            </a:extLst>
          </p:cNvPr>
          <p:cNvSpPr/>
          <p:nvPr/>
        </p:nvSpPr>
        <p:spPr>
          <a:xfrm>
            <a:off x="5138686" y="4786297"/>
            <a:ext cx="1001941" cy="369332"/>
          </a:xfrm>
          <a:prstGeom prst="rect">
            <a:avLst/>
          </a:prstGeom>
        </p:spPr>
        <p:txBody>
          <a:bodyPr wrap="none">
            <a:spAutoFit/>
          </a:bodyPr>
          <a:lstStyle/>
          <a:p>
            <a:r>
              <a:rPr lang="en-US" dirty="0">
                <a:solidFill>
                  <a:srgbClr val="00B050"/>
                </a:solidFill>
                <a:latin typeface="Bierstadt" panose="020B0004020202020204" pitchFamily="34" charset="0"/>
              </a:rPr>
              <a:t>Server 2</a:t>
            </a:r>
          </a:p>
        </p:txBody>
      </p:sp>
      <p:sp>
        <p:nvSpPr>
          <p:cNvPr id="24" name="Rectangle 23">
            <a:extLst>
              <a:ext uri="{FF2B5EF4-FFF2-40B4-BE49-F238E27FC236}">
                <a16:creationId xmlns:a16="http://schemas.microsoft.com/office/drawing/2014/main" id="{38260693-7E0D-4F7D-70E9-9FF9E7A45521}"/>
              </a:ext>
            </a:extLst>
          </p:cNvPr>
          <p:cNvSpPr/>
          <p:nvPr/>
        </p:nvSpPr>
        <p:spPr>
          <a:xfrm>
            <a:off x="5171345" y="6517127"/>
            <a:ext cx="1001941" cy="369332"/>
          </a:xfrm>
          <a:prstGeom prst="rect">
            <a:avLst/>
          </a:prstGeom>
        </p:spPr>
        <p:txBody>
          <a:bodyPr wrap="none">
            <a:spAutoFit/>
          </a:bodyPr>
          <a:lstStyle/>
          <a:p>
            <a:r>
              <a:rPr lang="en-US" dirty="0">
                <a:solidFill>
                  <a:schemeClr val="accent1"/>
                </a:solidFill>
                <a:latin typeface="Bierstadt" panose="020B0004020202020204" pitchFamily="34" charset="0"/>
              </a:rPr>
              <a:t>Server 3</a:t>
            </a:r>
          </a:p>
        </p:txBody>
      </p:sp>
      <p:pic>
        <p:nvPicPr>
          <p:cNvPr id="26" name="Picture 25" descr="A red and black hoodie&#10;&#10;Description automatically generated">
            <a:extLst>
              <a:ext uri="{FF2B5EF4-FFF2-40B4-BE49-F238E27FC236}">
                <a16:creationId xmlns:a16="http://schemas.microsoft.com/office/drawing/2014/main" id="{5F7E3839-264E-EFEB-882B-80FA7BF55EF6}"/>
              </a:ext>
            </a:extLst>
          </p:cNvPr>
          <p:cNvPicPr>
            <a:picLocks noChangeAspect="1"/>
          </p:cNvPicPr>
          <p:nvPr/>
        </p:nvPicPr>
        <p:blipFill>
          <a:blip r:embed="rId7"/>
          <a:stretch>
            <a:fillRect/>
          </a:stretch>
        </p:blipFill>
        <p:spPr>
          <a:xfrm>
            <a:off x="5353048" y="2308403"/>
            <a:ext cx="546183" cy="546183"/>
          </a:xfrm>
          <a:prstGeom prst="rect">
            <a:avLst/>
          </a:prstGeom>
        </p:spPr>
      </p:pic>
      <p:pic>
        <p:nvPicPr>
          <p:cNvPr id="27" name="Picture 26" descr="A red and black hoodie&#10;&#10;Description automatically generated">
            <a:extLst>
              <a:ext uri="{FF2B5EF4-FFF2-40B4-BE49-F238E27FC236}">
                <a16:creationId xmlns:a16="http://schemas.microsoft.com/office/drawing/2014/main" id="{EC0FA7F4-DEEB-33A5-98F4-D10B36589633}"/>
              </a:ext>
            </a:extLst>
          </p:cNvPr>
          <p:cNvPicPr>
            <a:picLocks noChangeAspect="1"/>
          </p:cNvPicPr>
          <p:nvPr/>
        </p:nvPicPr>
        <p:blipFill>
          <a:blip r:embed="rId7"/>
          <a:stretch>
            <a:fillRect/>
          </a:stretch>
        </p:blipFill>
        <p:spPr>
          <a:xfrm>
            <a:off x="5353201" y="5770771"/>
            <a:ext cx="546183" cy="546183"/>
          </a:xfrm>
          <a:prstGeom prst="rect">
            <a:avLst/>
          </a:prstGeom>
        </p:spPr>
      </p:pic>
      <p:pic>
        <p:nvPicPr>
          <p:cNvPr id="28" name="Picture 22" descr="Related image">
            <a:extLst>
              <a:ext uri="{FF2B5EF4-FFF2-40B4-BE49-F238E27FC236}">
                <a16:creationId xmlns:a16="http://schemas.microsoft.com/office/drawing/2014/main" id="{AC0AEC9D-C2C5-EA32-C395-E8C4281678F1}"/>
              </a:ext>
            </a:extLst>
          </p:cNvPr>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21510" t="6456" r="17448"/>
          <a:stretch/>
        </p:blipFill>
        <p:spPr bwMode="auto">
          <a:xfrm>
            <a:off x="942177" y="3496349"/>
            <a:ext cx="855329" cy="134690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251240BC-EFF6-F6A1-F2F1-73461101E408}"/>
                  </a:ext>
                </a:extLst>
              </p:cNvPr>
              <p:cNvSpPr txBox="1"/>
              <p:nvPr/>
            </p:nvSpPr>
            <p:spPr>
              <a:xfrm>
                <a:off x="6262763" y="1833619"/>
                <a:ext cx="766107" cy="127009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ctrlPr>
                            <a:rPr lang="en-US" sz="2000" i="1" smtClean="0">
                              <a:solidFill>
                                <a:srgbClr val="FF0000"/>
                              </a:solidFill>
                              <a:latin typeface="Cambria Math" panose="02040503050406030204" pitchFamily="18" charset="0"/>
                            </a:rPr>
                          </m:ctrlPr>
                        </m:dPr>
                        <m:e>
                          <m:m>
                            <m:mPr>
                              <m:mcs>
                                <m:mc>
                                  <m:mcPr>
                                    <m:count m:val="1"/>
                                    <m:mcJc m:val="center"/>
                                  </m:mcPr>
                                </m:mc>
                              </m:mcs>
                              <m:ctrlPr>
                                <a:rPr lang="en-US" sz="2000" i="1" smtClean="0">
                                  <a:solidFill>
                                    <a:srgbClr val="FF0000"/>
                                  </a:solidFill>
                                  <a:latin typeface="Cambria Math" panose="02040503050406030204" pitchFamily="18" charset="0"/>
                                </a:rPr>
                              </m:ctrlPr>
                            </m:mPr>
                            <m:mr>
                              <m:e>
                                <m:r>
                                  <m:rPr>
                                    <m:brk m:alnAt="7"/>
                                  </m:rPr>
                                  <a:rPr lang="en-US" sz="2000" i="1" smtClean="0">
                                    <a:solidFill>
                                      <a:srgbClr val="FF0000"/>
                                    </a:solidFill>
                                    <a:latin typeface="Cambria Math" panose="02040503050406030204" pitchFamily="18" charset="0"/>
                                    <a:ea typeface="Cambria Math" panose="02040503050406030204" pitchFamily="18" charset="0"/>
                                  </a:rPr>
                                  <m:t>∴</m:t>
                                </m:r>
                              </m:e>
                            </m:mr>
                            <m:mr>
                              <m:e>
                                <m:m>
                                  <m:mPr>
                                    <m:mcs>
                                      <m:mc>
                                        <m:mcPr>
                                          <m:count m:val="1"/>
                                          <m:mcJc m:val="center"/>
                                        </m:mcPr>
                                      </m:mc>
                                    </m:mcs>
                                    <m:ctrlPr>
                                      <a:rPr lang="en-US" sz="2000" i="1" smtClean="0">
                                        <a:solidFill>
                                          <a:srgbClr val="FF0000"/>
                                        </a:solidFill>
                                        <a:latin typeface="Cambria Math" panose="02040503050406030204" pitchFamily="18" charset="0"/>
                                      </a:rPr>
                                    </m:ctrlPr>
                                  </m:mPr>
                                  <m:mr>
                                    <m:e>
                                      <m:m>
                                        <m:mPr>
                                          <m:mcs>
                                            <m:mc>
                                              <m:mcPr>
                                                <m:count m:val="1"/>
                                                <m:mcJc m:val="center"/>
                                              </m:mcPr>
                                            </m:mc>
                                          </m:mcs>
                                          <m:ctrlPr>
                                            <a:rPr lang="en-US" sz="2000" i="1" smtClean="0">
                                              <a:solidFill>
                                                <a:srgbClr val="FF0000"/>
                                              </a:solidFill>
                                              <a:latin typeface="Cambria Math" panose="02040503050406030204" pitchFamily="18" charset="0"/>
                                            </a:rPr>
                                          </m:ctrlPr>
                                        </m:mPr>
                                        <m:mr>
                                          <m:e>
                                            <m:r>
                                              <m:rPr>
                                                <m:brk m:alnAt="7"/>
                                              </m:rPr>
                                              <a:rPr lang="en-US" sz="2000" i="1" smtClean="0">
                                                <a:solidFill>
                                                  <a:srgbClr val="FF0000"/>
                                                </a:solidFill>
                                                <a:latin typeface="Cambria Math" panose="02040503050406030204" pitchFamily="18" charset="0"/>
                                                <a:ea typeface="Cambria Math" panose="02040503050406030204" pitchFamily="18" charset="0"/>
                                              </a:rPr>
                                              <m:t>∴</m:t>
                                            </m:r>
                                          </m:e>
                                        </m:mr>
                                        <m:mr>
                                          <m:e>
                                            <m:r>
                                              <a:rPr lang="en-US" sz="2000" i="1">
                                                <a:solidFill>
                                                  <a:srgbClr val="FF0000"/>
                                                </a:solidFill>
                                                <a:latin typeface="Cambria Math" panose="02040503050406030204" pitchFamily="18" charset="0"/>
                                                <a:ea typeface="Cambria Math" panose="02040503050406030204" pitchFamily="18" charset="0"/>
                                              </a:rPr>
                                              <m:t>⋮</m:t>
                                            </m:r>
                                          </m:e>
                                        </m:mr>
                                      </m:m>
                                    </m:e>
                                  </m:mr>
                                  <m:mr>
                                    <m:e>
                                      <m:m>
                                        <m:mPr>
                                          <m:mcs>
                                            <m:mc>
                                              <m:mcPr>
                                                <m:count m:val="1"/>
                                                <m:mcJc m:val="center"/>
                                              </m:mcPr>
                                            </m:mc>
                                          </m:mcs>
                                          <m:ctrlPr>
                                            <a:rPr lang="en-US" sz="2000" i="1" smtClean="0">
                                              <a:solidFill>
                                                <a:srgbClr val="FF0000"/>
                                              </a:solidFill>
                                              <a:latin typeface="Cambria Math" panose="02040503050406030204" pitchFamily="18" charset="0"/>
                                            </a:rPr>
                                          </m:ctrlPr>
                                        </m:mPr>
                                        <m:mr>
                                          <m:e>
                                            <m:r>
                                              <m:rPr>
                                                <m:brk m:alnAt="7"/>
                                              </m:rPr>
                                              <a:rPr lang="en-US" sz="2000" i="1" smtClean="0">
                                                <a:solidFill>
                                                  <a:srgbClr val="FF0000"/>
                                                </a:solidFill>
                                                <a:latin typeface="Cambria Math" panose="02040503050406030204" pitchFamily="18" charset="0"/>
                                                <a:ea typeface="Cambria Math" panose="02040503050406030204" pitchFamily="18" charset="0"/>
                                              </a:rPr>
                                              <m:t>∴</m:t>
                                            </m:r>
                                          </m:e>
                                        </m:mr>
                                        <m:mr>
                                          <m:e>
                                            <m:r>
                                              <a:rPr lang="en-US" sz="2000" i="1" smtClean="0">
                                                <a:solidFill>
                                                  <a:srgbClr val="FF0000"/>
                                                </a:solidFill>
                                                <a:latin typeface="Cambria Math" panose="02040503050406030204" pitchFamily="18" charset="0"/>
                                                <a:ea typeface="Cambria Math" panose="02040503050406030204" pitchFamily="18" charset="0"/>
                                              </a:rPr>
                                              <m:t>∴</m:t>
                                            </m:r>
                                          </m:e>
                                        </m:mr>
                                      </m:m>
                                    </m:e>
                                  </m:mr>
                                </m:m>
                              </m:e>
                            </m:mr>
                          </m:m>
                        </m:e>
                      </m:d>
                    </m:oMath>
                  </m:oMathPara>
                </a14:m>
                <a:endParaRPr lang="en-US" sz="2000" dirty="0">
                  <a:solidFill>
                    <a:srgbClr val="FF0000"/>
                  </a:solidFill>
                </a:endParaRPr>
              </a:p>
            </p:txBody>
          </p:sp>
        </mc:Choice>
        <mc:Fallback xmlns="">
          <p:sp>
            <p:nvSpPr>
              <p:cNvPr id="29" name="TextBox 28">
                <a:extLst>
                  <a:ext uri="{FF2B5EF4-FFF2-40B4-BE49-F238E27FC236}">
                    <a16:creationId xmlns:a16="http://schemas.microsoft.com/office/drawing/2014/main" id="{251240BC-EFF6-F6A1-F2F1-73461101E408}"/>
                  </a:ext>
                </a:extLst>
              </p:cNvPr>
              <p:cNvSpPr txBox="1">
                <a:spLocks noRot="1" noChangeAspect="1" noMove="1" noResize="1" noEditPoints="1" noAdjustHandles="1" noChangeArrowheads="1" noChangeShapeType="1" noTextEdit="1"/>
              </p:cNvSpPr>
              <p:nvPr/>
            </p:nvSpPr>
            <p:spPr>
              <a:xfrm>
                <a:off x="6262763" y="1833619"/>
                <a:ext cx="766107" cy="1270091"/>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E662E0C4-6C8C-5338-D124-90AA9E2F6DEC}"/>
                  </a:ext>
                </a:extLst>
              </p:cNvPr>
              <p:cNvSpPr txBox="1"/>
              <p:nvPr/>
            </p:nvSpPr>
            <p:spPr>
              <a:xfrm>
                <a:off x="6271915" y="3642570"/>
                <a:ext cx="766107" cy="124200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ctrlPr>
                            <a:rPr lang="en-US" sz="2000" i="1" smtClean="0">
                              <a:solidFill>
                                <a:srgbClr val="00B050"/>
                              </a:solidFill>
                              <a:latin typeface="Cambria Math" panose="02040503050406030204" pitchFamily="18" charset="0"/>
                            </a:rPr>
                          </m:ctrlPr>
                        </m:dPr>
                        <m:e>
                          <m:m>
                            <m:mPr>
                              <m:mcs>
                                <m:mc>
                                  <m:mcPr>
                                    <m:count m:val="1"/>
                                    <m:mcJc m:val="center"/>
                                  </m:mcPr>
                                </m:mc>
                              </m:mcs>
                              <m:ctrlPr>
                                <a:rPr lang="en-US" sz="2000" i="1" smtClean="0">
                                  <a:solidFill>
                                    <a:srgbClr val="00B050"/>
                                  </a:solidFill>
                                  <a:latin typeface="Cambria Math" panose="02040503050406030204" pitchFamily="18" charset="0"/>
                                </a:rPr>
                              </m:ctrlPr>
                            </m:mPr>
                            <m:mr>
                              <m:e>
                                <m:r>
                                  <m:rPr>
                                    <m:brk m:alnAt="7"/>
                                  </m:rPr>
                                  <a:rPr lang="en-US" sz="2000" i="1" smtClean="0">
                                    <a:solidFill>
                                      <a:srgbClr val="00B050"/>
                                    </a:solidFill>
                                    <a:latin typeface="Cambria Math" panose="02040503050406030204" pitchFamily="18" charset="0"/>
                                    <a:ea typeface="Cambria Math" panose="02040503050406030204" pitchFamily="18" charset="0"/>
                                  </a:rPr>
                                  <m:t>∴</m:t>
                                </m:r>
                              </m:e>
                            </m:mr>
                            <m:mr>
                              <m:e>
                                <m:m>
                                  <m:mPr>
                                    <m:mcs>
                                      <m:mc>
                                        <m:mcPr>
                                          <m:count m:val="1"/>
                                          <m:mcJc m:val="center"/>
                                        </m:mcPr>
                                      </m:mc>
                                    </m:mcs>
                                    <m:ctrlPr>
                                      <a:rPr lang="en-US" sz="2000" i="1" smtClean="0">
                                        <a:solidFill>
                                          <a:srgbClr val="00B050"/>
                                        </a:solidFill>
                                        <a:latin typeface="Cambria Math" panose="02040503050406030204" pitchFamily="18" charset="0"/>
                                      </a:rPr>
                                    </m:ctrlPr>
                                  </m:mPr>
                                  <m:mr>
                                    <m:e>
                                      <m:r>
                                        <m:rPr>
                                          <m:brk m:alnAt="7"/>
                                        </m:rPr>
                                        <a:rPr lang="en-US" sz="2000" i="1" smtClean="0">
                                          <a:solidFill>
                                            <a:srgbClr val="00B050"/>
                                          </a:solidFill>
                                          <a:latin typeface="Cambria Math" panose="02040503050406030204" pitchFamily="18" charset="0"/>
                                          <a:ea typeface="Cambria Math" panose="02040503050406030204" pitchFamily="18" charset="0"/>
                                        </a:rPr>
                                        <m:t>∴</m:t>
                                      </m:r>
                                    </m:e>
                                  </m:mr>
                                  <m:mr>
                                    <m:e>
                                      <m:m>
                                        <m:mPr>
                                          <m:mcs>
                                            <m:mc>
                                              <m:mcPr>
                                                <m:count m:val="1"/>
                                                <m:mcJc m:val="center"/>
                                              </m:mcPr>
                                            </m:mc>
                                          </m:mcs>
                                          <m:ctrlPr>
                                            <a:rPr lang="en-US" sz="2000" i="1" smtClean="0">
                                              <a:solidFill>
                                                <a:srgbClr val="00B050"/>
                                              </a:solidFill>
                                              <a:latin typeface="Cambria Math" panose="02040503050406030204" pitchFamily="18" charset="0"/>
                                            </a:rPr>
                                          </m:ctrlPr>
                                        </m:mPr>
                                        <m:mr>
                                          <m:e>
                                            <m:r>
                                              <m:rPr>
                                                <m:brk m:alnAt="7"/>
                                              </m:rPr>
                                              <a:rPr lang="en-US" sz="2000" i="1" smtClean="0">
                                                <a:solidFill>
                                                  <a:srgbClr val="00B050"/>
                                                </a:solidFill>
                                                <a:latin typeface="Cambria Math" panose="02040503050406030204" pitchFamily="18" charset="0"/>
                                                <a:ea typeface="Cambria Math" panose="02040503050406030204" pitchFamily="18" charset="0"/>
                                              </a:rPr>
                                              <m:t>⋮</m:t>
                                            </m:r>
                                          </m:e>
                                        </m:mr>
                                        <m:mr>
                                          <m:e>
                                            <m:m>
                                              <m:mPr>
                                                <m:mcs>
                                                  <m:mc>
                                                    <m:mcPr>
                                                      <m:count m:val="1"/>
                                                      <m:mcJc m:val="center"/>
                                                    </m:mcPr>
                                                  </m:mc>
                                                </m:mcs>
                                                <m:ctrlPr>
                                                  <a:rPr lang="en-US" sz="2000" i="1" smtClean="0">
                                                    <a:solidFill>
                                                      <a:srgbClr val="00B050"/>
                                                    </a:solidFill>
                                                    <a:latin typeface="Cambria Math" panose="02040503050406030204" pitchFamily="18" charset="0"/>
                                                  </a:rPr>
                                                </m:ctrlPr>
                                              </m:mPr>
                                              <m:mr>
                                                <m:e>
                                                  <m:r>
                                                    <m:rPr>
                                                      <m:brk m:alnAt="7"/>
                                                    </m:rPr>
                                                    <a:rPr lang="en-US" sz="2000" i="1" smtClean="0">
                                                      <a:solidFill>
                                                        <a:srgbClr val="00B050"/>
                                                      </a:solidFill>
                                                      <a:latin typeface="Cambria Math" panose="02040503050406030204" pitchFamily="18" charset="0"/>
                                                      <a:ea typeface="Cambria Math" panose="02040503050406030204" pitchFamily="18" charset="0"/>
                                                    </a:rPr>
                                                    <m:t>∴</m:t>
                                                  </m:r>
                                                </m:e>
                                              </m:mr>
                                              <m:mr>
                                                <m:e>
                                                  <m:r>
                                                    <a:rPr lang="en-US" sz="2000" i="1" smtClean="0">
                                                      <a:solidFill>
                                                        <a:srgbClr val="00B050"/>
                                                      </a:solidFill>
                                                      <a:latin typeface="Cambria Math" panose="02040503050406030204" pitchFamily="18" charset="0"/>
                                                      <a:ea typeface="Cambria Math" panose="02040503050406030204" pitchFamily="18" charset="0"/>
                                                    </a:rPr>
                                                    <m:t>∴</m:t>
                                                  </m:r>
                                                </m:e>
                                              </m:mr>
                                            </m:m>
                                          </m:e>
                                        </m:mr>
                                      </m:m>
                                    </m:e>
                                  </m:mr>
                                </m:m>
                              </m:e>
                            </m:mr>
                          </m:m>
                        </m:e>
                      </m:d>
                    </m:oMath>
                  </m:oMathPara>
                </a14:m>
                <a:endParaRPr lang="en-US" sz="2000" dirty="0">
                  <a:solidFill>
                    <a:srgbClr val="00B050"/>
                  </a:solidFill>
                </a:endParaRPr>
              </a:p>
            </p:txBody>
          </p:sp>
        </mc:Choice>
        <mc:Fallback xmlns="">
          <p:sp>
            <p:nvSpPr>
              <p:cNvPr id="30" name="TextBox 29">
                <a:extLst>
                  <a:ext uri="{FF2B5EF4-FFF2-40B4-BE49-F238E27FC236}">
                    <a16:creationId xmlns:a16="http://schemas.microsoft.com/office/drawing/2014/main" id="{E662E0C4-6C8C-5338-D124-90AA9E2F6DEC}"/>
                  </a:ext>
                </a:extLst>
              </p:cNvPr>
              <p:cNvSpPr txBox="1">
                <a:spLocks noRot="1" noChangeAspect="1" noMove="1" noResize="1" noEditPoints="1" noAdjustHandles="1" noChangeArrowheads="1" noChangeShapeType="1" noTextEdit="1"/>
              </p:cNvSpPr>
              <p:nvPr/>
            </p:nvSpPr>
            <p:spPr>
              <a:xfrm>
                <a:off x="6271915" y="3642570"/>
                <a:ext cx="766107" cy="1242007"/>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D4148AAF-8DD6-2798-C208-2ED86946FFD4}"/>
                  </a:ext>
                </a:extLst>
              </p:cNvPr>
              <p:cNvSpPr txBox="1"/>
              <p:nvPr/>
            </p:nvSpPr>
            <p:spPr>
              <a:xfrm>
                <a:off x="6256415" y="5362424"/>
                <a:ext cx="766107" cy="124200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ctrlPr>
                            <a:rPr lang="en-US" sz="2000" i="1" smtClean="0">
                              <a:solidFill>
                                <a:srgbClr val="0070C0"/>
                              </a:solidFill>
                              <a:latin typeface="Cambria Math" panose="02040503050406030204" pitchFamily="18" charset="0"/>
                            </a:rPr>
                          </m:ctrlPr>
                        </m:dPr>
                        <m:e>
                          <m:m>
                            <m:mPr>
                              <m:mcs>
                                <m:mc>
                                  <m:mcPr>
                                    <m:count m:val="1"/>
                                    <m:mcJc m:val="center"/>
                                  </m:mcPr>
                                </m:mc>
                              </m:mcs>
                              <m:ctrlPr>
                                <a:rPr lang="en-US" sz="2000" i="1" smtClean="0">
                                  <a:solidFill>
                                    <a:srgbClr val="0070C0"/>
                                  </a:solidFill>
                                  <a:latin typeface="Cambria Math" panose="02040503050406030204" pitchFamily="18" charset="0"/>
                                </a:rPr>
                              </m:ctrlPr>
                            </m:mPr>
                            <m:mr>
                              <m:e>
                                <m:r>
                                  <m:rPr>
                                    <m:brk m:alnAt="7"/>
                                  </m:rPr>
                                  <a:rPr lang="en-US" sz="2000" i="1" smtClean="0">
                                    <a:solidFill>
                                      <a:srgbClr val="0070C0"/>
                                    </a:solidFill>
                                    <a:latin typeface="Cambria Math" panose="02040503050406030204" pitchFamily="18" charset="0"/>
                                    <a:ea typeface="Cambria Math" panose="02040503050406030204" pitchFamily="18" charset="0"/>
                                  </a:rPr>
                                  <m:t>∴</m:t>
                                </m:r>
                              </m:e>
                            </m:mr>
                            <m:mr>
                              <m:e>
                                <m:m>
                                  <m:mPr>
                                    <m:mcs>
                                      <m:mc>
                                        <m:mcPr>
                                          <m:count m:val="1"/>
                                          <m:mcJc m:val="center"/>
                                        </m:mcPr>
                                      </m:mc>
                                    </m:mcs>
                                    <m:ctrlPr>
                                      <a:rPr lang="en-US" sz="2000" i="1" smtClean="0">
                                        <a:solidFill>
                                          <a:srgbClr val="0070C0"/>
                                        </a:solidFill>
                                        <a:latin typeface="Cambria Math" panose="02040503050406030204" pitchFamily="18" charset="0"/>
                                      </a:rPr>
                                    </m:ctrlPr>
                                  </m:mPr>
                                  <m:mr>
                                    <m:e>
                                      <m:r>
                                        <m:rPr>
                                          <m:brk m:alnAt="7"/>
                                        </m:rPr>
                                        <a:rPr lang="en-US" sz="2000" i="1" smtClean="0">
                                          <a:solidFill>
                                            <a:srgbClr val="0070C0"/>
                                          </a:solidFill>
                                          <a:latin typeface="Cambria Math" panose="02040503050406030204" pitchFamily="18" charset="0"/>
                                          <a:ea typeface="Cambria Math" panose="02040503050406030204" pitchFamily="18" charset="0"/>
                                        </a:rPr>
                                        <m:t>∴</m:t>
                                      </m:r>
                                    </m:e>
                                  </m:mr>
                                  <m:mr>
                                    <m:e>
                                      <m:m>
                                        <m:mPr>
                                          <m:mcs>
                                            <m:mc>
                                              <m:mcPr>
                                                <m:count m:val="1"/>
                                                <m:mcJc m:val="center"/>
                                              </m:mcPr>
                                            </m:mc>
                                          </m:mcs>
                                          <m:ctrlPr>
                                            <a:rPr lang="en-US" sz="2000" i="1" smtClean="0">
                                              <a:solidFill>
                                                <a:srgbClr val="0070C0"/>
                                              </a:solidFill>
                                              <a:latin typeface="Cambria Math" panose="02040503050406030204" pitchFamily="18" charset="0"/>
                                            </a:rPr>
                                          </m:ctrlPr>
                                        </m:mPr>
                                        <m:mr>
                                          <m:e>
                                            <m:r>
                                              <m:rPr>
                                                <m:brk m:alnAt="7"/>
                                              </m:rPr>
                                              <a:rPr lang="en-US" sz="2000" i="1" smtClean="0">
                                                <a:solidFill>
                                                  <a:srgbClr val="0070C0"/>
                                                </a:solidFill>
                                                <a:latin typeface="Cambria Math" panose="02040503050406030204" pitchFamily="18" charset="0"/>
                                                <a:ea typeface="Cambria Math" panose="02040503050406030204" pitchFamily="18" charset="0"/>
                                              </a:rPr>
                                              <m:t>⋮</m:t>
                                            </m:r>
                                          </m:e>
                                        </m:mr>
                                        <m:mr>
                                          <m:e>
                                            <m:m>
                                              <m:mPr>
                                                <m:mcs>
                                                  <m:mc>
                                                    <m:mcPr>
                                                      <m:count m:val="1"/>
                                                      <m:mcJc m:val="center"/>
                                                    </m:mcPr>
                                                  </m:mc>
                                                </m:mcs>
                                                <m:ctrlPr>
                                                  <a:rPr lang="en-US" sz="2000" i="1" smtClean="0">
                                                    <a:solidFill>
                                                      <a:srgbClr val="0070C0"/>
                                                    </a:solidFill>
                                                    <a:latin typeface="Cambria Math" panose="02040503050406030204" pitchFamily="18" charset="0"/>
                                                  </a:rPr>
                                                </m:ctrlPr>
                                              </m:mPr>
                                              <m:mr>
                                                <m:e>
                                                  <m:r>
                                                    <m:rPr>
                                                      <m:brk m:alnAt="7"/>
                                                    </m:rPr>
                                                    <a:rPr lang="en-US" sz="2000" i="1" smtClean="0">
                                                      <a:solidFill>
                                                        <a:srgbClr val="0070C0"/>
                                                      </a:solidFill>
                                                      <a:latin typeface="Cambria Math" panose="02040503050406030204" pitchFamily="18" charset="0"/>
                                                      <a:ea typeface="Cambria Math" panose="02040503050406030204" pitchFamily="18" charset="0"/>
                                                    </a:rPr>
                                                    <m:t>∴</m:t>
                                                  </m:r>
                                                </m:e>
                                              </m:mr>
                                              <m:mr>
                                                <m:e>
                                                  <m:r>
                                                    <a:rPr lang="en-US" sz="2000" i="1" smtClean="0">
                                                      <a:solidFill>
                                                        <a:srgbClr val="0070C0"/>
                                                      </a:solidFill>
                                                      <a:latin typeface="Cambria Math" panose="02040503050406030204" pitchFamily="18" charset="0"/>
                                                      <a:ea typeface="Cambria Math" panose="02040503050406030204" pitchFamily="18" charset="0"/>
                                                    </a:rPr>
                                                    <m:t>∴</m:t>
                                                  </m:r>
                                                </m:e>
                                              </m:mr>
                                            </m:m>
                                          </m:e>
                                        </m:mr>
                                      </m:m>
                                    </m:e>
                                  </m:mr>
                                </m:m>
                              </m:e>
                            </m:mr>
                          </m:m>
                        </m:e>
                      </m:d>
                    </m:oMath>
                  </m:oMathPara>
                </a14:m>
                <a:endParaRPr lang="en-US" sz="2000" dirty="0">
                  <a:solidFill>
                    <a:srgbClr val="0070C0"/>
                  </a:solidFill>
                </a:endParaRPr>
              </a:p>
            </p:txBody>
          </p:sp>
        </mc:Choice>
        <mc:Fallback xmlns="">
          <p:sp>
            <p:nvSpPr>
              <p:cNvPr id="31" name="TextBox 30">
                <a:extLst>
                  <a:ext uri="{FF2B5EF4-FFF2-40B4-BE49-F238E27FC236}">
                    <a16:creationId xmlns:a16="http://schemas.microsoft.com/office/drawing/2014/main" id="{D4148AAF-8DD6-2798-C208-2ED86946FFD4}"/>
                  </a:ext>
                </a:extLst>
              </p:cNvPr>
              <p:cNvSpPr txBox="1">
                <a:spLocks noRot="1" noChangeAspect="1" noMove="1" noResize="1" noEditPoints="1" noAdjustHandles="1" noChangeArrowheads="1" noChangeShapeType="1" noTextEdit="1"/>
              </p:cNvSpPr>
              <p:nvPr/>
            </p:nvSpPr>
            <p:spPr>
              <a:xfrm>
                <a:off x="6256415" y="5362424"/>
                <a:ext cx="766107" cy="1242007"/>
              </a:xfrm>
              <a:prstGeom prst="rect">
                <a:avLst/>
              </a:prstGeom>
              <a:blipFill>
                <a:blip r:embed="rId11"/>
                <a:stretch>
                  <a:fillRect/>
                </a:stretch>
              </a:blipFill>
            </p:spPr>
            <p:txBody>
              <a:bodyPr/>
              <a:lstStyle/>
              <a:p>
                <a:r>
                  <a:rPr lang="en-US">
                    <a:noFill/>
                  </a:rPr>
                  <a:t> </a:t>
                </a:r>
              </a:p>
            </p:txBody>
          </p:sp>
        </mc:Fallback>
      </mc:AlternateContent>
      <p:cxnSp>
        <p:nvCxnSpPr>
          <p:cNvPr id="33" name="Straight Arrow Connector 32">
            <a:extLst>
              <a:ext uri="{FF2B5EF4-FFF2-40B4-BE49-F238E27FC236}">
                <a16:creationId xmlns:a16="http://schemas.microsoft.com/office/drawing/2014/main" id="{5C2EF75B-DF19-D426-56D6-D2E4290A9B0A}"/>
              </a:ext>
            </a:extLst>
          </p:cNvPr>
          <p:cNvCxnSpPr>
            <a:cxnSpLocks/>
            <a:stCxn id="15" idx="1"/>
          </p:cNvCxnSpPr>
          <p:nvPr/>
        </p:nvCxnSpPr>
        <p:spPr>
          <a:xfrm flipH="1">
            <a:off x="2068286" y="2451101"/>
            <a:ext cx="2799621" cy="132419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0718B0BC-25DB-4171-3CCA-7C003C608DE2}"/>
              </a:ext>
            </a:extLst>
          </p:cNvPr>
          <p:cNvCxnSpPr>
            <a:cxnSpLocks/>
            <a:stCxn id="21" idx="1"/>
          </p:cNvCxnSpPr>
          <p:nvPr/>
        </p:nvCxnSpPr>
        <p:spPr>
          <a:xfrm flipH="1">
            <a:off x="2154264" y="4276166"/>
            <a:ext cx="2864997"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4912A3BD-9C1B-E6B7-368A-DB3C1D516709}"/>
              </a:ext>
            </a:extLst>
          </p:cNvPr>
          <p:cNvCxnSpPr>
            <a:cxnSpLocks/>
          </p:cNvCxnSpPr>
          <p:nvPr/>
        </p:nvCxnSpPr>
        <p:spPr>
          <a:xfrm flipH="1" flipV="1">
            <a:off x="2068286" y="4786297"/>
            <a:ext cx="2862568" cy="1304537"/>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708A54D3-E972-2084-9524-C4BDDD2249B7}"/>
                  </a:ext>
                </a:extLst>
              </p:cNvPr>
              <p:cNvSpPr txBox="1"/>
              <p:nvPr/>
            </p:nvSpPr>
            <p:spPr>
              <a:xfrm>
                <a:off x="3112772" y="2669272"/>
                <a:ext cx="524246"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solidFill>
                                <a:srgbClr val="FF0000"/>
                              </a:solidFill>
                              <a:latin typeface="Cambria Math" panose="02040503050406030204" pitchFamily="18" charset="0"/>
                            </a:rPr>
                          </m:ctrlPr>
                        </m:sSubPr>
                        <m:e>
                          <m:r>
                            <a:rPr lang="en-US" sz="2400" b="0" i="1" smtClean="0">
                              <a:solidFill>
                                <a:srgbClr val="FF0000"/>
                              </a:solidFill>
                              <a:latin typeface="Cambria Math" panose="02040503050406030204" pitchFamily="18" charset="0"/>
                            </a:rPr>
                            <m:t>𝑠</m:t>
                          </m:r>
                        </m:e>
                        <m:sub>
                          <m:r>
                            <a:rPr lang="en-US" sz="2400" b="0" i="1" smtClean="0">
                              <a:solidFill>
                                <a:srgbClr val="FF0000"/>
                              </a:solidFill>
                              <a:latin typeface="Cambria Math" panose="02040503050406030204" pitchFamily="18" charset="0"/>
                            </a:rPr>
                            <m:t>1</m:t>
                          </m:r>
                        </m:sub>
                      </m:sSub>
                    </m:oMath>
                  </m:oMathPara>
                </a14:m>
                <a:endParaRPr lang="en-US" sz="2400" dirty="0">
                  <a:solidFill>
                    <a:srgbClr val="FF0000"/>
                  </a:solidFill>
                </a:endParaRPr>
              </a:p>
            </p:txBody>
          </p:sp>
        </mc:Choice>
        <mc:Fallback xmlns="">
          <p:sp>
            <p:nvSpPr>
              <p:cNvPr id="43" name="TextBox 42">
                <a:extLst>
                  <a:ext uri="{FF2B5EF4-FFF2-40B4-BE49-F238E27FC236}">
                    <a16:creationId xmlns:a16="http://schemas.microsoft.com/office/drawing/2014/main" id="{708A54D3-E972-2084-9524-C4BDDD2249B7}"/>
                  </a:ext>
                </a:extLst>
              </p:cNvPr>
              <p:cNvSpPr txBox="1">
                <a:spLocks noRot="1" noChangeAspect="1" noMove="1" noResize="1" noEditPoints="1" noAdjustHandles="1" noChangeArrowheads="1" noChangeShapeType="1" noTextEdit="1"/>
              </p:cNvSpPr>
              <p:nvPr/>
            </p:nvSpPr>
            <p:spPr>
              <a:xfrm>
                <a:off x="3112772" y="2669272"/>
                <a:ext cx="524246" cy="461665"/>
              </a:xfrm>
              <a:prstGeom prst="rect">
                <a:avLst/>
              </a:prstGeom>
              <a:blipFill>
                <a:blip r:embed="rId12"/>
                <a:stretch>
                  <a:fillRect b="-27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E813AE27-646B-9BE6-9006-061EDAC90153}"/>
                  </a:ext>
                </a:extLst>
              </p:cNvPr>
              <p:cNvSpPr txBox="1"/>
              <p:nvPr/>
            </p:nvSpPr>
            <p:spPr>
              <a:xfrm>
                <a:off x="103929" y="5028493"/>
                <a:ext cx="2480166" cy="92602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𝑠</m:t>
                      </m:r>
                      <m:r>
                        <a:rPr lang="en-US" sz="2200" b="0" i="1" smtClean="0">
                          <a:latin typeface="Cambria Math" panose="02040503050406030204" pitchFamily="18" charset="0"/>
                        </a:rPr>
                        <m:t>=</m:t>
                      </m:r>
                      <m:sSub>
                        <m:sSubPr>
                          <m:ctrlPr>
                            <a:rPr lang="en-US" sz="2400" i="1">
                              <a:solidFill>
                                <a:srgbClr val="FF0000"/>
                              </a:solidFill>
                              <a:latin typeface="Cambria Math" panose="02040503050406030204" pitchFamily="18" charset="0"/>
                            </a:rPr>
                          </m:ctrlPr>
                        </m:sSubPr>
                        <m:e>
                          <m:r>
                            <a:rPr lang="en-US" sz="2400" i="1">
                              <a:solidFill>
                                <a:srgbClr val="FF0000"/>
                              </a:solidFill>
                              <a:latin typeface="Cambria Math" panose="02040503050406030204" pitchFamily="18" charset="0"/>
                            </a:rPr>
                            <m:t>𝑠</m:t>
                          </m:r>
                        </m:e>
                        <m:sub>
                          <m:r>
                            <a:rPr lang="en-US" sz="2400" i="1">
                              <a:solidFill>
                                <a:srgbClr val="FF0000"/>
                              </a:solidFill>
                              <a:latin typeface="Cambria Math" panose="02040503050406030204" pitchFamily="18" charset="0"/>
                            </a:rPr>
                            <m:t>1</m:t>
                          </m:r>
                        </m:sub>
                      </m:sSub>
                      <m:r>
                        <a:rPr lang="en-US" sz="2200" b="0" i="1" smtClean="0">
                          <a:latin typeface="Cambria Math" panose="02040503050406030204" pitchFamily="18" charset="0"/>
                        </a:rPr>
                        <m:t>+</m:t>
                      </m:r>
                      <m:sSub>
                        <m:sSubPr>
                          <m:ctrlPr>
                            <a:rPr lang="en-US" sz="2400" i="1">
                              <a:solidFill>
                                <a:srgbClr val="00B050"/>
                              </a:solidFill>
                              <a:latin typeface="Cambria Math" panose="02040503050406030204" pitchFamily="18" charset="0"/>
                            </a:rPr>
                          </m:ctrlPr>
                        </m:sSubPr>
                        <m:e>
                          <m:r>
                            <a:rPr lang="en-US" sz="2400" i="1">
                              <a:solidFill>
                                <a:srgbClr val="00B050"/>
                              </a:solidFill>
                              <a:latin typeface="Cambria Math" panose="02040503050406030204" pitchFamily="18" charset="0"/>
                            </a:rPr>
                            <m:t>𝑠</m:t>
                          </m:r>
                        </m:e>
                        <m:sub>
                          <m:r>
                            <a:rPr lang="en-US" sz="2400" i="1">
                              <a:solidFill>
                                <a:srgbClr val="00B050"/>
                              </a:solidFill>
                              <a:latin typeface="Cambria Math" panose="02040503050406030204" pitchFamily="18" charset="0"/>
                            </a:rPr>
                            <m:t>2</m:t>
                          </m:r>
                        </m:sub>
                      </m:sSub>
                      <m:r>
                        <a:rPr lang="en-US" sz="2200" b="0" i="1" smtClean="0">
                          <a:latin typeface="Cambria Math" panose="02040503050406030204" pitchFamily="18" charset="0"/>
                        </a:rPr>
                        <m:t>+</m:t>
                      </m:r>
                      <m:sSub>
                        <m:sSubPr>
                          <m:ctrlPr>
                            <a:rPr lang="en-US" sz="2400" i="1">
                              <a:solidFill>
                                <a:srgbClr val="0070C0"/>
                              </a:solidFill>
                              <a:latin typeface="Cambria Math" panose="02040503050406030204" pitchFamily="18" charset="0"/>
                            </a:rPr>
                          </m:ctrlPr>
                        </m:sSubPr>
                        <m:e>
                          <m:r>
                            <a:rPr lang="en-US" sz="2400" i="1">
                              <a:solidFill>
                                <a:srgbClr val="0070C0"/>
                              </a:solidFill>
                              <a:latin typeface="Cambria Math" panose="02040503050406030204" pitchFamily="18" charset="0"/>
                            </a:rPr>
                            <m:t>𝑠</m:t>
                          </m:r>
                        </m:e>
                        <m:sub>
                          <m:r>
                            <a:rPr lang="en-US" sz="2400" i="1">
                              <a:solidFill>
                                <a:srgbClr val="0070C0"/>
                              </a:solidFill>
                              <a:latin typeface="Cambria Math" panose="02040503050406030204" pitchFamily="18" charset="0"/>
                            </a:rPr>
                            <m:t>3</m:t>
                          </m:r>
                        </m:sub>
                      </m:sSub>
                      <m:r>
                        <a:rPr lang="en-US" sz="2400" b="0" i="1" smtClean="0">
                          <a:solidFill>
                            <a:srgbClr val="0070C0"/>
                          </a:solidFill>
                          <a:latin typeface="Cambria Math" panose="02040503050406030204" pitchFamily="18" charset="0"/>
                        </a:rPr>
                        <m:t> </m:t>
                      </m:r>
                    </m:oMath>
                  </m:oMathPara>
                </a14:m>
                <a:endParaRPr lang="en-US" sz="2400" b="0" dirty="0">
                  <a:solidFill>
                    <a:srgbClr val="0070C0"/>
                  </a:solidFill>
                </a:endParaRPr>
              </a:p>
              <a:p>
                <a:pPr>
                  <a:lnSpc>
                    <a:spcPct val="150000"/>
                  </a:lnSpc>
                </a:pPr>
                <a:r>
                  <a:rPr lang="en-US" sz="2200" dirty="0"/>
                  <a:t>	(</a:t>
                </a:r>
                <a:r>
                  <a:rPr lang="en-US" sz="2200" dirty="0">
                    <a:latin typeface="Bierstadt" panose="020B0004020202020204" pitchFamily="34" charset="0"/>
                  </a:rPr>
                  <a:t>mod</a:t>
                </a:r>
                <a:r>
                  <a:rPr lang="en-US" sz="2200" dirty="0"/>
                  <a:t> </a:t>
                </a:r>
                <a14:m>
                  <m:oMath xmlns:m="http://schemas.openxmlformats.org/officeDocument/2006/math">
                    <m:sSub>
                      <m:sSubPr>
                        <m:ctrlPr>
                          <a:rPr lang="en-US" sz="2200" i="1">
                            <a:latin typeface="Cambria Math" panose="02040503050406030204" pitchFamily="18" charset="0"/>
                          </a:rPr>
                        </m:ctrlPr>
                      </m:sSubPr>
                      <m:e>
                        <m:r>
                          <a:rPr lang="en-US" sz="2200" i="1">
                            <a:latin typeface="Cambria Math" panose="02040503050406030204" pitchFamily="18" charset="0"/>
                          </a:rPr>
                          <m:t>𝑛</m:t>
                        </m:r>
                      </m:e>
                      <m:sub>
                        <m:r>
                          <a:rPr lang="en-US" sz="2200" i="1">
                            <a:latin typeface="Cambria Math" panose="02040503050406030204" pitchFamily="18" charset="0"/>
                          </a:rPr>
                          <m:t>𝑠</m:t>
                        </m:r>
                      </m:sub>
                    </m:sSub>
                  </m:oMath>
                </a14:m>
                <a:r>
                  <a:rPr lang="en-US" sz="2200" dirty="0"/>
                  <a:t>)</a:t>
                </a:r>
              </a:p>
            </p:txBody>
          </p:sp>
        </mc:Choice>
        <mc:Fallback xmlns="">
          <p:sp>
            <p:nvSpPr>
              <p:cNvPr id="48" name="TextBox 47">
                <a:extLst>
                  <a:ext uri="{FF2B5EF4-FFF2-40B4-BE49-F238E27FC236}">
                    <a16:creationId xmlns:a16="http://schemas.microsoft.com/office/drawing/2014/main" id="{E813AE27-646B-9BE6-9006-061EDAC90153}"/>
                  </a:ext>
                </a:extLst>
              </p:cNvPr>
              <p:cNvSpPr txBox="1">
                <a:spLocks noRot="1" noChangeAspect="1" noMove="1" noResize="1" noEditPoints="1" noAdjustHandles="1" noChangeArrowheads="1" noChangeShapeType="1" noTextEdit="1"/>
              </p:cNvSpPr>
              <p:nvPr/>
            </p:nvSpPr>
            <p:spPr>
              <a:xfrm>
                <a:off x="103929" y="5028493"/>
                <a:ext cx="2480166" cy="926023"/>
              </a:xfrm>
              <a:prstGeom prst="rect">
                <a:avLst/>
              </a:prstGeom>
              <a:blipFill>
                <a:blip r:embed="rId13"/>
                <a:stretch>
                  <a:fillRect b="-1369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57727DBC-DE78-F18A-6642-9D1C39C07240}"/>
                  </a:ext>
                </a:extLst>
              </p:cNvPr>
              <p:cNvSpPr txBox="1"/>
              <p:nvPr/>
            </p:nvSpPr>
            <p:spPr>
              <a:xfrm>
                <a:off x="3109213" y="3819130"/>
                <a:ext cx="531364"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solidFill>
                                <a:srgbClr val="00B050"/>
                              </a:solidFill>
                              <a:latin typeface="Cambria Math" panose="02040503050406030204" pitchFamily="18" charset="0"/>
                            </a:rPr>
                          </m:ctrlPr>
                        </m:sSubPr>
                        <m:e>
                          <m:r>
                            <a:rPr lang="en-US" sz="2400" b="0" i="1" smtClean="0">
                              <a:solidFill>
                                <a:srgbClr val="00B050"/>
                              </a:solidFill>
                              <a:latin typeface="Cambria Math" panose="02040503050406030204" pitchFamily="18" charset="0"/>
                            </a:rPr>
                            <m:t>𝑠</m:t>
                          </m:r>
                        </m:e>
                        <m:sub>
                          <m:r>
                            <a:rPr lang="en-US" sz="2400" b="0" i="1" smtClean="0">
                              <a:solidFill>
                                <a:srgbClr val="00B050"/>
                              </a:solidFill>
                              <a:latin typeface="Cambria Math" panose="02040503050406030204" pitchFamily="18" charset="0"/>
                            </a:rPr>
                            <m:t>2</m:t>
                          </m:r>
                        </m:sub>
                      </m:sSub>
                    </m:oMath>
                  </m:oMathPara>
                </a14:m>
                <a:endParaRPr lang="en-US" sz="2400" dirty="0">
                  <a:solidFill>
                    <a:srgbClr val="00B050"/>
                  </a:solidFill>
                </a:endParaRPr>
              </a:p>
            </p:txBody>
          </p:sp>
        </mc:Choice>
        <mc:Fallback xmlns="">
          <p:sp>
            <p:nvSpPr>
              <p:cNvPr id="49" name="TextBox 48">
                <a:extLst>
                  <a:ext uri="{FF2B5EF4-FFF2-40B4-BE49-F238E27FC236}">
                    <a16:creationId xmlns:a16="http://schemas.microsoft.com/office/drawing/2014/main" id="{57727DBC-DE78-F18A-6642-9D1C39C07240}"/>
                  </a:ext>
                </a:extLst>
              </p:cNvPr>
              <p:cNvSpPr txBox="1">
                <a:spLocks noRot="1" noChangeAspect="1" noMove="1" noResize="1" noEditPoints="1" noAdjustHandles="1" noChangeArrowheads="1" noChangeShapeType="1" noTextEdit="1"/>
              </p:cNvSpPr>
              <p:nvPr/>
            </p:nvSpPr>
            <p:spPr>
              <a:xfrm>
                <a:off x="3109213" y="3819130"/>
                <a:ext cx="531364" cy="461665"/>
              </a:xfrm>
              <a:prstGeom prst="rect">
                <a:avLst/>
              </a:prstGeom>
              <a:blipFill>
                <a:blip r:embed="rId14"/>
                <a:stretch>
                  <a:fillRect b="-27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084BC96E-B80B-9598-A1A6-EBEE454ED132}"/>
                  </a:ext>
                </a:extLst>
              </p:cNvPr>
              <p:cNvSpPr txBox="1"/>
              <p:nvPr/>
            </p:nvSpPr>
            <p:spPr>
              <a:xfrm>
                <a:off x="3109213" y="4908467"/>
                <a:ext cx="531364"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solidFill>
                                <a:srgbClr val="0070C0"/>
                              </a:solidFill>
                              <a:latin typeface="Cambria Math" panose="02040503050406030204" pitchFamily="18" charset="0"/>
                            </a:rPr>
                          </m:ctrlPr>
                        </m:sSubPr>
                        <m:e>
                          <m:r>
                            <a:rPr lang="en-US" sz="2400" b="0" i="1" smtClean="0">
                              <a:solidFill>
                                <a:srgbClr val="0070C0"/>
                              </a:solidFill>
                              <a:latin typeface="Cambria Math" panose="02040503050406030204" pitchFamily="18" charset="0"/>
                            </a:rPr>
                            <m:t>𝑠</m:t>
                          </m:r>
                        </m:e>
                        <m:sub>
                          <m:r>
                            <a:rPr lang="en-US" sz="2400" b="0" i="1" smtClean="0">
                              <a:solidFill>
                                <a:srgbClr val="0070C0"/>
                              </a:solidFill>
                              <a:latin typeface="Cambria Math" panose="02040503050406030204" pitchFamily="18" charset="0"/>
                            </a:rPr>
                            <m:t>3</m:t>
                          </m:r>
                        </m:sub>
                      </m:sSub>
                    </m:oMath>
                  </m:oMathPara>
                </a14:m>
                <a:endParaRPr lang="en-US" sz="2400" dirty="0">
                  <a:solidFill>
                    <a:srgbClr val="0070C0"/>
                  </a:solidFill>
                </a:endParaRPr>
              </a:p>
            </p:txBody>
          </p:sp>
        </mc:Choice>
        <mc:Fallback xmlns="">
          <p:sp>
            <p:nvSpPr>
              <p:cNvPr id="52" name="TextBox 51">
                <a:extLst>
                  <a:ext uri="{FF2B5EF4-FFF2-40B4-BE49-F238E27FC236}">
                    <a16:creationId xmlns:a16="http://schemas.microsoft.com/office/drawing/2014/main" id="{084BC96E-B80B-9598-A1A6-EBEE454ED132}"/>
                  </a:ext>
                </a:extLst>
              </p:cNvPr>
              <p:cNvSpPr txBox="1">
                <a:spLocks noRot="1" noChangeAspect="1" noMove="1" noResize="1" noEditPoints="1" noAdjustHandles="1" noChangeArrowheads="1" noChangeShapeType="1" noTextEdit="1"/>
              </p:cNvSpPr>
              <p:nvPr/>
            </p:nvSpPr>
            <p:spPr>
              <a:xfrm>
                <a:off x="3109213" y="4908467"/>
                <a:ext cx="531364" cy="461665"/>
              </a:xfrm>
              <a:prstGeom prst="rect">
                <a:avLst/>
              </a:prstGeom>
              <a:blipFill>
                <a:blip r:embed="rId15"/>
                <a:stretch>
                  <a:fillRect b="-2703"/>
                </a:stretch>
              </a:blipFill>
            </p:spPr>
            <p:txBody>
              <a:bodyPr/>
              <a:lstStyle/>
              <a:p>
                <a:r>
                  <a:rPr lang="en-US">
                    <a:noFill/>
                  </a:rPr>
                  <a:t> </a:t>
                </a:r>
              </a:p>
            </p:txBody>
          </p:sp>
        </mc:Fallback>
      </mc:AlternateContent>
      <p:sp>
        <p:nvSpPr>
          <p:cNvPr id="53" name="TextBox 52">
            <a:extLst>
              <a:ext uri="{FF2B5EF4-FFF2-40B4-BE49-F238E27FC236}">
                <a16:creationId xmlns:a16="http://schemas.microsoft.com/office/drawing/2014/main" id="{94039BB6-0B83-7E43-FB87-A8AEEE83501D}"/>
              </a:ext>
            </a:extLst>
          </p:cNvPr>
          <p:cNvSpPr txBox="1"/>
          <p:nvPr/>
        </p:nvSpPr>
        <p:spPr>
          <a:xfrm>
            <a:off x="812507" y="3002063"/>
            <a:ext cx="1133644" cy="461665"/>
          </a:xfrm>
          <a:prstGeom prst="rect">
            <a:avLst/>
          </a:prstGeom>
          <a:noFill/>
        </p:spPr>
        <p:txBody>
          <a:bodyPr wrap="none" rtlCol="0">
            <a:spAutoFit/>
          </a:bodyPr>
          <a:lstStyle/>
          <a:p>
            <a:r>
              <a:rPr lang="en-US" sz="2400" dirty="0">
                <a:solidFill>
                  <a:srgbClr val="002060"/>
                </a:solidFill>
                <a:latin typeface="Bierstadt" panose="020B0004020202020204" pitchFamily="34" charset="0"/>
              </a:rPr>
              <a:t>Reader</a:t>
            </a:r>
          </a:p>
        </p:txBody>
      </p:sp>
      <p:sp>
        <p:nvSpPr>
          <p:cNvPr id="54" name="TextBox 53">
            <a:extLst>
              <a:ext uri="{FF2B5EF4-FFF2-40B4-BE49-F238E27FC236}">
                <a16:creationId xmlns:a16="http://schemas.microsoft.com/office/drawing/2014/main" id="{0662B1E0-C2CF-BAF3-1652-A4A27A63529B}"/>
              </a:ext>
            </a:extLst>
          </p:cNvPr>
          <p:cNvSpPr txBox="1"/>
          <p:nvPr/>
        </p:nvSpPr>
        <p:spPr>
          <a:xfrm>
            <a:off x="6898928" y="1540712"/>
            <a:ext cx="5061023" cy="5128327"/>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2200" b="1" dirty="0">
                <a:solidFill>
                  <a:srgbClr val="002060"/>
                </a:solidFill>
                <a:latin typeface="Bierstadt" panose="020B0004020202020204" pitchFamily="34" charset="0"/>
              </a:rPr>
              <a:t>Efficiency: </a:t>
            </a:r>
          </a:p>
          <a:p>
            <a:pPr marL="800100" lvl="1" indent="-342900">
              <a:lnSpc>
                <a:spcPct val="150000"/>
              </a:lnSpc>
              <a:buFont typeface="Wingdings" pitchFamily="2" charset="2"/>
              <a:buChar char="ü"/>
            </a:pPr>
            <a:r>
              <a:rPr lang="en-US" sz="2200" dirty="0">
                <a:solidFill>
                  <a:srgbClr val="002060"/>
                </a:solidFill>
                <a:latin typeface="Bierstadt" panose="020B0004020202020204" pitchFamily="34" charset="0"/>
              </a:rPr>
              <a:t>1 communication round</a:t>
            </a:r>
          </a:p>
          <a:p>
            <a:pPr marL="800100" lvl="1" indent="-342900">
              <a:lnSpc>
                <a:spcPct val="150000"/>
              </a:lnSpc>
              <a:buFont typeface="Wingdings" pitchFamily="2" charset="2"/>
              <a:buChar char="ü"/>
            </a:pPr>
            <a:r>
              <a:rPr lang="en-US" sz="2200" dirty="0">
                <a:solidFill>
                  <a:srgbClr val="002060"/>
                </a:solidFill>
                <a:latin typeface="Bierstadt" panose="020B0004020202020204" pitchFamily="34" charset="0"/>
              </a:rPr>
              <a:t>Local lightweight operations: circular shifts, additions over small integer numbers</a:t>
            </a:r>
          </a:p>
          <a:p>
            <a:pPr marL="342900" indent="-342900">
              <a:lnSpc>
                <a:spcPct val="150000"/>
              </a:lnSpc>
              <a:buFont typeface="Arial" panose="020B0604020202020204" pitchFamily="34" charset="0"/>
              <a:buChar char="•"/>
            </a:pPr>
            <a:r>
              <a:rPr lang="en-US" sz="2200" dirty="0">
                <a:solidFill>
                  <a:srgbClr val="002060"/>
                </a:solidFill>
                <a:latin typeface="Bierstadt" panose="020B0004020202020204" pitchFamily="34" charset="0"/>
              </a:rPr>
              <a:t>Most overhead is done in the preprocessing phase</a:t>
            </a:r>
          </a:p>
          <a:p>
            <a:pPr marL="342900" indent="-342900">
              <a:lnSpc>
                <a:spcPct val="150000"/>
              </a:lnSpc>
              <a:buFont typeface="Arial" panose="020B0604020202020204" pitchFamily="34" charset="0"/>
              <a:buChar char="•"/>
            </a:pPr>
            <a:r>
              <a:rPr lang="en-US" sz="2200" dirty="0">
                <a:solidFill>
                  <a:srgbClr val="002060"/>
                </a:solidFill>
                <a:latin typeface="Bierstadt" panose="020B0004020202020204" pitchFamily="34" charset="0"/>
              </a:rPr>
              <a:t>More efficient than generic MPCs (e.g., Garbled Circuit)</a:t>
            </a:r>
            <a:r>
              <a:rPr lang="en-US" sz="2200" b="1" dirty="0">
                <a:solidFill>
                  <a:srgbClr val="002060"/>
                </a:solidFill>
                <a:latin typeface="Bierstadt" panose="020B0004020202020204" pitchFamily="34" charset="0"/>
              </a:rPr>
              <a:t> </a:t>
            </a:r>
            <a:r>
              <a:rPr lang="en-US" sz="2200" dirty="0">
                <a:solidFill>
                  <a:srgbClr val="002060"/>
                </a:solidFill>
                <a:latin typeface="Bierstadt" panose="020B0004020202020204" pitchFamily="34" charset="0"/>
              </a:rPr>
              <a:t>when counting values are small (e.g., &lt; 10)</a:t>
            </a:r>
          </a:p>
        </p:txBody>
      </p:sp>
      <p:pic>
        <p:nvPicPr>
          <p:cNvPr id="58" name="Picture 57" descr="A person carrying a radio on their head&#10;&#10;Description automatically generated">
            <a:extLst>
              <a:ext uri="{FF2B5EF4-FFF2-40B4-BE49-F238E27FC236}">
                <a16:creationId xmlns:a16="http://schemas.microsoft.com/office/drawing/2014/main" id="{341F1CD3-3794-45F3-2E5B-5A0DFA613CDE}"/>
              </a:ext>
            </a:extLst>
          </p:cNvPr>
          <p:cNvPicPr>
            <a:picLocks noChangeAspect="1"/>
          </p:cNvPicPr>
          <p:nvPr/>
        </p:nvPicPr>
        <p:blipFill>
          <a:blip r:embed="rId16"/>
          <a:stretch>
            <a:fillRect/>
          </a:stretch>
        </p:blipFill>
        <p:spPr>
          <a:xfrm>
            <a:off x="11033645" y="3719868"/>
            <a:ext cx="1001941" cy="1308658"/>
          </a:xfrm>
          <a:prstGeom prst="rect">
            <a:avLst/>
          </a:prstGeom>
        </p:spPr>
      </p:pic>
      <p:pic>
        <p:nvPicPr>
          <p:cNvPr id="61" name="Picture 60" descr="A circular gauge with a needle and a needle in the center&#10;&#10;Description automatically generated with medium confidence">
            <a:extLst>
              <a:ext uri="{FF2B5EF4-FFF2-40B4-BE49-F238E27FC236}">
                <a16:creationId xmlns:a16="http://schemas.microsoft.com/office/drawing/2014/main" id="{647A3277-FA35-0660-994D-CD8A35B6F18B}"/>
              </a:ext>
            </a:extLst>
          </p:cNvPr>
          <p:cNvPicPr>
            <a:picLocks noChangeAspect="1"/>
          </p:cNvPicPr>
          <p:nvPr/>
        </p:nvPicPr>
        <p:blipFill>
          <a:blip r:embed="rId17"/>
          <a:stretch>
            <a:fillRect/>
          </a:stretch>
        </p:blipFill>
        <p:spPr>
          <a:xfrm>
            <a:off x="10581931" y="78693"/>
            <a:ext cx="1524602" cy="1524602"/>
          </a:xfrm>
          <a:prstGeom prst="rect">
            <a:avLst/>
          </a:prstGeom>
        </p:spPr>
      </p:pic>
      <p:pic>
        <p:nvPicPr>
          <p:cNvPr id="63" name="Picture 62" descr="A colorful circular logo with a person in a circle&#10;&#10;Description automatically generated">
            <a:extLst>
              <a:ext uri="{FF2B5EF4-FFF2-40B4-BE49-F238E27FC236}">
                <a16:creationId xmlns:a16="http://schemas.microsoft.com/office/drawing/2014/main" id="{CE135068-4189-CD78-1467-40EFDAC83C1D}"/>
              </a:ext>
            </a:extLst>
          </p:cNvPr>
          <p:cNvPicPr>
            <a:picLocks noChangeAspect="1"/>
          </p:cNvPicPr>
          <p:nvPr/>
        </p:nvPicPr>
        <p:blipFill>
          <a:blip r:embed="rId18"/>
          <a:stretch>
            <a:fillRect/>
          </a:stretch>
        </p:blipFill>
        <p:spPr>
          <a:xfrm>
            <a:off x="180904" y="5927382"/>
            <a:ext cx="838907" cy="838907"/>
          </a:xfrm>
          <a:prstGeom prst="rect">
            <a:avLst/>
          </a:prstGeom>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0330B105-0FC2-9665-E9BF-3EB8923BA2B8}"/>
                  </a:ext>
                </a:extLst>
              </p:cNvPr>
              <p:cNvSpPr txBox="1"/>
              <p:nvPr/>
            </p:nvSpPr>
            <p:spPr>
              <a:xfrm>
                <a:off x="1067706" y="5932460"/>
                <a:ext cx="3655126" cy="461665"/>
              </a:xfrm>
              <a:prstGeom prst="rect">
                <a:avLst/>
              </a:prstGeom>
              <a:noFill/>
            </p:spPr>
            <p:txBody>
              <a:bodyPr wrap="square">
                <a:spAutoFit/>
              </a:bodyPr>
              <a:lstStyle/>
              <a:p>
                <a14:m>
                  <m:oMath xmlns:m="http://schemas.openxmlformats.org/officeDocument/2006/math">
                    <m:sSub>
                      <m:sSubPr>
                        <m:ctrlPr>
                          <a:rPr lang="en-US" sz="2400" i="1" smtClean="0">
                            <a:latin typeface="Cambria Math" panose="02040503050406030204" pitchFamily="18" charset="0"/>
                          </a:rPr>
                        </m:ctrlPr>
                      </m:sSubPr>
                      <m:e>
                        <m:r>
                          <a:rPr lang="en-US" sz="2400" i="1">
                            <a:latin typeface="Cambria Math" panose="02040503050406030204" pitchFamily="18" charset="0"/>
                          </a:rPr>
                          <m:t>𝑛</m:t>
                        </m:r>
                      </m:e>
                      <m:sub>
                        <m:r>
                          <a:rPr lang="en-US" sz="2400" i="1">
                            <a:latin typeface="Cambria Math" panose="02040503050406030204" pitchFamily="18" charset="0"/>
                          </a:rPr>
                          <m:t>𝑠</m:t>
                        </m:r>
                      </m:sub>
                    </m:sSub>
                  </m:oMath>
                </a14:m>
                <a:r>
                  <a:rPr lang="en-US" sz="2400" dirty="0"/>
                  <a:t>: </a:t>
                </a:r>
                <a:r>
                  <a:rPr lang="en-US" sz="2400" dirty="0">
                    <a:latin typeface="Bierstadt" panose="020B0004020202020204" pitchFamily="34" charset="0"/>
                  </a:rPr>
                  <a:t>search result size</a:t>
                </a:r>
              </a:p>
            </p:txBody>
          </p:sp>
        </mc:Choice>
        <mc:Fallback xmlns="">
          <p:sp>
            <p:nvSpPr>
              <p:cNvPr id="5" name="TextBox 4">
                <a:extLst>
                  <a:ext uri="{FF2B5EF4-FFF2-40B4-BE49-F238E27FC236}">
                    <a16:creationId xmlns:a16="http://schemas.microsoft.com/office/drawing/2014/main" id="{0330B105-0FC2-9665-E9BF-3EB8923BA2B8}"/>
                  </a:ext>
                </a:extLst>
              </p:cNvPr>
              <p:cNvSpPr txBox="1">
                <a:spLocks noRot="1" noChangeAspect="1" noMove="1" noResize="1" noEditPoints="1" noAdjustHandles="1" noChangeArrowheads="1" noChangeShapeType="1" noTextEdit="1"/>
              </p:cNvSpPr>
              <p:nvPr/>
            </p:nvSpPr>
            <p:spPr>
              <a:xfrm>
                <a:off x="1067706" y="5932460"/>
                <a:ext cx="3655126" cy="461665"/>
              </a:xfrm>
              <a:prstGeom prst="rect">
                <a:avLst/>
              </a:prstGeom>
              <a:blipFill>
                <a:blip r:embed="rId19"/>
                <a:stretch>
                  <a:fillRect t="-10811" b="-29730"/>
                </a:stretch>
              </a:blipFill>
            </p:spPr>
            <p:txBody>
              <a:bodyPr/>
              <a:lstStyle/>
              <a:p>
                <a:r>
                  <a:rPr lang="en-US">
                    <a:noFill/>
                  </a:rPr>
                  <a:t> </a:t>
                </a:r>
              </a:p>
            </p:txBody>
          </p:sp>
        </mc:Fallback>
      </mc:AlternateContent>
    </p:spTree>
    <p:extLst>
      <p:ext uri="{BB962C8B-B14F-4D97-AF65-F5344CB8AC3E}">
        <p14:creationId xmlns:p14="http://schemas.microsoft.com/office/powerpoint/2010/main" val="4259907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blinds(horizontal)">
                                      <p:cBhvr>
                                        <p:cTn id="7" dur="250"/>
                                        <p:tgtEl>
                                          <p:spTgt spid="17"/>
                                        </p:tgtEl>
                                      </p:cBhvr>
                                    </p:animEffect>
                                  </p:childTnLst>
                                </p:cTn>
                              </p:par>
                              <p:par>
                                <p:cTn id="8" presetID="3" presetClass="entr" presetSubtype="10" fill="hold"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blinds(horizontal)">
                                      <p:cBhvr>
                                        <p:cTn id="10" dur="250"/>
                                        <p:tgtEl>
                                          <p:spTgt spid="21"/>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blinds(horizontal)">
                                      <p:cBhvr>
                                        <p:cTn id="13" dur="250"/>
                                        <p:tgtEl>
                                          <p:spTgt spid="22"/>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blinds(horizontal)">
                                      <p:cBhvr>
                                        <p:cTn id="16" dur="250"/>
                                        <p:tgtEl>
                                          <p:spTgt spid="23"/>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blinds(horizontal)">
                                      <p:cBhvr>
                                        <p:cTn id="19" dur="250"/>
                                        <p:tgtEl>
                                          <p:spTgt spid="24"/>
                                        </p:tgtEl>
                                      </p:cBhvr>
                                    </p:animEffect>
                                  </p:childTnLst>
                                </p:cTn>
                              </p:par>
                              <p:par>
                                <p:cTn id="20" presetID="3" presetClass="entr" presetSubtype="10" fill="hold" nodeType="with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blinds(horizontal)">
                                      <p:cBhvr>
                                        <p:cTn id="22" dur="250"/>
                                        <p:tgtEl>
                                          <p:spTgt spid="26"/>
                                        </p:tgtEl>
                                      </p:cBhvr>
                                    </p:animEffect>
                                  </p:childTnLst>
                                </p:cTn>
                              </p:par>
                              <p:par>
                                <p:cTn id="23" presetID="3" presetClass="entr" presetSubtype="10" fill="hold" nodeType="withEffect">
                                  <p:stCondLst>
                                    <p:cond delay="0"/>
                                  </p:stCondLst>
                                  <p:childTnLst>
                                    <p:set>
                                      <p:cBhvr>
                                        <p:cTn id="24" dur="1" fill="hold">
                                          <p:stCondLst>
                                            <p:cond delay="0"/>
                                          </p:stCondLst>
                                        </p:cTn>
                                        <p:tgtEl>
                                          <p:spTgt spid="27"/>
                                        </p:tgtEl>
                                        <p:attrNameLst>
                                          <p:attrName>style.visibility</p:attrName>
                                        </p:attrNameLst>
                                      </p:cBhvr>
                                      <p:to>
                                        <p:strVal val="visible"/>
                                      </p:to>
                                    </p:set>
                                    <p:animEffect transition="in" filter="blinds(horizontal)">
                                      <p:cBhvr>
                                        <p:cTn id="25" dur="250"/>
                                        <p:tgtEl>
                                          <p:spTgt spid="27"/>
                                        </p:tgtEl>
                                      </p:cBhvr>
                                    </p:animEffect>
                                  </p:childTnLst>
                                </p:cTn>
                              </p:par>
                              <p:par>
                                <p:cTn id="26" presetID="3" presetClass="entr" presetSubtype="10" fill="hold" nodeType="with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blinds(horizontal)">
                                      <p:cBhvr>
                                        <p:cTn id="28" dur="250"/>
                                        <p:tgtEl>
                                          <p:spTgt spid="15"/>
                                        </p:tgtEl>
                                      </p:cBhvr>
                                    </p:animEffect>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grpId="0" nodeType="clickEffect">
                                  <p:stCondLst>
                                    <p:cond delay="0"/>
                                  </p:stCondLst>
                                  <p:childTnLst>
                                    <p:set>
                                      <p:cBhvr>
                                        <p:cTn id="32" dur="1" fill="hold">
                                          <p:stCondLst>
                                            <p:cond delay="0"/>
                                          </p:stCondLst>
                                        </p:cTn>
                                        <p:tgtEl>
                                          <p:spTgt spid="29"/>
                                        </p:tgtEl>
                                        <p:attrNameLst>
                                          <p:attrName>style.visibility</p:attrName>
                                        </p:attrNameLst>
                                      </p:cBhvr>
                                      <p:to>
                                        <p:strVal val="visible"/>
                                      </p:to>
                                    </p:set>
                                    <p:animEffect transition="in" filter="blinds(horizontal)">
                                      <p:cBhvr>
                                        <p:cTn id="33" dur="250"/>
                                        <p:tgtEl>
                                          <p:spTgt spid="29"/>
                                        </p:tgtEl>
                                      </p:cBhvr>
                                    </p:animEffect>
                                  </p:childTnLst>
                                </p:cTn>
                              </p:par>
                              <p:par>
                                <p:cTn id="34" presetID="3" presetClass="entr" presetSubtype="10" fill="hold" grpId="0" nodeType="withEffect">
                                  <p:stCondLst>
                                    <p:cond delay="0"/>
                                  </p:stCondLst>
                                  <p:childTnLst>
                                    <p:set>
                                      <p:cBhvr>
                                        <p:cTn id="35" dur="1" fill="hold">
                                          <p:stCondLst>
                                            <p:cond delay="0"/>
                                          </p:stCondLst>
                                        </p:cTn>
                                        <p:tgtEl>
                                          <p:spTgt spid="30"/>
                                        </p:tgtEl>
                                        <p:attrNameLst>
                                          <p:attrName>style.visibility</p:attrName>
                                        </p:attrNameLst>
                                      </p:cBhvr>
                                      <p:to>
                                        <p:strVal val="visible"/>
                                      </p:to>
                                    </p:set>
                                    <p:animEffect transition="in" filter="blinds(horizontal)">
                                      <p:cBhvr>
                                        <p:cTn id="36" dur="250"/>
                                        <p:tgtEl>
                                          <p:spTgt spid="30"/>
                                        </p:tgtEl>
                                      </p:cBhvr>
                                    </p:animEffect>
                                  </p:childTnLst>
                                </p:cTn>
                              </p:par>
                              <p:par>
                                <p:cTn id="37" presetID="3" presetClass="entr" presetSubtype="10" fill="hold" grpId="0" nodeType="withEffect">
                                  <p:stCondLst>
                                    <p:cond delay="0"/>
                                  </p:stCondLst>
                                  <p:childTnLst>
                                    <p:set>
                                      <p:cBhvr>
                                        <p:cTn id="38" dur="1" fill="hold">
                                          <p:stCondLst>
                                            <p:cond delay="0"/>
                                          </p:stCondLst>
                                        </p:cTn>
                                        <p:tgtEl>
                                          <p:spTgt spid="31"/>
                                        </p:tgtEl>
                                        <p:attrNameLst>
                                          <p:attrName>style.visibility</p:attrName>
                                        </p:attrNameLst>
                                      </p:cBhvr>
                                      <p:to>
                                        <p:strVal val="visible"/>
                                      </p:to>
                                    </p:set>
                                    <p:animEffect transition="in" filter="blinds(horizontal)">
                                      <p:cBhvr>
                                        <p:cTn id="39" dur="250"/>
                                        <p:tgtEl>
                                          <p:spTgt spid="31"/>
                                        </p:tgtEl>
                                      </p:cBhvr>
                                    </p:animEffect>
                                  </p:childTnLst>
                                </p:cTn>
                              </p:par>
                            </p:childTnLst>
                          </p:cTn>
                        </p:par>
                      </p:childTnLst>
                    </p:cTn>
                  </p:par>
                  <p:par>
                    <p:cTn id="40" fill="hold">
                      <p:stCondLst>
                        <p:cond delay="indefinite"/>
                      </p:stCondLst>
                      <p:childTnLst>
                        <p:par>
                          <p:cTn id="41" fill="hold">
                            <p:stCondLst>
                              <p:cond delay="0"/>
                            </p:stCondLst>
                            <p:childTnLst>
                              <p:par>
                                <p:cTn id="42" presetID="3" presetClass="entr" presetSubtype="10" fill="hold" nodeType="clickEffect">
                                  <p:stCondLst>
                                    <p:cond delay="0"/>
                                  </p:stCondLst>
                                  <p:childTnLst>
                                    <p:set>
                                      <p:cBhvr>
                                        <p:cTn id="43" dur="1" fill="hold">
                                          <p:stCondLst>
                                            <p:cond delay="0"/>
                                          </p:stCondLst>
                                        </p:cTn>
                                        <p:tgtEl>
                                          <p:spTgt spid="28"/>
                                        </p:tgtEl>
                                        <p:attrNameLst>
                                          <p:attrName>style.visibility</p:attrName>
                                        </p:attrNameLst>
                                      </p:cBhvr>
                                      <p:to>
                                        <p:strVal val="visible"/>
                                      </p:to>
                                    </p:set>
                                    <p:animEffect transition="in" filter="blinds(horizontal)">
                                      <p:cBhvr>
                                        <p:cTn id="44" dur="250"/>
                                        <p:tgtEl>
                                          <p:spTgt spid="28"/>
                                        </p:tgtEl>
                                      </p:cBhvr>
                                    </p:animEffect>
                                  </p:childTnLst>
                                </p:cTn>
                              </p:par>
                              <p:par>
                                <p:cTn id="45" presetID="3" presetClass="entr" presetSubtype="10" fill="hold" grpId="0" nodeType="withEffect">
                                  <p:stCondLst>
                                    <p:cond delay="0"/>
                                  </p:stCondLst>
                                  <p:childTnLst>
                                    <p:set>
                                      <p:cBhvr>
                                        <p:cTn id="46" dur="1" fill="hold">
                                          <p:stCondLst>
                                            <p:cond delay="0"/>
                                          </p:stCondLst>
                                        </p:cTn>
                                        <p:tgtEl>
                                          <p:spTgt spid="43"/>
                                        </p:tgtEl>
                                        <p:attrNameLst>
                                          <p:attrName>style.visibility</p:attrName>
                                        </p:attrNameLst>
                                      </p:cBhvr>
                                      <p:to>
                                        <p:strVal val="visible"/>
                                      </p:to>
                                    </p:set>
                                    <p:animEffect transition="in" filter="blinds(horizontal)">
                                      <p:cBhvr>
                                        <p:cTn id="47" dur="250"/>
                                        <p:tgtEl>
                                          <p:spTgt spid="43"/>
                                        </p:tgtEl>
                                      </p:cBhvr>
                                    </p:animEffect>
                                  </p:childTnLst>
                                </p:cTn>
                              </p:par>
                              <p:par>
                                <p:cTn id="48" presetID="3" presetClass="entr" presetSubtype="10" fill="hold" nodeType="withEffect">
                                  <p:stCondLst>
                                    <p:cond delay="0"/>
                                  </p:stCondLst>
                                  <p:childTnLst>
                                    <p:set>
                                      <p:cBhvr>
                                        <p:cTn id="49" dur="1" fill="hold">
                                          <p:stCondLst>
                                            <p:cond delay="0"/>
                                          </p:stCondLst>
                                        </p:cTn>
                                        <p:tgtEl>
                                          <p:spTgt spid="33"/>
                                        </p:tgtEl>
                                        <p:attrNameLst>
                                          <p:attrName>style.visibility</p:attrName>
                                        </p:attrNameLst>
                                      </p:cBhvr>
                                      <p:to>
                                        <p:strVal val="visible"/>
                                      </p:to>
                                    </p:set>
                                    <p:animEffect transition="in" filter="blinds(horizontal)">
                                      <p:cBhvr>
                                        <p:cTn id="50" dur="250"/>
                                        <p:tgtEl>
                                          <p:spTgt spid="33"/>
                                        </p:tgtEl>
                                      </p:cBhvr>
                                    </p:animEffect>
                                  </p:childTnLst>
                                </p:cTn>
                              </p:par>
                              <p:par>
                                <p:cTn id="51" presetID="3" presetClass="entr" presetSubtype="10" fill="hold" nodeType="withEffect">
                                  <p:stCondLst>
                                    <p:cond delay="0"/>
                                  </p:stCondLst>
                                  <p:childTnLst>
                                    <p:set>
                                      <p:cBhvr>
                                        <p:cTn id="52" dur="1" fill="hold">
                                          <p:stCondLst>
                                            <p:cond delay="0"/>
                                          </p:stCondLst>
                                        </p:cTn>
                                        <p:tgtEl>
                                          <p:spTgt spid="35"/>
                                        </p:tgtEl>
                                        <p:attrNameLst>
                                          <p:attrName>style.visibility</p:attrName>
                                        </p:attrNameLst>
                                      </p:cBhvr>
                                      <p:to>
                                        <p:strVal val="visible"/>
                                      </p:to>
                                    </p:set>
                                    <p:animEffect transition="in" filter="blinds(horizontal)">
                                      <p:cBhvr>
                                        <p:cTn id="53" dur="250"/>
                                        <p:tgtEl>
                                          <p:spTgt spid="35"/>
                                        </p:tgtEl>
                                      </p:cBhvr>
                                    </p:animEffect>
                                  </p:childTnLst>
                                </p:cTn>
                              </p:par>
                              <p:par>
                                <p:cTn id="54" presetID="3" presetClass="entr" presetSubtype="10" fill="hold" grpId="0" nodeType="withEffect">
                                  <p:stCondLst>
                                    <p:cond delay="0"/>
                                  </p:stCondLst>
                                  <p:childTnLst>
                                    <p:set>
                                      <p:cBhvr>
                                        <p:cTn id="55" dur="1" fill="hold">
                                          <p:stCondLst>
                                            <p:cond delay="0"/>
                                          </p:stCondLst>
                                        </p:cTn>
                                        <p:tgtEl>
                                          <p:spTgt spid="53"/>
                                        </p:tgtEl>
                                        <p:attrNameLst>
                                          <p:attrName>style.visibility</p:attrName>
                                        </p:attrNameLst>
                                      </p:cBhvr>
                                      <p:to>
                                        <p:strVal val="visible"/>
                                      </p:to>
                                    </p:set>
                                    <p:animEffect transition="in" filter="blinds(horizontal)">
                                      <p:cBhvr>
                                        <p:cTn id="56" dur="250"/>
                                        <p:tgtEl>
                                          <p:spTgt spid="53"/>
                                        </p:tgtEl>
                                      </p:cBhvr>
                                    </p:animEffect>
                                  </p:childTnLst>
                                </p:cTn>
                              </p:par>
                              <p:par>
                                <p:cTn id="57" presetID="3" presetClass="entr" presetSubtype="10" fill="hold" grpId="0" nodeType="withEffect">
                                  <p:stCondLst>
                                    <p:cond delay="0"/>
                                  </p:stCondLst>
                                  <p:childTnLst>
                                    <p:set>
                                      <p:cBhvr>
                                        <p:cTn id="58" dur="1" fill="hold">
                                          <p:stCondLst>
                                            <p:cond delay="0"/>
                                          </p:stCondLst>
                                        </p:cTn>
                                        <p:tgtEl>
                                          <p:spTgt spid="49"/>
                                        </p:tgtEl>
                                        <p:attrNameLst>
                                          <p:attrName>style.visibility</p:attrName>
                                        </p:attrNameLst>
                                      </p:cBhvr>
                                      <p:to>
                                        <p:strVal val="visible"/>
                                      </p:to>
                                    </p:set>
                                    <p:animEffect transition="in" filter="blinds(horizontal)">
                                      <p:cBhvr>
                                        <p:cTn id="59" dur="250"/>
                                        <p:tgtEl>
                                          <p:spTgt spid="49"/>
                                        </p:tgtEl>
                                      </p:cBhvr>
                                    </p:animEffect>
                                  </p:childTnLst>
                                </p:cTn>
                              </p:par>
                              <p:par>
                                <p:cTn id="60" presetID="3" presetClass="entr" presetSubtype="10" fill="hold" grpId="0" nodeType="withEffect">
                                  <p:stCondLst>
                                    <p:cond delay="0"/>
                                  </p:stCondLst>
                                  <p:childTnLst>
                                    <p:set>
                                      <p:cBhvr>
                                        <p:cTn id="61" dur="1" fill="hold">
                                          <p:stCondLst>
                                            <p:cond delay="0"/>
                                          </p:stCondLst>
                                        </p:cTn>
                                        <p:tgtEl>
                                          <p:spTgt spid="52"/>
                                        </p:tgtEl>
                                        <p:attrNameLst>
                                          <p:attrName>style.visibility</p:attrName>
                                        </p:attrNameLst>
                                      </p:cBhvr>
                                      <p:to>
                                        <p:strVal val="visible"/>
                                      </p:to>
                                    </p:set>
                                    <p:animEffect transition="in" filter="blinds(horizontal)">
                                      <p:cBhvr>
                                        <p:cTn id="62" dur="250"/>
                                        <p:tgtEl>
                                          <p:spTgt spid="52"/>
                                        </p:tgtEl>
                                      </p:cBhvr>
                                    </p:animEffect>
                                  </p:childTnLst>
                                </p:cTn>
                              </p:par>
                              <p:par>
                                <p:cTn id="63" presetID="3" presetClass="entr" presetSubtype="10" fill="hold" nodeType="withEffect">
                                  <p:stCondLst>
                                    <p:cond delay="0"/>
                                  </p:stCondLst>
                                  <p:childTnLst>
                                    <p:set>
                                      <p:cBhvr>
                                        <p:cTn id="64" dur="1" fill="hold">
                                          <p:stCondLst>
                                            <p:cond delay="0"/>
                                          </p:stCondLst>
                                        </p:cTn>
                                        <p:tgtEl>
                                          <p:spTgt spid="37"/>
                                        </p:tgtEl>
                                        <p:attrNameLst>
                                          <p:attrName>style.visibility</p:attrName>
                                        </p:attrNameLst>
                                      </p:cBhvr>
                                      <p:to>
                                        <p:strVal val="visible"/>
                                      </p:to>
                                    </p:set>
                                    <p:animEffect transition="in" filter="blinds(horizontal)">
                                      <p:cBhvr>
                                        <p:cTn id="65" dur="250"/>
                                        <p:tgtEl>
                                          <p:spTgt spid="37"/>
                                        </p:tgtEl>
                                      </p:cBhvr>
                                    </p:animEffect>
                                  </p:childTnLst>
                                </p:cTn>
                              </p:par>
                            </p:childTnLst>
                          </p:cTn>
                        </p:par>
                      </p:childTnLst>
                    </p:cTn>
                  </p:par>
                  <p:par>
                    <p:cTn id="66" fill="hold">
                      <p:stCondLst>
                        <p:cond delay="indefinite"/>
                      </p:stCondLst>
                      <p:childTnLst>
                        <p:par>
                          <p:cTn id="67" fill="hold">
                            <p:stCondLst>
                              <p:cond delay="0"/>
                            </p:stCondLst>
                            <p:childTnLst>
                              <p:par>
                                <p:cTn id="68" presetID="3" presetClass="entr" presetSubtype="10" fill="hold" grpId="0" nodeType="clickEffect">
                                  <p:stCondLst>
                                    <p:cond delay="0"/>
                                  </p:stCondLst>
                                  <p:childTnLst>
                                    <p:set>
                                      <p:cBhvr>
                                        <p:cTn id="69" dur="1" fill="hold">
                                          <p:stCondLst>
                                            <p:cond delay="0"/>
                                          </p:stCondLst>
                                        </p:cTn>
                                        <p:tgtEl>
                                          <p:spTgt spid="48"/>
                                        </p:tgtEl>
                                        <p:attrNameLst>
                                          <p:attrName>style.visibility</p:attrName>
                                        </p:attrNameLst>
                                      </p:cBhvr>
                                      <p:to>
                                        <p:strVal val="visible"/>
                                      </p:to>
                                    </p:set>
                                    <p:animEffect transition="in" filter="blinds(horizontal)">
                                      <p:cBhvr>
                                        <p:cTn id="70" dur="250"/>
                                        <p:tgtEl>
                                          <p:spTgt spid="48"/>
                                        </p:tgtEl>
                                      </p:cBhvr>
                                    </p:animEffect>
                                  </p:childTnLst>
                                </p:cTn>
                              </p:par>
                              <p:par>
                                <p:cTn id="71" presetID="3" presetClass="entr" presetSubtype="10" fill="hold" grpId="0" nodeType="withEffect">
                                  <p:stCondLst>
                                    <p:cond delay="0"/>
                                  </p:stCondLst>
                                  <p:childTnLst>
                                    <p:set>
                                      <p:cBhvr>
                                        <p:cTn id="72" dur="1" fill="hold">
                                          <p:stCondLst>
                                            <p:cond delay="0"/>
                                          </p:stCondLst>
                                        </p:cTn>
                                        <p:tgtEl>
                                          <p:spTgt spid="5"/>
                                        </p:tgtEl>
                                        <p:attrNameLst>
                                          <p:attrName>style.visibility</p:attrName>
                                        </p:attrNameLst>
                                      </p:cBhvr>
                                      <p:to>
                                        <p:strVal val="visible"/>
                                      </p:to>
                                    </p:set>
                                    <p:animEffect transition="in" filter="blinds(horizontal)">
                                      <p:cBhvr>
                                        <p:cTn id="73" dur="250"/>
                                        <p:tgtEl>
                                          <p:spTgt spid="5"/>
                                        </p:tgtEl>
                                      </p:cBhvr>
                                    </p:animEffect>
                                  </p:childTnLst>
                                </p:cTn>
                              </p:par>
                            </p:childTnLst>
                          </p:cTn>
                        </p:par>
                      </p:childTnLst>
                    </p:cTn>
                  </p:par>
                  <p:par>
                    <p:cTn id="74" fill="hold">
                      <p:stCondLst>
                        <p:cond delay="indefinite"/>
                      </p:stCondLst>
                      <p:childTnLst>
                        <p:par>
                          <p:cTn id="75" fill="hold">
                            <p:stCondLst>
                              <p:cond delay="0"/>
                            </p:stCondLst>
                            <p:childTnLst>
                              <p:par>
                                <p:cTn id="76" presetID="3" presetClass="entr" presetSubtype="10" fill="hold" grpId="0" nodeType="clickEffect">
                                  <p:stCondLst>
                                    <p:cond delay="0"/>
                                  </p:stCondLst>
                                  <p:childTnLst>
                                    <p:set>
                                      <p:cBhvr>
                                        <p:cTn id="77" dur="1" fill="hold">
                                          <p:stCondLst>
                                            <p:cond delay="0"/>
                                          </p:stCondLst>
                                        </p:cTn>
                                        <p:tgtEl>
                                          <p:spTgt spid="54"/>
                                        </p:tgtEl>
                                        <p:attrNameLst>
                                          <p:attrName>style.visibility</p:attrName>
                                        </p:attrNameLst>
                                      </p:cBhvr>
                                      <p:to>
                                        <p:strVal val="visible"/>
                                      </p:to>
                                    </p:set>
                                    <p:animEffect transition="in" filter="blinds(horizontal)">
                                      <p:cBhvr>
                                        <p:cTn id="78" dur="250"/>
                                        <p:tgtEl>
                                          <p:spTgt spid="54"/>
                                        </p:tgtEl>
                                      </p:cBhvr>
                                    </p:animEffect>
                                  </p:childTnLst>
                                </p:cTn>
                              </p:par>
                              <p:par>
                                <p:cTn id="79" presetID="3" presetClass="entr" presetSubtype="10" fill="hold" nodeType="withEffect">
                                  <p:stCondLst>
                                    <p:cond delay="5000"/>
                                  </p:stCondLst>
                                  <p:childTnLst>
                                    <p:set>
                                      <p:cBhvr>
                                        <p:cTn id="80" dur="1" fill="hold">
                                          <p:stCondLst>
                                            <p:cond delay="0"/>
                                          </p:stCondLst>
                                        </p:cTn>
                                        <p:tgtEl>
                                          <p:spTgt spid="58"/>
                                        </p:tgtEl>
                                        <p:attrNameLst>
                                          <p:attrName>style.visibility</p:attrName>
                                        </p:attrNameLst>
                                      </p:cBhvr>
                                      <p:to>
                                        <p:strVal val="visible"/>
                                      </p:to>
                                    </p:set>
                                    <p:animEffect transition="in" filter="blinds(horizontal)">
                                      <p:cBhvr>
                                        <p:cTn id="81" dur="25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24" grpId="0"/>
      <p:bldP spid="29" grpId="0"/>
      <p:bldP spid="30" grpId="0"/>
      <p:bldP spid="31" grpId="0"/>
      <p:bldP spid="43" grpId="0"/>
      <p:bldP spid="48" grpId="0"/>
      <p:bldP spid="49" grpId="0"/>
      <p:bldP spid="52" grpId="0"/>
      <p:bldP spid="53" grpId="0"/>
      <p:bldP spid="54" grpId="0"/>
      <p:bldP spid="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C96AD9-7A97-D984-1145-33B7EE763454}"/>
              </a:ext>
            </a:extLst>
          </p:cNvPr>
          <p:cNvSpPr>
            <a:spLocks noGrp="1"/>
          </p:cNvSpPr>
          <p:nvPr>
            <p:ph type="title"/>
          </p:nvPr>
        </p:nvSpPr>
        <p:spPr>
          <a:xfrm>
            <a:off x="838200" y="353932"/>
            <a:ext cx="10515600" cy="1325563"/>
          </a:xfrm>
        </p:spPr>
        <p:txBody>
          <a:bodyPr>
            <a:normAutofit/>
          </a:bodyPr>
          <a:lstStyle/>
          <a:p>
            <a:r>
              <a:rPr lang="en-US" sz="4000" b="1" dirty="0">
                <a:solidFill>
                  <a:srgbClr val="861F41"/>
                </a:solidFill>
                <a:latin typeface="Bierstadt" panose="020B0004020202020204" pitchFamily="34" charset="0"/>
                <a:cs typeface="Arial" panose="020B0604020202020204" pitchFamily="34" charset="0"/>
              </a:rPr>
              <a:t>Multiparty Oblivious Padding</a:t>
            </a:r>
          </a:p>
        </p:txBody>
      </p:sp>
      <p:sp>
        <p:nvSpPr>
          <p:cNvPr id="13" name="Slide Number Placeholder 3">
            <a:extLst>
              <a:ext uri="{FF2B5EF4-FFF2-40B4-BE49-F238E27FC236}">
                <a16:creationId xmlns:a16="http://schemas.microsoft.com/office/drawing/2014/main" id="{797E20A0-644B-BC03-A563-0ECC922D5EE7}"/>
              </a:ext>
            </a:extLst>
          </p:cNvPr>
          <p:cNvSpPr>
            <a:spLocks noGrp="1"/>
          </p:cNvSpPr>
          <p:nvPr>
            <p:ph type="sldNum" sz="quarter" idx="12"/>
          </p:nvPr>
        </p:nvSpPr>
        <p:spPr>
          <a:xfrm>
            <a:off x="8610600" y="6356350"/>
            <a:ext cx="2743200" cy="365125"/>
          </a:xfrm>
        </p:spPr>
        <p:txBody>
          <a:bodyPr/>
          <a:lstStyle/>
          <a:p>
            <a:fld id="{C2D47E1E-16B8-6B43-8345-A36FFC908F81}" type="slidenum">
              <a:rPr lang="en-US" smtClean="0"/>
              <a:t>13</a:t>
            </a:fld>
            <a:endParaRPr lang="en-US" dirty="0"/>
          </a:p>
        </p:txBody>
      </p:sp>
      <p:pic>
        <p:nvPicPr>
          <p:cNvPr id="4" name="Picture 3" descr="A blue person standing in front of a brick wall&#10;&#10;Description automatically generated">
            <a:extLst>
              <a:ext uri="{FF2B5EF4-FFF2-40B4-BE49-F238E27FC236}">
                <a16:creationId xmlns:a16="http://schemas.microsoft.com/office/drawing/2014/main" id="{A242CAAB-F257-5E6A-B874-F51945FF006F}"/>
              </a:ext>
            </a:extLst>
          </p:cNvPr>
          <p:cNvPicPr>
            <a:picLocks noChangeAspect="1"/>
          </p:cNvPicPr>
          <p:nvPr/>
        </p:nvPicPr>
        <p:blipFill>
          <a:blip r:embed="rId3"/>
          <a:stretch>
            <a:fillRect/>
          </a:stretch>
        </p:blipFill>
        <p:spPr>
          <a:xfrm>
            <a:off x="7915807" y="443691"/>
            <a:ext cx="1034716" cy="1034716"/>
          </a:xfrm>
          <a:prstGeom prst="rect">
            <a:avLst/>
          </a:prstGeom>
        </p:spPr>
      </p:pic>
      <p:pic>
        <p:nvPicPr>
          <p:cNvPr id="3" name="Picture 2" descr="A blue rectangular object with buttons&#10;&#10;Description automatically generated">
            <a:extLst>
              <a:ext uri="{FF2B5EF4-FFF2-40B4-BE49-F238E27FC236}">
                <a16:creationId xmlns:a16="http://schemas.microsoft.com/office/drawing/2014/main" id="{30195224-FEE2-F951-54E9-FC78E31F1DB9}"/>
              </a:ext>
            </a:extLst>
          </p:cNvPr>
          <p:cNvPicPr>
            <a:picLocks noChangeAspect="1"/>
          </p:cNvPicPr>
          <p:nvPr/>
        </p:nvPicPr>
        <p:blipFill>
          <a:blip r:embed="rId4"/>
          <a:stretch>
            <a:fillRect/>
          </a:stretch>
        </p:blipFill>
        <p:spPr>
          <a:xfrm>
            <a:off x="4867907" y="1693782"/>
            <a:ext cx="1514638" cy="1514638"/>
          </a:xfrm>
          <a:prstGeom prst="rect">
            <a:avLst/>
          </a:prstGeom>
        </p:spPr>
      </p:pic>
      <p:pic>
        <p:nvPicPr>
          <p:cNvPr id="5" name="Picture 4" descr="A computer tower with many buttons&#10;&#10;Description automatically generated">
            <a:extLst>
              <a:ext uri="{FF2B5EF4-FFF2-40B4-BE49-F238E27FC236}">
                <a16:creationId xmlns:a16="http://schemas.microsoft.com/office/drawing/2014/main" id="{DCD70683-40C0-DADE-F36B-717643C67C43}"/>
              </a:ext>
            </a:extLst>
          </p:cNvPr>
          <p:cNvPicPr>
            <a:picLocks noChangeAspect="1"/>
          </p:cNvPicPr>
          <p:nvPr/>
        </p:nvPicPr>
        <p:blipFill>
          <a:blip r:embed="rId5"/>
          <a:stretch>
            <a:fillRect/>
          </a:stretch>
        </p:blipFill>
        <p:spPr>
          <a:xfrm>
            <a:off x="4963512" y="5292685"/>
            <a:ext cx="1325563" cy="1325563"/>
          </a:xfrm>
          <a:prstGeom prst="rect">
            <a:avLst/>
          </a:prstGeom>
        </p:spPr>
      </p:pic>
      <p:pic>
        <p:nvPicPr>
          <p:cNvPr id="6" name="Picture 5" descr="A computer tower with many colorful lights&#10;&#10;Description automatically generated">
            <a:extLst>
              <a:ext uri="{FF2B5EF4-FFF2-40B4-BE49-F238E27FC236}">
                <a16:creationId xmlns:a16="http://schemas.microsoft.com/office/drawing/2014/main" id="{D4CD9495-36D5-C93D-967B-07BE492220CA}"/>
              </a:ext>
            </a:extLst>
          </p:cNvPr>
          <p:cNvPicPr>
            <a:picLocks noChangeAspect="1"/>
          </p:cNvPicPr>
          <p:nvPr/>
        </p:nvPicPr>
        <p:blipFill>
          <a:blip r:embed="rId6"/>
          <a:stretch>
            <a:fillRect/>
          </a:stretch>
        </p:blipFill>
        <p:spPr>
          <a:xfrm>
            <a:off x="5019261" y="3651732"/>
            <a:ext cx="1248868" cy="1248868"/>
          </a:xfrm>
          <a:prstGeom prst="rect">
            <a:avLst/>
          </a:prstGeom>
        </p:spPr>
      </p:pic>
      <p:sp>
        <p:nvSpPr>
          <p:cNvPr id="7" name="Rectangle 6">
            <a:extLst>
              <a:ext uri="{FF2B5EF4-FFF2-40B4-BE49-F238E27FC236}">
                <a16:creationId xmlns:a16="http://schemas.microsoft.com/office/drawing/2014/main" id="{73D5106B-18C4-32B7-20B0-8E33AC81A30F}"/>
              </a:ext>
            </a:extLst>
          </p:cNvPr>
          <p:cNvSpPr/>
          <p:nvPr/>
        </p:nvSpPr>
        <p:spPr>
          <a:xfrm>
            <a:off x="5138687" y="3023754"/>
            <a:ext cx="1001941" cy="369332"/>
          </a:xfrm>
          <a:prstGeom prst="rect">
            <a:avLst/>
          </a:prstGeom>
        </p:spPr>
        <p:txBody>
          <a:bodyPr wrap="none">
            <a:spAutoFit/>
          </a:bodyPr>
          <a:lstStyle/>
          <a:p>
            <a:r>
              <a:rPr lang="en-US" dirty="0">
                <a:solidFill>
                  <a:srgbClr val="FF0000"/>
                </a:solidFill>
                <a:latin typeface="Bierstadt" panose="020B0004020202020204" pitchFamily="34" charset="0"/>
              </a:rPr>
              <a:t>Server 1</a:t>
            </a:r>
          </a:p>
        </p:txBody>
      </p:sp>
      <p:sp>
        <p:nvSpPr>
          <p:cNvPr id="8" name="Rectangle 7">
            <a:extLst>
              <a:ext uri="{FF2B5EF4-FFF2-40B4-BE49-F238E27FC236}">
                <a16:creationId xmlns:a16="http://schemas.microsoft.com/office/drawing/2014/main" id="{33DE8FB0-2EBF-413E-DE40-6E1AE1F94FA9}"/>
              </a:ext>
            </a:extLst>
          </p:cNvPr>
          <p:cNvSpPr/>
          <p:nvPr/>
        </p:nvSpPr>
        <p:spPr>
          <a:xfrm>
            <a:off x="5138686" y="4786297"/>
            <a:ext cx="1001941" cy="369332"/>
          </a:xfrm>
          <a:prstGeom prst="rect">
            <a:avLst/>
          </a:prstGeom>
        </p:spPr>
        <p:txBody>
          <a:bodyPr wrap="none">
            <a:spAutoFit/>
          </a:bodyPr>
          <a:lstStyle/>
          <a:p>
            <a:r>
              <a:rPr lang="en-US" dirty="0">
                <a:solidFill>
                  <a:srgbClr val="00B050"/>
                </a:solidFill>
                <a:latin typeface="Bierstadt" panose="020B0004020202020204" pitchFamily="34" charset="0"/>
              </a:rPr>
              <a:t>Server 2</a:t>
            </a:r>
          </a:p>
        </p:txBody>
      </p:sp>
      <p:sp>
        <p:nvSpPr>
          <p:cNvPr id="9" name="Rectangle 8">
            <a:extLst>
              <a:ext uri="{FF2B5EF4-FFF2-40B4-BE49-F238E27FC236}">
                <a16:creationId xmlns:a16="http://schemas.microsoft.com/office/drawing/2014/main" id="{B9F7E5B3-88BF-B954-2C5B-51BA08D51D09}"/>
              </a:ext>
            </a:extLst>
          </p:cNvPr>
          <p:cNvSpPr/>
          <p:nvPr/>
        </p:nvSpPr>
        <p:spPr>
          <a:xfrm>
            <a:off x="5171345" y="6517127"/>
            <a:ext cx="1001941" cy="369332"/>
          </a:xfrm>
          <a:prstGeom prst="rect">
            <a:avLst/>
          </a:prstGeom>
        </p:spPr>
        <p:txBody>
          <a:bodyPr wrap="none">
            <a:spAutoFit/>
          </a:bodyPr>
          <a:lstStyle/>
          <a:p>
            <a:r>
              <a:rPr lang="en-US" dirty="0">
                <a:solidFill>
                  <a:schemeClr val="accent1"/>
                </a:solidFill>
                <a:latin typeface="Bierstadt" panose="020B0004020202020204" pitchFamily="34" charset="0"/>
              </a:rPr>
              <a:t>Server 3</a:t>
            </a:r>
          </a:p>
        </p:txBody>
      </p:sp>
      <p:pic>
        <p:nvPicPr>
          <p:cNvPr id="10" name="Picture 9" descr="A red and black hoodie&#10;&#10;Description automatically generated">
            <a:extLst>
              <a:ext uri="{FF2B5EF4-FFF2-40B4-BE49-F238E27FC236}">
                <a16:creationId xmlns:a16="http://schemas.microsoft.com/office/drawing/2014/main" id="{A49CF904-E161-6C78-40EE-CE918920F1D3}"/>
              </a:ext>
            </a:extLst>
          </p:cNvPr>
          <p:cNvPicPr>
            <a:picLocks noChangeAspect="1"/>
          </p:cNvPicPr>
          <p:nvPr/>
        </p:nvPicPr>
        <p:blipFill>
          <a:blip r:embed="rId7"/>
          <a:stretch>
            <a:fillRect/>
          </a:stretch>
        </p:blipFill>
        <p:spPr>
          <a:xfrm>
            <a:off x="5353048" y="2308403"/>
            <a:ext cx="546183" cy="546183"/>
          </a:xfrm>
          <a:prstGeom prst="rect">
            <a:avLst/>
          </a:prstGeom>
        </p:spPr>
      </p:pic>
      <p:pic>
        <p:nvPicPr>
          <p:cNvPr id="11" name="Picture 10" descr="A red and black hoodie&#10;&#10;Description automatically generated">
            <a:extLst>
              <a:ext uri="{FF2B5EF4-FFF2-40B4-BE49-F238E27FC236}">
                <a16:creationId xmlns:a16="http://schemas.microsoft.com/office/drawing/2014/main" id="{0DAA6073-5AFB-34B1-CD77-152FE0ACCA78}"/>
              </a:ext>
            </a:extLst>
          </p:cNvPr>
          <p:cNvPicPr>
            <a:picLocks noChangeAspect="1"/>
          </p:cNvPicPr>
          <p:nvPr/>
        </p:nvPicPr>
        <p:blipFill>
          <a:blip r:embed="rId7"/>
          <a:stretch>
            <a:fillRect/>
          </a:stretch>
        </p:blipFill>
        <p:spPr>
          <a:xfrm>
            <a:off x="5353201" y="5770771"/>
            <a:ext cx="546183" cy="546183"/>
          </a:xfrm>
          <a:prstGeom prst="rect">
            <a:avLst/>
          </a:prstGeom>
        </p:spPr>
      </p:pic>
      <p:pic>
        <p:nvPicPr>
          <p:cNvPr id="12" name="Picture 22" descr="Related image">
            <a:extLst>
              <a:ext uri="{FF2B5EF4-FFF2-40B4-BE49-F238E27FC236}">
                <a16:creationId xmlns:a16="http://schemas.microsoft.com/office/drawing/2014/main" id="{27409572-77C5-FA81-2139-F3284B7BE396}"/>
              </a:ext>
            </a:extLst>
          </p:cNvPr>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21510" t="6456" r="17448"/>
          <a:stretch/>
        </p:blipFill>
        <p:spPr bwMode="auto">
          <a:xfrm>
            <a:off x="942177" y="3496349"/>
            <a:ext cx="855329" cy="134690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4E7C2486-D141-9B24-3443-C483C9B89A8B}"/>
                  </a:ext>
                </a:extLst>
              </p:cNvPr>
              <p:cNvSpPr txBox="1"/>
              <p:nvPr/>
            </p:nvSpPr>
            <p:spPr>
              <a:xfrm>
                <a:off x="6173286" y="1755086"/>
                <a:ext cx="590739" cy="91691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ctrlPr>
                            <a:rPr lang="en-US" sz="1400" b="1" i="1" smtClean="0">
                              <a:solidFill>
                                <a:srgbClr val="FF0000"/>
                              </a:solidFill>
                              <a:latin typeface="Cambria Math" panose="02040503050406030204" pitchFamily="18" charset="0"/>
                            </a:rPr>
                          </m:ctrlPr>
                        </m:dPr>
                        <m:e>
                          <m:m>
                            <m:mPr>
                              <m:mcs>
                                <m:mc>
                                  <m:mcPr>
                                    <m:count m:val="1"/>
                                    <m:mcJc m:val="center"/>
                                  </m:mcPr>
                                </m:mc>
                              </m:mcs>
                              <m:ctrlPr>
                                <a:rPr lang="en-US" sz="1400" b="1" i="1" smtClean="0">
                                  <a:solidFill>
                                    <a:srgbClr val="FF0000"/>
                                  </a:solidFill>
                                  <a:latin typeface="Cambria Math" panose="02040503050406030204" pitchFamily="18" charset="0"/>
                                </a:rPr>
                              </m:ctrlPr>
                            </m:mPr>
                            <m:mr>
                              <m:e>
                                <m:r>
                                  <m:rPr>
                                    <m:brk m:alnAt="7"/>
                                  </m:rPr>
                                  <a:rPr lang="en-US" sz="1400" b="1" i="1" smtClean="0">
                                    <a:solidFill>
                                      <a:srgbClr val="FF0000"/>
                                    </a:solidFill>
                                    <a:latin typeface="Cambria Math" panose="02040503050406030204" pitchFamily="18" charset="0"/>
                                    <a:ea typeface="Cambria Math" panose="02040503050406030204" pitchFamily="18" charset="0"/>
                                  </a:rPr>
                                  <m:t>∴</m:t>
                                </m:r>
                              </m:e>
                            </m:mr>
                            <m:mr>
                              <m:e>
                                <m:m>
                                  <m:mPr>
                                    <m:mcs>
                                      <m:mc>
                                        <m:mcPr>
                                          <m:count m:val="1"/>
                                          <m:mcJc m:val="center"/>
                                        </m:mcPr>
                                      </m:mc>
                                    </m:mcs>
                                    <m:ctrlPr>
                                      <a:rPr lang="en-US" sz="1400" b="1" i="1" smtClean="0">
                                        <a:solidFill>
                                          <a:srgbClr val="FF0000"/>
                                        </a:solidFill>
                                        <a:latin typeface="Cambria Math" panose="02040503050406030204" pitchFamily="18" charset="0"/>
                                      </a:rPr>
                                    </m:ctrlPr>
                                  </m:mPr>
                                  <m:mr>
                                    <m:e>
                                      <m:m>
                                        <m:mPr>
                                          <m:mcs>
                                            <m:mc>
                                              <m:mcPr>
                                                <m:count m:val="1"/>
                                                <m:mcJc m:val="center"/>
                                              </m:mcPr>
                                            </m:mc>
                                          </m:mcs>
                                          <m:ctrlPr>
                                            <a:rPr lang="en-US" sz="1400" b="1" i="1" smtClean="0">
                                              <a:solidFill>
                                                <a:srgbClr val="FF0000"/>
                                              </a:solidFill>
                                              <a:latin typeface="Cambria Math" panose="02040503050406030204" pitchFamily="18" charset="0"/>
                                            </a:rPr>
                                          </m:ctrlPr>
                                        </m:mPr>
                                        <m:mr>
                                          <m:e>
                                            <m:r>
                                              <m:rPr>
                                                <m:brk m:alnAt="7"/>
                                              </m:rPr>
                                              <a:rPr lang="en-US" sz="1400" b="1" i="1" smtClean="0">
                                                <a:solidFill>
                                                  <a:srgbClr val="FF0000"/>
                                                </a:solidFill>
                                                <a:latin typeface="Cambria Math" panose="02040503050406030204" pitchFamily="18" charset="0"/>
                                                <a:ea typeface="Cambria Math" panose="02040503050406030204" pitchFamily="18" charset="0"/>
                                              </a:rPr>
                                              <m:t>∴</m:t>
                                            </m:r>
                                          </m:e>
                                        </m:mr>
                                        <m:mr>
                                          <m:e>
                                            <m:r>
                                              <a:rPr lang="en-US" sz="1400" b="1" i="1">
                                                <a:solidFill>
                                                  <a:srgbClr val="FF0000"/>
                                                </a:solidFill>
                                                <a:latin typeface="Cambria Math" panose="02040503050406030204" pitchFamily="18" charset="0"/>
                                                <a:ea typeface="Cambria Math" panose="02040503050406030204" pitchFamily="18" charset="0"/>
                                              </a:rPr>
                                              <m:t>⋮</m:t>
                                            </m:r>
                                          </m:e>
                                        </m:mr>
                                      </m:m>
                                    </m:e>
                                  </m:mr>
                                  <m:mr>
                                    <m:e>
                                      <m:m>
                                        <m:mPr>
                                          <m:mcs>
                                            <m:mc>
                                              <m:mcPr>
                                                <m:count m:val="1"/>
                                                <m:mcJc m:val="center"/>
                                              </m:mcPr>
                                            </m:mc>
                                          </m:mcs>
                                          <m:ctrlPr>
                                            <a:rPr lang="en-US" sz="1400" b="1" i="1" smtClean="0">
                                              <a:solidFill>
                                                <a:srgbClr val="FF0000"/>
                                              </a:solidFill>
                                              <a:latin typeface="Cambria Math" panose="02040503050406030204" pitchFamily="18" charset="0"/>
                                            </a:rPr>
                                          </m:ctrlPr>
                                        </m:mPr>
                                        <m:mr>
                                          <m:e>
                                            <m:r>
                                              <m:rPr>
                                                <m:brk m:alnAt="7"/>
                                              </m:rPr>
                                              <a:rPr lang="en-US" sz="1400" b="1" i="1" smtClean="0">
                                                <a:solidFill>
                                                  <a:srgbClr val="FF0000"/>
                                                </a:solidFill>
                                                <a:latin typeface="Cambria Math" panose="02040503050406030204" pitchFamily="18" charset="0"/>
                                                <a:ea typeface="Cambria Math" panose="02040503050406030204" pitchFamily="18" charset="0"/>
                                              </a:rPr>
                                              <m:t>∴</m:t>
                                            </m:r>
                                          </m:e>
                                        </m:mr>
                                        <m:mr>
                                          <m:e>
                                            <m:r>
                                              <a:rPr lang="en-US" sz="1400" b="1" i="1" smtClean="0">
                                                <a:solidFill>
                                                  <a:srgbClr val="FF0000"/>
                                                </a:solidFill>
                                                <a:latin typeface="Cambria Math" panose="02040503050406030204" pitchFamily="18" charset="0"/>
                                                <a:ea typeface="Cambria Math" panose="02040503050406030204" pitchFamily="18" charset="0"/>
                                              </a:rPr>
                                              <m:t>∴</m:t>
                                            </m:r>
                                          </m:e>
                                        </m:mr>
                                      </m:m>
                                    </m:e>
                                  </m:mr>
                                </m:m>
                              </m:e>
                            </m:mr>
                          </m:m>
                        </m:e>
                      </m:d>
                    </m:oMath>
                  </m:oMathPara>
                </a14:m>
                <a:endParaRPr lang="en-US" sz="1400" b="1" dirty="0">
                  <a:solidFill>
                    <a:srgbClr val="FF0000"/>
                  </a:solidFill>
                </a:endParaRPr>
              </a:p>
            </p:txBody>
          </p:sp>
        </mc:Choice>
        <mc:Fallback xmlns="">
          <p:sp>
            <p:nvSpPr>
              <p:cNvPr id="14" name="TextBox 13">
                <a:extLst>
                  <a:ext uri="{FF2B5EF4-FFF2-40B4-BE49-F238E27FC236}">
                    <a16:creationId xmlns:a16="http://schemas.microsoft.com/office/drawing/2014/main" id="{4E7C2486-D141-9B24-3443-C483C9B89A8B}"/>
                  </a:ext>
                </a:extLst>
              </p:cNvPr>
              <p:cNvSpPr txBox="1">
                <a:spLocks noRot="1" noChangeAspect="1" noMove="1" noResize="1" noEditPoints="1" noAdjustHandles="1" noChangeArrowheads="1" noChangeShapeType="1" noTextEdit="1"/>
              </p:cNvSpPr>
              <p:nvPr/>
            </p:nvSpPr>
            <p:spPr>
              <a:xfrm>
                <a:off x="6173286" y="1755086"/>
                <a:ext cx="590739" cy="916918"/>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7E586D08-3622-2D98-AAB0-B9205605FABF}"/>
                  </a:ext>
                </a:extLst>
              </p:cNvPr>
              <p:cNvSpPr txBox="1"/>
              <p:nvPr/>
            </p:nvSpPr>
            <p:spPr>
              <a:xfrm>
                <a:off x="6173286" y="3649581"/>
                <a:ext cx="590738" cy="89710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ctrlPr>
                            <a:rPr lang="en-US" sz="1400" b="1" i="1" smtClean="0">
                              <a:solidFill>
                                <a:srgbClr val="00B050"/>
                              </a:solidFill>
                              <a:latin typeface="Cambria Math" panose="02040503050406030204" pitchFamily="18" charset="0"/>
                            </a:rPr>
                          </m:ctrlPr>
                        </m:dPr>
                        <m:e>
                          <m:m>
                            <m:mPr>
                              <m:mcs>
                                <m:mc>
                                  <m:mcPr>
                                    <m:count m:val="1"/>
                                    <m:mcJc m:val="center"/>
                                  </m:mcPr>
                                </m:mc>
                              </m:mcs>
                              <m:ctrlPr>
                                <a:rPr lang="en-US" sz="1400" b="1" i="1" smtClean="0">
                                  <a:solidFill>
                                    <a:srgbClr val="00B050"/>
                                  </a:solidFill>
                                  <a:latin typeface="Cambria Math" panose="02040503050406030204" pitchFamily="18" charset="0"/>
                                </a:rPr>
                              </m:ctrlPr>
                            </m:mPr>
                            <m:mr>
                              <m:e>
                                <m:r>
                                  <m:rPr>
                                    <m:brk m:alnAt="7"/>
                                  </m:rPr>
                                  <a:rPr lang="en-US" sz="1400" b="1" i="1" smtClean="0">
                                    <a:solidFill>
                                      <a:srgbClr val="00B050"/>
                                    </a:solidFill>
                                    <a:latin typeface="Cambria Math" panose="02040503050406030204" pitchFamily="18" charset="0"/>
                                    <a:ea typeface="Cambria Math" panose="02040503050406030204" pitchFamily="18" charset="0"/>
                                  </a:rPr>
                                  <m:t>∴</m:t>
                                </m:r>
                              </m:e>
                            </m:mr>
                            <m:mr>
                              <m:e>
                                <m:m>
                                  <m:mPr>
                                    <m:mcs>
                                      <m:mc>
                                        <m:mcPr>
                                          <m:count m:val="1"/>
                                          <m:mcJc m:val="center"/>
                                        </m:mcPr>
                                      </m:mc>
                                    </m:mcs>
                                    <m:ctrlPr>
                                      <a:rPr lang="en-US" sz="1400" b="1" i="1" smtClean="0">
                                        <a:solidFill>
                                          <a:srgbClr val="00B050"/>
                                        </a:solidFill>
                                        <a:latin typeface="Cambria Math" panose="02040503050406030204" pitchFamily="18" charset="0"/>
                                      </a:rPr>
                                    </m:ctrlPr>
                                  </m:mPr>
                                  <m:mr>
                                    <m:e>
                                      <m:r>
                                        <m:rPr>
                                          <m:brk m:alnAt="7"/>
                                        </m:rPr>
                                        <a:rPr lang="en-US" sz="1400" b="1" i="1" smtClean="0">
                                          <a:solidFill>
                                            <a:srgbClr val="00B050"/>
                                          </a:solidFill>
                                          <a:latin typeface="Cambria Math" panose="02040503050406030204" pitchFamily="18" charset="0"/>
                                          <a:ea typeface="Cambria Math" panose="02040503050406030204" pitchFamily="18" charset="0"/>
                                        </a:rPr>
                                        <m:t>∴</m:t>
                                      </m:r>
                                    </m:e>
                                  </m:mr>
                                  <m:mr>
                                    <m:e>
                                      <m:m>
                                        <m:mPr>
                                          <m:mcs>
                                            <m:mc>
                                              <m:mcPr>
                                                <m:count m:val="1"/>
                                                <m:mcJc m:val="center"/>
                                              </m:mcPr>
                                            </m:mc>
                                          </m:mcs>
                                          <m:ctrlPr>
                                            <a:rPr lang="en-US" sz="1400" b="1" i="1" smtClean="0">
                                              <a:solidFill>
                                                <a:srgbClr val="00B050"/>
                                              </a:solidFill>
                                              <a:latin typeface="Cambria Math" panose="02040503050406030204" pitchFamily="18" charset="0"/>
                                            </a:rPr>
                                          </m:ctrlPr>
                                        </m:mPr>
                                        <m:mr>
                                          <m:e>
                                            <m:r>
                                              <m:rPr>
                                                <m:brk m:alnAt="7"/>
                                              </m:rPr>
                                              <a:rPr lang="en-US" sz="1400" b="1" i="1" smtClean="0">
                                                <a:solidFill>
                                                  <a:srgbClr val="00B050"/>
                                                </a:solidFill>
                                                <a:latin typeface="Cambria Math" panose="02040503050406030204" pitchFamily="18" charset="0"/>
                                                <a:ea typeface="Cambria Math" panose="02040503050406030204" pitchFamily="18" charset="0"/>
                                              </a:rPr>
                                              <m:t>⋮</m:t>
                                            </m:r>
                                          </m:e>
                                        </m:mr>
                                        <m:mr>
                                          <m:e>
                                            <m:m>
                                              <m:mPr>
                                                <m:mcs>
                                                  <m:mc>
                                                    <m:mcPr>
                                                      <m:count m:val="1"/>
                                                      <m:mcJc m:val="center"/>
                                                    </m:mcPr>
                                                  </m:mc>
                                                </m:mcs>
                                                <m:ctrlPr>
                                                  <a:rPr lang="en-US" sz="1400" b="1" i="1" smtClean="0">
                                                    <a:solidFill>
                                                      <a:srgbClr val="00B050"/>
                                                    </a:solidFill>
                                                    <a:latin typeface="Cambria Math" panose="02040503050406030204" pitchFamily="18" charset="0"/>
                                                  </a:rPr>
                                                </m:ctrlPr>
                                              </m:mPr>
                                              <m:mr>
                                                <m:e>
                                                  <m:r>
                                                    <m:rPr>
                                                      <m:brk m:alnAt="7"/>
                                                    </m:rPr>
                                                    <a:rPr lang="en-US" sz="1400" b="1" i="1" smtClean="0">
                                                      <a:solidFill>
                                                        <a:srgbClr val="00B050"/>
                                                      </a:solidFill>
                                                      <a:latin typeface="Cambria Math" panose="02040503050406030204" pitchFamily="18" charset="0"/>
                                                      <a:ea typeface="Cambria Math" panose="02040503050406030204" pitchFamily="18" charset="0"/>
                                                    </a:rPr>
                                                    <m:t>∴</m:t>
                                                  </m:r>
                                                </m:e>
                                              </m:mr>
                                              <m:mr>
                                                <m:e>
                                                  <m:r>
                                                    <a:rPr lang="en-US" sz="1400" b="1" i="1" smtClean="0">
                                                      <a:solidFill>
                                                        <a:srgbClr val="00B050"/>
                                                      </a:solidFill>
                                                      <a:latin typeface="Cambria Math" panose="02040503050406030204" pitchFamily="18" charset="0"/>
                                                      <a:ea typeface="Cambria Math" panose="02040503050406030204" pitchFamily="18" charset="0"/>
                                                    </a:rPr>
                                                    <m:t>∴</m:t>
                                                  </m:r>
                                                </m:e>
                                              </m:mr>
                                            </m:m>
                                          </m:e>
                                        </m:mr>
                                      </m:m>
                                    </m:e>
                                  </m:mr>
                                </m:m>
                              </m:e>
                            </m:mr>
                          </m:m>
                        </m:e>
                      </m:d>
                    </m:oMath>
                  </m:oMathPara>
                </a14:m>
                <a:endParaRPr lang="en-US" sz="1400" b="1" dirty="0">
                  <a:solidFill>
                    <a:srgbClr val="00B050"/>
                  </a:solidFill>
                </a:endParaRPr>
              </a:p>
            </p:txBody>
          </p:sp>
        </mc:Choice>
        <mc:Fallback xmlns="">
          <p:sp>
            <p:nvSpPr>
              <p:cNvPr id="15" name="TextBox 14">
                <a:extLst>
                  <a:ext uri="{FF2B5EF4-FFF2-40B4-BE49-F238E27FC236}">
                    <a16:creationId xmlns:a16="http://schemas.microsoft.com/office/drawing/2014/main" id="{7E586D08-3622-2D98-AAB0-B9205605FABF}"/>
                  </a:ext>
                </a:extLst>
              </p:cNvPr>
              <p:cNvSpPr txBox="1">
                <a:spLocks noRot="1" noChangeAspect="1" noMove="1" noResize="1" noEditPoints="1" noAdjustHandles="1" noChangeArrowheads="1" noChangeShapeType="1" noTextEdit="1"/>
              </p:cNvSpPr>
              <p:nvPr/>
            </p:nvSpPr>
            <p:spPr>
              <a:xfrm>
                <a:off x="6173286" y="3649581"/>
                <a:ext cx="590738" cy="897105"/>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E8BB013D-A902-C100-979B-017F338B7EE2}"/>
                  </a:ext>
                </a:extLst>
              </p:cNvPr>
              <p:cNvSpPr txBox="1"/>
              <p:nvPr/>
            </p:nvSpPr>
            <p:spPr>
              <a:xfrm>
                <a:off x="6173286" y="5292448"/>
                <a:ext cx="590738" cy="89710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ctrlPr>
                            <a:rPr lang="en-US" sz="1400" b="1" i="1" smtClean="0">
                              <a:solidFill>
                                <a:srgbClr val="0070C0"/>
                              </a:solidFill>
                              <a:latin typeface="Cambria Math" panose="02040503050406030204" pitchFamily="18" charset="0"/>
                            </a:rPr>
                          </m:ctrlPr>
                        </m:dPr>
                        <m:e>
                          <m:m>
                            <m:mPr>
                              <m:mcs>
                                <m:mc>
                                  <m:mcPr>
                                    <m:count m:val="1"/>
                                    <m:mcJc m:val="center"/>
                                  </m:mcPr>
                                </m:mc>
                              </m:mcs>
                              <m:ctrlPr>
                                <a:rPr lang="en-US" sz="1400" b="1" i="1" smtClean="0">
                                  <a:solidFill>
                                    <a:srgbClr val="0070C0"/>
                                  </a:solidFill>
                                  <a:latin typeface="Cambria Math" panose="02040503050406030204" pitchFamily="18" charset="0"/>
                                </a:rPr>
                              </m:ctrlPr>
                            </m:mPr>
                            <m:mr>
                              <m:e>
                                <m:r>
                                  <m:rPr>
                                    <m:brk m:alnAt="7"/>
                                  </m:rPr>
                                  <a:rPr lang="en-US" sz="1400" b="1" i="1" smtClean="0">
                                    <a:solidFill>
                                      <a:srgbClr val="0070C0"/>
                                    </a:solidFill>
                                    <a:latin typeface="Cambria Math" panose="02040503050406030204" pitchFamily="18" charset="0"/>
                                    <a:ea typeface="Cambria Math" panose="02040503050406030204" pitchFamily="18" charset="0"/>
                                  </a:rPr>
                                  <m:t>∴</m:t>
                                </m:r>
                              </m:e>
                            </m:mr>
                            <m:mr>
                              <m:e>
                                <m:m>
                                  <m:mPr>
                                    <m:mcs>
                                      <m:mc>
                                        <m:mcPr>
                                          <m:count m:val="1"/>
                                          <m:mcJc m:val="center"/>
                                        </m:mcPr>
                                      </m:mc>
                                    </m:mcs>
                                    <m:ctrlPr>
                                      <a:rPr lang="en-US" sz="1400" b="1" i="1" smtClean="0">
                                        <a:solidFill>
                                          <a:srgbClr val="0070C0"/>
                                        </a:solidFill>
                                        <a:latin typeface="Cambria Math" panose="02040503050406030204" pitchFamily="18" charset="0"/>
                                      </a:rPr>
                                    </m:ctrlPr>
                                  </m:mPr>
                                  <m:mr>
                                    <m:e>
                                      <m:r>
                                        <m:rPr>
                                          <m:brk m:alnAt="7"/>
                                        </m:rPr>
                                        <a:rPr lang="en-US" sz="1400" b="1" i="1" smtClean="0">
                                          <a:solidFill>
                                            <a:srgbClr val="0070C0"/>
                                          </a:solidFill>
                                          <a:latin typeface="Cambria Math" panose="02040503050406030204" pitchFamily="18" charset="0"/>
                                          <a:ea typeface="Cambria Math" panose="02040503050406030204" pitchFamily="18" charset="0"/>
                                        </a:rPr>
                                        <m:t>∴</m:t>
                                      </m:r>
                                    </m:e>
                                  </m:mr>
                                  <m:mr>
                                    <m:e>
                                      <m:m>
                                        <m:mPr>
                                          <m:mcs>
                                            <m:mc>
                                              <m:mcPr>
                                                <m:count m:val="1"/>
                                                <m:mcJc m:val="center"/>
                                              </m:mcPr>
                                            </m:mc>
                                          </m:mcs>
                                          <m:ctrlPr>
                                            <a:rPr lang="en-US" sz="1400" b="1" i="1" smtClean="0">
                                              <a:solidFill>
                                                <a:srgbClr val="0070C0"/>
                                              </a:solidFill>
                                              <a:latin typeface="Cambria Math" panose="02040503050406030204" pitchFamily="18" charset="0"/>
                                            </a:rPr>
                                          </m:ctrlPr>
                                        </m:mPr>
                                        <m:mr>
                                          <m:e>
                                            <m:r>
                                              <m:rPr>
                                                <m:brk m:alnAt="7"/>
                                              </m:rPr>
                                              <a:rPr lang="en-US" sz="1400" b="1" i="1" smtClean="0">
                                                <a:solidFill>
                                                  <a:srgbClr val="0070C0"/>
                                                </a:solidFill>
                                                <a:latin typeface="Cambria Math" panose="02040503050406030204" pitchFamily="18" charset="0"/>
                                                <a:ea typeface="Cambria Math" panose="02040503050406030204" pitchFamily="18" charset="0"/>
                                              </a:rPr>
                                              <m:t>⋮</m:t>
                                            </m:r>
                                          </m:e>
                                        </m:mr>
                                        <m:mr>
                                          <m:e>
                                            <m:m>
                                              <m:mPr>
                                                <m:mcs>
                                                  <m:mc>
                                                    <m:mcPr>
                                                      <m:count m:val="1"/>
                                                      <m:mcJc m:val="center"/>
                                                    </m:mcPr>
                                                  </m:mc>
                                                </m:mcs>
                                                <m:ctrlPr>
                                                  <a:rPr lang="en-US" sz="1400" b="1" i="1" smtClean="0">
                                                    <a:solidFill>
                                                      <a:srgbClr val="0070C0"/>
                                                    </a:solidFill>
                                                    <a:latin typeface="Cambria Math" panose="02040503050406030204" pitchFamily="18" charset="0"/>
                                                  </a:rPr>
                                                </m:ctrlPr>
                                              </m:mPr>
                                              <m:mr>
                                                <m:e>
                                                  <m:r>
                                                    <m:rPr>
                                                      <m:brk m:alnAt="7"/>
                                                    </m:rPr>
                                                    <a:rPr lang="en-US" sz="1400" b="1" i="1" smtClean="0">
                                                      <a:solidFill>
                                                        <a:srgbClr val="0070C0"/>
                                                      </a:solidFill>
                                                      <a:latin typeface="Cambria Math" panose="02040503050406030204" pitchFamily="18" charset="0"/>
                                                      <a:ea typeface="Cambria Math" panose="02040503050406030204" pitchFamily="18" charset="0"/>
                                                    </a:rPr>
                                                    <m:t>∴</m:t>
                                                  </m:r>
                                                </m:e>
                                              </m:mr>
                                              <m:mr>
                                                <m:e>
                                                  <m:r>
                                                    <a:rPr lang="en-US" sz="1400" b="1" i="1" smtClean="0">
                                                      <a:solidFill>
                                                        <a:srgbClr val="0070C0"/>
                                                      </a:solidFill>
                                                      <a:latin typeface="Cambria Math" panose="02040503050406030204" pitchFamily="18" charset="0"/>
                                                      <a:ea typeface="Cambria Math" panose="02040503050406030204" pitchFamily="18" charset="0"/>
                                                    </a:rPr>
                                                    <m:t>∴</m:t>
                                                  </m:r>
                                                </m:e>
                                              </m:mr>
                                            </m:m>
                                          </m:e>
                                        </m:mr>
                                      </m:m>
                                    </m:e>
                                  </m:mr>
                                </m:m>
                              </m:e>
                            </m:mr>
                          </m:m>
                        </m:e>
                      </m:d>
                    </m:oMath>
                  </m:oMathPara>
                </a14:m>
                <a:endParaRPr lang="en-US" sz="1400" b="1" dirty="0">
                  <a:solidFill>
                    <a:srgbClr val="0070C0"/>
                  </a:solidFill>
                </a:endParaRPr>
              </a:p>
            </p:txBody>
          </p:sp>
        </mc:Choice>
        <mc:Fallback xmlns="">
          <p:sp>
            <p:nvSpPr>
              <p:cNvPr id="16" name="TextBox 15">
                <a:extLst>
                  <a:ext uri="{FF2B5EF4-FFF2-40B4-BE49-F238E27FC236}">
                    <a16:creationId xmlns:a16="http://schemas.microsoft.com/office/drawing/2014/main" id="{E8BB013D-A902-C100-979B-017F338B7EE2}"/>
                  </a:ext>
                </a:extLst>
              </p:cNvPr>
              <p:cNvSpPr txBox="1">
                <a:spLocks noRot="1" noChangeAspect="1" noMove="1" noResize="1" noEditPoints="1" noAdjustHandles="1" noChangeArrowheads="1" noChangeShapeType="1" noTextEdit="1"/>
              </p:cNvSpPr>
              <p:nvPr/>
            </p:nvSpPr>
            <p:spPr>
              <a:xfrm>
                <a:off x="6173286" y="5292448"/>
                <a:ext cx="590738" cy="897105"/>
              </a:xfrm>
              <a:prstGeom prst="rect">
                <a:avLst/>
              </a:prstGeom>
              <a:blipFill>
                <a:blip r:embed="rId11"/>
                <a:stretch>
                  <a:fillRect/>
                </a:stretch>
              </a:blipFill>
            </p:spPr>
            <p:txBody>
              <a:bodyPr/>
              <a:lstStyle/>
              <a:p>
                <a:r>
                  <a:rPr lang="en-US">
                    <a:noFill/>
                  </a:rPr>
                  <a:t> </a:t>
                </a:r>
              </a:p>
            </p:txBody>
          </p:sp>
        </mc:Fallback>
      </mc:AlternateContent>
      <p:cxnSp>
        <p:nvCxnSpPr>
          <p:cNvPr id="17" name="Straight Arrow Connector 16">
            <a:extLst>
              <a:ext uri="{FF2B5EF4-FFF2-40B4-BE49-F238E27FC236}">
                <a16:creationId xmlns:a16="http://schemas.microsoft.com/office/drawing/2014/main" id="{C77C0F57-C57C-4F4D-FA8A-525F933A74D4}"/>
              </a:ext>
            </a:extLst>
          </p:cNvPr>
          <p:cNvCxnSpPr>
            <a:cxnSpLocks/>
          </p:cNvCxnSpPr>
          <p:nvPr/>
        </p:nvCxnSpPr>
        <p:spPr>
          <a:xfrm rot="10800000" flipH="1">
            <a:off x="2068286" y="2451101"/>
            <a:ext cx="2799621" cy="132419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F31BE6E5-4798-9DBF-14CD-4EC08433B093}"/>
              </a:ext>
            </a:extLst>
          </p:cNvPr>
          <p:cNvCxnSpPr>
            <a:cxnSpLocks/>
          </p:cNvCxnSpPr>
          <p:nvPr/>
        </p:nvCxnSpPr>
        <p:spPr>
          <a:xfrm rot="10800000" flipH="1">
            <a:off x="2154264" y="4276166"/>
            <a:ext cx="2864997"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6F7BC8A5-CCD2-F2E2-3DB6-B5BF73AF2106}"/>
              </a:ext>
            </a:extLst>
          </p:cNvPr>
          <p:cNvCxnSpPr>
            <a:cxnSpLocks/>
          </p:cNvCxnSpPr>
          <p:nvPr/>
        </p:nvCxnSpPr>
        <p:spPr>
          <a:xfrm rot="10800000" flipH="1" flipV="1">
            <a:off x="2068286" y="4786297"/>
            <a:ext cx="2862568" cy="1304537"/>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E14E376A-93FD-7474-3146-C0390DFA49B6}"/>
              </a:ext>
            </a:extLst>
          </p:cNvPr>
          <p:cNvSpPr txBox="1"/>
          <p:nvPr/>
        </p:nvSpPr>
        <p:spPr>
          <a:xfrm>
            <a:off x="812507" y="3002063"/>
            <a:ext cx="1133644" cy="461665"/>
          </a:xfrm>
          <a:prstGeom prst="rect">
            <a:avLst/>
          </a:prstGeom>
          <a:noFill/>
        </p:spPr>
        <p:txBody>
          <a:bodyPr wrap="none" rtlCol="0">
            <a:spAutoFit/>
          </a:bodyPr>
          <a:lstStyle/>
          <a:p>
            <a:r>
              <a:rPr lang="en-US" sz="2400" dirty="0">
                <a:solidFill>
                  <a:srgbClr val="002060"/>
                </a:solidFill>
                <a:latin typeface="Bierstadt" panose="020B0004020202020204" pitchFamily="34" charset="0"/>
              </a:rPr>
              <a:t>Reader</a:t>
            </a:r>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AE7B79EF-A2B1-80D1-6BB8-ED53387EB0E6}"/>
                  </a:ext>
                </a:extLst>
              </p:cNvPr>
              <p:cNvSpPr txBox="1"/>
              <p:nvPr/>
            </p:nvSpPr>
            <p:spPr>
              <a:xfrm>
                <a:off x="2964689" y="2793929"/>
                <a:ext cx="503407" cy="41626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ctrlPr>
                            <a:rPr lang="en-US" sz="1400" i="1" smtClean="0">
                              <a:solidFill>
                                <a:srgbClr val="C00000"/>
                              </a:solidFill>
                              <a:latin typeface="Cambria Math" panose="02040503050406030204" pitchFamily="18" charset="0"/>
                            </a:rPr>
                          </m:ctrlPr>
                        </m:dPr>
                        <m:e>
                          <m:m>
                            <m:mPr>
                              <m:mcs>
                                <m:mc>
                                  <m:mcPr>
                                    <m:count m:val="1"/>
                                    <m:mcJc m:val="center"/>
                                  </m:mcPr>
                                </m:mc>
                              </m:mcs>
                              <m:ctrlPr>
                                <a:rPr lang="en-US" sz="1400" i="1" smtClean="0">
                                  <a:solidFill>
                                    <a:srgbClr val="C00000"/>
                                  </a:solidFill>
                                  <a:latin typeface="Cambria Math" panose="02040503050406030204" pitchFamily="18" charset="0"/>
                                </a:rPr>
                              </m:ctrlPr>
                            </m:mPr>
                            <m:mr>
                              <m:e>
                                <m:r>
                                  <m:rPr>
                                    <m:brk m:alnAt="7"/>
                                  </m:rPr>
                                  <a:rPr lang="en-US" sz="1400" i="1" smtClean="0">
                                    <a:solidFill>
                                      <a:srgbClr val="C00000"/>
                                    </a:solidFill>
                                    <a:latin typeface="Cambria Math" panose="02040503050406030204" pitchFamily="18" charset="0"/>
                                    <a:ea typeface="Cambria Math" panose="02040503050406030204" pitchFamily="18" charset="0"/>
                                  </a:rPr>
                                  <m:t>∴</m:t>
                                </m:r>
                              </m:e>
                            </m:mr>
                            <m:mr>
                              <m:e>
                                <m:r>
                                  <a:rPr lang="en-US" sz="1400" i="1" smtClean="0">
                                    <a:solidFill>
                                      <a:srgbClr val="C00000"/>
                                    </a:solidFill>
                                    <a:latin typeface="Cambria Math" panose="02040503050406030204" pitchFamily="18" charset="0"/>
                                    <a:ea typeface="Cambria Math" panose="02040503050406030204" pitchFamily="18" charset="0"/>
                                  </a:rPr>
                                  <m:t>∴</m:t>
                                </m:r>
                              </m:e>
                            </m:mr>
                          </m:m>
                        </m:e>
                      </m:d>
                    </m:oMath>
                  </m:oMathPara>
                </a14:m>
                <a:endParaRPr lang="en-US" sz="1400" dirty="0">
                  <a:solidFill>
                    <a:srgbClr val="C00000"/>
                  </a:solidFill>
                </a:endParaRPr>
              </a:p>
            </p:txBody>
          </p:sp>
        </mc:Choice>
        <mc:Fallback xmlns="">
          <p:sp>
            <p:nvSpPr>
              <p:cNvPr id="26" name="TextBox 25">
                <a:extLst>
                  <a:ext uri="{FF2B5EF4-FFF2-40B4-BE49-F238E27FC236}">
                    <a16:creationId xmlns:a16="http://schemas.microsoft.com/office/drawing/2014/main" id="{AE7B79EF-A2B1-80D1-6BB8-ED53387EB0E6}"/>
                  </a:ext>
                </a:extLst>
              </p:cNvPr>
              <p:cNvSpPr txBox="1">
                <a:spLocks noRot="1" noChangeAspect="1" noMove="1" noResize="1" noEditPoints="1" noAdjustHandles="1" noChangeArrowheads="1" noChangeShapeType="1" noTextEdit="1"/>
              </p:cNvSpPr>
              <p:nvPr/>
            </p:nvSpPr>
            <p:spPr>
              <a:xfrm>
                <a:off x="2964689" y="2793929"/>
                <a:ext cx="503407" cy="416268"/>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4FEAB25E-341B-3926-E205-886DC0F2813A}"/>
                  </a:ext>
                </a:extLst>
              </p:cNvPr>
              <p:cNvSpPr txBox="1"/>
              <p:nvPr/>
            </p:nvSpPr>
            <p:spPr>
              <a:xfrm>
                <a:off x="2965950" y="3855498"/>
                <a:ext cx="503407" cy="41626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ctrlPr>
                            <a:rPr lang="en-US" sz="1400" i="1" smtClean="0">
                              <a:solidFill>
                                <a:schemeClr val="accent6">
                                  <a:lumMod val="50000"/>
                                </a:schemeClr>
                              </a:solidFill>
                              <a:latin typeface="Cambria Math" panose="02040503050406030204" pitchFamily="18" charset="0"/>
                            </a:rPr>
                          </m:ctrlPr>
                        </m:dPr>
                        <m:e>
                          <m:m>
                            <m:mPr>
                              <m:mcs>
                                <m:mc>
                                  <m:mcPr>
                                    <m:count m:val="1"/>
                                    <m:mcJc m:val="center"/>
                                  </m:mcPr>
                                </m:mc>
                              </m:mcs>
                              <m:ctrlPr>
                                <a:rPr lang="en-US" sz="1400" i="1" smtClean="0">
                                  <a:solidFill>
                                    <a:schemeClr val="accent6">
                                      <a:lumMod val="50000"/>
                                    </a:schemeClr>
                                  </a:solidFill>
                                  <a:latin typeface="Cambria Math" panose="02040503050406030204" pitchFamily="18" charset="0"/>
                                </a:rPr>
                              </m:ctrlPr>
                            </m:mPr>
                            <m:mr>
                              <m:e>
                                <m:r>
                                  <m:rPr>
                                    <m:brk m:alnAt="7"/>
                                  </m:rPr>
                                  <a:rPr lang="en-US" sz="1400" i="1" smtClean="0">
                                    <a:solidFill>
                                      <a:schemeClr val="accent6">
                                        <a:lumMod val="50000"/>
                                      </a:schemeClr>
                                    </a:solidFill>
                                    <a:latin typeface="Cambria Math" panose="02040503050406030204" pitchFamily="18" charset="0"/>
                                    <a:ea typeface="Cambria Math" panose="02040503050406030204" pitchFamily="18" charset="0"/>
                                  </a:rPr>
                                  <m:t>∴</m:t>
                                </m:r>
                              </m:e>
                            </m:mr>
                            <m:mr>
                              <m:e>
                                <m:r>
                                  <a:rPr lang="en-US" sz="1400" i="1" smtClean="0">
                                    <a:solidFill>
                                      <a:schemeClr val="accent6">
                                        <a:lumMod val="50000"/>
                                      </a:schemeClr>
                                    </a:solidFill>
                                    <a:latin typeface="Cambria Math" panose="02040503050406030204" pitchFamily="18" charset="0"/>
                                    <a:ea typeface="Cambria Math" panose="02040503050406030204" pitchFamily="18" charset="0"/>
                                  </a:rPr>
                                  <m:t>∴</m:t>
                                </m:r>
                              </m:e>
                            </m:mr>
                          </m:m>
                        </m:e>
                      </m:d>
                    </m:oMath>
                  </m:oMathPara>
                </a14:m>
                <a:endParaRPr lang="en-US" sz="1400" dirty="0">
                  <a:solidFill>
                    <a:schemeClr val="accent6">
                      <a:lumMod val="50000"/>
                    </a:schemeClr>
                  </a:solidFill>
                </a:endParaRPr>
              </a:p>
            </p:txBody>
          </p:sp>
        </mc:Choice>
        <mc:Fallback xmlns="">
          <p:sp>
            <p:nvSpPr>
              <p:cNvPr id="27" name="TextBox 26">
                <a:extLst>
                  <a:ext uri="{FF2B5EF4-FFF2-40B4-BE49-F238E27FC236}">
                    <a16:creationId xmlns:a16="http://schemas.microsoft.com/office/drawing/2014/main" id="{4FEAB25E-341B-3926-E205-886DC0F2813A}"/>
                  </a:ext>
                </a:extLst>
              </p:cNvPr>
              <p:cNvSpPr txBox="1">
                <a:spLocks noRot="1" noChangeAspect="1" noMove="1" noResize="1" noEditPoints="1" noAdjustHandles="1" noChangeArrowheads="1" noChangeShapeType="1" noTextEdit="1"/>
              </p:cNvSpPr>
              <p:nvPr/>
            </p:nvSpPr>
            <p:spPr>
              <a:xfrm>
                <a:off x="2965950" y="3855498"/>
                <a:ext cx="503407" cy="416268"/>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42611418-A7E5-230E-D311-976BA8BEBA4A}"/>
                  </a:ext>
                </a:extLst>
              </p:cNvPr>
              <p:cNvSpPr txBox="1"/>
              <p:nvPr/>
            </p:nvSpPr>
            <p:spPr>
              <a:xfrm>
                <a:off x="2996162" y="4900600"/>
                <a:ext cx="503407" cy="41626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ctrlPr>
                            <a:rPr lang="en-US" sz="1400" i="1" smtClean="0">
                              <a:solidFill>
                                <a:srgbClr val="002060"/>
                              </a:solidFill>
                              <a:latin typeface="Cambria Math" panose="02040503050406030204" pitchFamily="18" charset="0"/>
                            </a:rPr>
                          </m:ctrlPr>
                        </m:dPr>
                        <m:e>
                          <m:m>
                            <m:mPr>
                              <m:mcs>
                                <m:mc>
                                  <m:mcPr>
                                    <m:count m:val="1"/>
                                    <m:mcJc m:val="center"/>
                                  </m:mcPr>
                                </m:mc>
                              </m:mcs>
                              <m:ctrlPr>
                                <a:rPr lang="en-US" sz="1400" i="1" smtClean="0">
                                  <a:solidFill>
                                    <a:srgbClr val="002060"/>
                                  </a:solidFill>
                                  <a:latin typeface="Cambria Math" panose="02040503050406030204" pitchFamily="18" charset="0"/>
                                </a:rPr>
                              </m:ctrlPr>
                            </m:mPr>
                            <m:mr>
                              <m:e>
                                <m:r>
                                  <m:rPr>
                                    <m:brk m:alnAt="7"/>
                                  </m:rPr>
                                  <a:rPr lang="en-US" sz="1400" i="1" smtClean="0">
                                    <a:solidFill>
                                      <a:srgbClr val="002060"/>
                                    </a:solidFill>
                                    <a:latin typeface="Cambria Math" panose="02040503050406030204" pitchFamily="18" charset="0"/>
                                    <a:ea typeface="Cambria Math" panose="02040503050406030204" pitchFamily="18" charset="0"/>
                                  </a:rPr>
                                  <m:t>∴</m:t>
                                </m:r>
                              </m:e>
                            </m:mr>
                            <m:mr>
                              <m:e>
                                <m:r>
                                  <a:rPr lang="en-US" sz="1400" i="1" smtClean="0">
                                    <a:solidFill>
                                      <a:srgbClr val="002060"/>
                                    </a:solidFill>
                                    <a:latin typeface="Cambria Math" panose="02040503050406030204" pitchFamily="18" charset="0"/>
                                    <a:ea typeface="Cambria Math" panose="02040503050406030204" pitchFamily="18" charset="0"/>
                                  </a:rPr>
                                  <m:t>∴</m:t>
                                </m:r>
                              </m:e>
                            </m:mr>
                          </m:m>
                        </m:e>
                      </m:d>
                    </m:oMath>
                  </m:oMathPara>
                </a14:m>
                <a:endParaRPr lang="en-US" sz="1400" dirty="0">
                  <a:solidFill>
                    <a:srgbClr val="002060"/>
                  </a:solidFill>
                </a:endParaRPr>
              </a:p>
            </p:txBody>
          </p:sp>
        </mc:Choice>
        <mc:Fallback xmlns="">
          <p:sp>
            <p:nvSpPr>
              <p:cNvPr id="28" name="TextBox 27">
                <a:extLst>
                  <a:ext uri="{FF2B5EF4-FFF2-40B4-BE49-F238E27FC236}">
                    <a16:creationId xmlns:a16="http://schemas.microsoft.com/office/drawing/2014/main" id="{42611418-A7E5-230E-D311-976BA8BEBA4A}"/>
                  </a:ext>
                </a:extLst>
              </p:cNvPr>
              <p:cNvSpPr txBox="1">
                <a:spLocks noRot="1" noChangeAspect="1" noMove="1" noResize="1" noEditPoints="1" noAdjustHandles="1" noChangeArrowheads="1" noChangeShapeType="1" noTextEdit="1"/>
              </p:cNvSpPr>
              <p:nvPr/>
            </p:nvSpPr>
            <p:spPr>
              <a:xfrm>
                <a:off x="2996162" y="4900600"/>
                <a:ext cx="503407" cy="416268"/>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37B174CD-6823-0069-6BAB-3658DB1CED3B}"/>
                  </a:ext>
                </a:extLst>
              </p:cNvPr>
              <p:cNvSpPr txBox="1"/>
              <p:nvPr/>
            </p:nvSpPr>
            <p:spPr>
              <a:xfrm>
                <a:off x="6667841" y="1731972"/>
                <a:ext cx="766107" cy="127009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ctrlPr>
                            <a:rPr lang="en-US" sz="2000" i="1" smtClean="0">
                              <a:solidFill>
                                <a:srgbClr val="FF0000"/>
                              </a:solidFill>
                              <a:latin typeface="Cambria Math" panose="02040503050406030204" pitchFamily="18" charset="0"/>
                            </a:rPr>
                          </m:ctrlPr>
                        </m:dPr>
                        <m:e>
                          <m:m>
                            <m:mPr>
                              <m:mcs>
                                <m:mc>
                                  <m:mcPr>
                                    <m:count m:val="1"/>
                                    <m:mcJc m:val="center"/>
                                  </m:mcPr>
                                </m:mc>
                              </m:mcs>
                              <m:ctrlPr>
                                <a:rPr lang="en-US" sz="2000" i="1" smtClean="0">
                                  <a:solidFill>
                                    <a:srgbClr val="FF0000"/>
                                  </a:solidFill>
                                  <a:latin typeface="Cambria Math" panose="02040503050406030204" pitchFamily="18" charset="0"/>
                                </a:rPr>
                              </m:ctrlPr>
                            </m:mPr>
                            <m:mr>
                              <m:e>
                                <m:r>
                                  <m:rPr>
                                    <m:brk m:alnAt="7"/>
                                  </m:rPr>
                                  <a:rPr lang="en-US" sz="2000" i="1" smtClean="0">
                                    <a:solidFill>
                                      <a:srgbClr val="FF0000"/>
                                    </a:solidFill>
                                    <a:latin typeface="Cambria Math" panose="02040503050406030204" pitchFamily="18" charset="0"/>
                                    <a:ea typeface="Cambria Math" panose="02040503050406030204" pitchFamily="18" charset="0"/>
                                  </a:rPr>
                                  <m:t>∴</m:t>
                                </m:r>
                              </m:e>
                            </m:mr>
                            <m:mr>
                              <m:e>
                                <m:m>
                                  <m:mPr>
                                    <m:mcs>
                                      <m:mc>
                                        <m:mcPr>
                                          <m:count m:val="1"/>
                                          <m:mcJc m:val="center"/>
                                        </m:mcPr>
                                      </m:mc>
                                    </m:mcs>
                                    <m:ctrlPr>
                                      <a:rPr lang="en-US" sz="2000" i="1" smtClean="0">
                                        <a:solidFill>
                                          <a:srgbClr val="FF0000"/>
                                        </a:solidFill>
                                        <a:latin typeface="Cambria Math" panose="02040503050406030204" pitchFamily="18" charset="0"/>
                                      </a:rPr>
                                    </m:ctrlPr>
                                  </m:mPr>
                                  <m:mr>
                                    <m:e>
                                      <m:m>
                                        <m:mPr>
                                          <m:mcs>
                                            <m:mc>
                                              <m:mcPr>
                                                <m:count m:val="1"/>
                                                <m:mcJc m:val="center"/>
                                              </m:mcPr>
                                            </m:mc>
                                          </m:mcs>
                                          <m:ctrlPr>
                                            <a:rPr lang="en-US" sz="2000" i="1" smtClean="0">
                                              <a:solidFill>
                                                <a:srgbClr val="FF0000"/>
                                              </a:solidFill>
                                              <a:latin typeface="Cambria Math" panose="02040503050406030204" pitchFamily="18" charset="0"/>
                                            </a:rPr>
                                          </m:ctrlPr>
                                        </m:mPr>
                                        <m:mr>
                                          <m:e>
                                            <m:r>
                                              <m:rPr>
                                                <m:brk m:alnAt="7"/>
                                              </m:rPr>
                                              <a:rPr lang="en-US" sz="2000" i="1" smtClean="0">
                                                <a:solidFill>
                                                  <a:srgbClr val="FF0000"/>
                                                </a:solidFill>
                                                <a:latin typeface="Cambria Math" panose="02040503050406030204" pitchFamily="18" charset="0"/>
                                                <a:ea typeface="Cambria Math" panose="02040503050406030204" pitchFamily="18" charset="0"/>
                                              </a:rPr>
                                              <m:t>∴</m:t>
                                            </m:r>
                                          </m:e>
                                        </m:mr>
                                        <m:mr>
                                          <m:e>
                                            <m:r>
                                              <a:rPr lang="en-US" sz="2000" i="1">
                                                <a:solidFill>
                                                  <a:srgbClr val="FF0000"/>
                                                </a:solidFill>
                                                <a:latin typeface="Cambria Math" panose="02040503050406030204" pitchFamily="18" charset="0"/>
                                                <a:ea typeface="Cambria Math" panose="02040503050406030204" pitchFamily="18" charset="0"/>
                                              </a:rPr>
                                              <m:t>⋮</m:t>
                                            </m:r>
                                          </m:e>
                                        </m:mr>
                                      </m:m>
                                    </m:e>
                                  </m:mr>
                                  <m:mr>
                                    <m:e>
                                      <m:m>
                                        <m:mPr>
                                          <m:mcs>
                                            <m:mc>
                                              <m:mcPr>
                                                <m:count m:val="1"/>
                                                <m:mcJc m:val="center"/>
                                              </m:mcPr>
                                            </m:mc>
                                          </m:mcs>
                                          <m:ctrlPr>
                                            <a:rPr lang="en-US" sz="2000" i="1" smtClean="0">
                                              <a:solidFill>
                                                <a:srgbClr val="FF0000"/>
                                              </a:solidFill>
                                              <a:latin typeface="Cambria Math" panose="02040503050406030204" pitchFamily="18" charset="0"/>
                                            </a:rPr>
                                          </m:ctrlPr>
                                        </m:mPr>
                                        <m:mr>
                                          <m:e>
                                            <m:r>
                                              <m:rPr>
                                                <m:brk m:alnAt="7"/>
                                              </m:rPr>
                                              <a:rPr lang="en-US" sz="2000" i="1" smtClean="0">
                                                <a:solidFill>
                                                  <a:srgbClr val="FF0000"/>
                                                </a:solidFill>
                                                <a:latin typeface="Cambria Math" panose="02040503050406030204" pitchFamily="18" charset="0"/>
                                                <a:ea typeface="Cambria Math" panose="02040503050406030204" pitchFamily="18" charset="0"/>
                                              </a:rPr>
                                              <m:t>∴</m:t>
                                            </m:r>
                                          </m:e>
                                        </m:mr>
                                        <m:mr>
                                          <m:e>
                                            <m:r>
                                              <a:rPr lang="en-US" sz="2000" i="1" smtClean="0">
                                                <a:solidFill>
                                                  <a:srgbClr val="FF0000"/>
                                                </a:solidFill>
                                                <a:latin typeface="Cambria Math" panose="02040503050406030204" pitchFamily="18" charset="0"/>
                                                <a:ea typeface="Cambria Math" panose="02040503050406030204" pitchFamily="18" charset="0"/>
                                              </a:rPr>
                                              <m:t>∴</m:t>
                                            </m:r>
                                          </m:e>
                                        </m:mr>
                                      </m:m>
                                    </m:e>
                                  </m:mr>
                                </m:m>
                              </m:e>
                            </m:mr>
                          </m:m>
                        </m:e>
                      </m:d>
                    </m:oMath>
                  </m:oMathPara>
                </a14:m>
                <a:endParaRPr lang="en-US" sz="2000" dirty="0">
                  <a:solidFill>
                    <a:srgbClr val="FF0000"/>
                  </a:solidFill>
                </a:endParaRPr>
              </a:p>
            </p:txBody>
          </p:sp>
        </mc:Choice>
        <mc:Fallback xmlns="">
          <p:sp>
            <p:nvSpPr>
              <p:cNvPr id="31" name="TextBox 30">
                <a:extLst>
                  <a:ext uri="{FF2B5EF4-FFF2-40B4-BE49-F238E27FC236}">
                    <a16:creationId xmlns:a16="http://schemas.microsoft.com/office/drawing/2014/main" id="{37B174CD-6823-0069-6BAB-3658DB1CED3B}"/>
                  </a:ext>
                </a:extLst>
              </p:cNvPr>
              <p:cNvSpPr txBox="1">
                <a:spLocks noRot="1" noChangeAspect="1" noMove="1" noResize="1" noEditPoints="1" noAdjustHandles="1" noChangeArrowheads="1" noChangeShapeType="1" noTextEdit="1"/>
              </p:cNvSpPr>
              <p:nvPr/>
            </p:nvSpPr>
            <p:spPr>
              <a:xfrm>
                <a:off x="6667841" y="1731972"/>
                <a:ext cx="766107" cy="1270091"/>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B6F31339-B4E2-21F4-1567-6A6B3178BE31}"/>
                  </a:ext>
                </a:extLst>
              </p:cNvPr>
              <p:cNvSpPr txBox="1"/>
              <p:nvPr/>
            </p:nvSpPr>
            <p:spPr>
              <a:xfrm>
                <a:off x="6676993" y="3540923"/>
                <a:ext cx="766107" cy="124200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ctrlPr>
                            <a:rPr lang="en-US" sz="2000" i="1" smtClean="0">
                              <a:solidFill>
                                <a:srgbClr val="00B050"/>
                              </a:solidFill>
                              <a:latin typeface="Cambria Math" panose="02040503050406030204" pitchFamily="18" charset="0"/>
                            </a:rPr>
                          </m:ctrlPr>
                        </m:dPr>
                        <m:e>
                          <m:m>
                            <m:mPr>
                              <m:mcs>
                                <m:mc>
                                  <m:mcPr>
                                    <m:count m:val="1"/>
                                    <m:mcJc m:val="center"/>
                                  </m:mcPr>
                                </m:mc>
                              </m:mcs>
                              <m:ctrlPr>
                                <a:rPr lang="en-US" sz="2000" i="1" smtClean="0">
                                  <a:solidFill>
                                    <a:srgbClr val="00B050"/>
                                  </a:solidFill>
                                  <a:latin typeface="Cambria Math" panose="02040503050406030204" pitchFamily="18" charset="0"/>
                                </a:rPr>
                              </m:ctrlPr>
                            </m:mPr>
                            <m:mr>
                              <m:e>
                                <m:r>
                                  <m:rPr>
                                    <m:brk m:alnAt="7"/>
                                  </m:rPr>
                                  <a:rPr lang="en-US" sz="2000" i="1" smtClean="0">
                                    <a:solidFill>
                                      <a:srgbClr val="00B050"/>
                                    </a:solidFill>
                                    <a:latin typeface="Cambria Math" panose="02040503050406030204" pitchFamily="18" charset="0"/>
                                    <a:ea typeface="Cambria Math" panose="02040503050406030204" pitchFamily="18" charset="0"/>
                                  </a:rPr>
                                  <m:t>∴</m:t>
                                </m:r>
                              </m:e>
                            </m:mr>
                            <m:mr>
                              <m:e>
                                <m:m>
                                  <m:mPr>
                                    <m:mcs>
                                      <m:mc>
                                        <m:mcPr>
                                          <m:count m:val="1"/>
                                          <m:mcJc m:val="center"/>
                                        </m:mcPr>
                                      </m:mc>
                                    </m:mcs>
                                    <m:ctrlPr>
                                      <a:rPr lang="en-US" sz="2000" i="1" smtClean="0">
                                        <a:solidFill>
                                          <a:srgbClr val="00B050"/>
                                        </a:solidFill>
                                        <a:latin typeface="Cambria Math" panose="02040503050406030204" pitchFamily="18" charset="0"/>
                                      </a:rPr>
                                    </m:ctrlPr>
                                  </m:mPr>
                                  <m:mr>
                                    <m:e>
                                      <m:r>
                                        <m:rPr>
                                          <m:brk m:alnAt="7"/>
                                        </m:rPr>
                                        <a:rPr lang="en-US" sz="2000" i="1" smtClean="0">
                                          <a:solidFill>
                                            <a:srgbClr val="00B050"/>
                                          </a:solidFill>
                                          <a:latin typeface="Cambria Math" panose="02040503050406030204" pitchFamily="18" charset="0"/>
                                          <a:ea typeface="Cambria Math" panose="02040503050406030204" pitchFamily="18" charset="0"/>
                                        </a:rPr>
                                        <m:t>∴</m:t>
                                      </m:r>
                                    </m:e>
                                  </m:mr>
                                  <m:mr>
                                    <m:e>
                                      <m:m>
                                        <m:mPr>
                                          <m:mcs>
                                            <m:mc>
                                              <m:mcPr>
                                                <m:count m:val="1"/>
                                                <m:mcJc m:val="center"/>
                                              </m:mcPr>
                                            </m:mc>
                                          </m:mcs>
                                          <m:ctrlPr>
                                            <a:rPr lang="en-US" sz="2000" i="1" smtClean="0">
                                              <a:solidFill>
                                                <a:srgbClr val="00B050"/>
                                              </a:solidFill>
                                              <a:latin typeface="Cambria Math" panose="02040503050406030204" pitchFamily="18" charset="0"/>
                                            </a:rPr>
                                          </m:ctrlPr>
                                        </m:mPr>
                                        <m:mr>
                                          <m:e>
                                            <m:r>
                                              <m:rPr>
                                                <m:brk m:alnAt="7"/>
                                              </m:rPr>
                                              <a:rPr lang="en-US" sz="2000" i="1" smtClean="0">
                                                <a:solidFill>
                                                  <a:srgbClr val="00B050"/>
                                                </a:solidFill>
                                                <a:latin typeface="Cambria Math" panose="02040503050406030204" pitchFamily="18" charset="0"/>
                                                <a:ea typeface="Cambria Math" panose="02040503050406030204" pitchFamily="18" charset="0"/>
                                              </a:rPr>
                                              <m:t>⋮</m:t>
                                            </m:r>
                                          </m:e>
                                        </m:mr>
                                        <m:mr>
                                          <m:e>
                                            <m:m>
                                              <m:mPr>
                                                <m:mcs>
                                                  <m:mc>
                                                    <m:mcPr>
                                                      <m:count m:val="1"/>
                                                      <m:mcJc m:val="center"/>
                                                    </m:mcPr>
                                                  </m:mc>
                                                </m:mcs>
                                                <m:ctrlPr>
                                                  <a:rPr lang="en-US" sz="2000" i="1" smtClean="0">
                                                    <a:solidFill>
                                                      <a:srgbClr val="00B050"/>
                                                    </a:solidFill>
                                                    <a:latin typeface="Cambria Math" panose="02040503050406030204" pitchFamily="18" charset="0"/>
                                                  </a:rPr>
                                                </m:ctrlPr>
                                              </m:mPr>
                                              <m:mr>
                                                <m:e>
                                                  <m:r>
                                                    <m:rPr>
                                                      <m:brk m:alnAt="7"/>
                                                    </m:rPr>
                                                    <a:rPr lang="en-US" sz="2000" i="1" smtClean="0">
                                                      <a:solidFill>
                                                        <a:srgbClr val="00B050"/>
                                                      </a:solidFill>
                                                      <a:latin typeface="Cambria Math" panose="02040503050406030204" pitchFamily="18" charset="0"/>
                                                      <a:ea typeface="Cambria Math" panose="02040503050406030204" pitchFamily="18" charset="0"/>
                                                    </a:rPr>
                                                    <m:t>∴</m:t>
                                                  </m:r>
                                                </m:e>
                                              </m:mr>
                                              <m:mr>
                                                <m:e>
                                                  <m:r>
                                                    <a:rPr lang="en-US" sz="2000" i="1" smtClean="0">
                                                      <a:solidFill>
                                                        <a:srgbClr val="00B050"/>
                                                      </a:solidFill>
                                                      <a:latin typeface="Cambria Math" panose="02040503050406030204" pitchFamily="18" charset="0"/>
                                                      <a:ea typeface="Cambria Math" panose="02040503050406030204" pitchFamily="18" charset="0"/>
                                                    </a:rPr>
                                                    <m:t>∴</m:t>
                                                  </m:r>
                                                </m:e>
                                              </m:mr>
                                            </m:m>
                                          </m:e>
                                        </m:mr>
                                      </m:m>
                                    </m:e>
                                  </m:mr>
                                </m:m>
                              </m:e>
                            </m:mr>
                          </m:m>
                        </m:e>
                      </m:d>
                    </m:oMath>
                  </m:oMathPara>
                </a14:m>
                <a:endParaRPr lang="en-US" sz="2000" dirty="0">
                  <a:solidFill>
                    <a:srgbClr val="00B050"/>
                  </a:solidFill>
                </a:endParaRPr>
              </a:p>
            </p:txBody>
          </p:sp>
        </mc:Choice>
        <mc:Fallback xmlns="">
          <p:sp>
            <p:nvSpPr>
              <p:cNvPr id="32" name="TextBox 31">
                <a:extLst>
                  <a:ext uri="{FF2B5EF4-FFF2-40B4-BE49-F238E27FC236}">
                    <a16:creationId xmlns:a16="http://schemas.microsoft.com/office/drawing/2014/main" id="{B6F31339-B4E2-21F4-1567-6A6B3178BE31}"/>
                  </a:ext>
                </a:extLst>
              </p:cNvPr>
              <p:cNvSpPr txBox="1">
                <a:spLocks noRot="1" noChangeAspect="1" noMove="1" noResize="1" noEditPoints="1" noAdjustHandles="1" noChangeArrowheads="1" noChangeShapeType="1" noTextEdit="1"/>
              </p:cNvSpPr>
              <p:nvPr/>
            </p:nvSpPr>
            <p:spPr>
              <a:xfrm>
                <a:off x="6676993" y="3540923"/>
                <a:ext cx="766107" cy="1242007"/>
              </a:xfrm>
              <a:prstGeom prst="rect">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6826E584-B73F-640A-F228-D52AB1691A1E}"/>
                  </a:ext>
                </a:extLst>
              </p:cNvPr>
              <p:cNvSpPr txBox="1"/>
              <p:nvPr/>
            </p:nvSpPr>
            <p:spPr>
              <a:xfrm>
                <a:off x="6661493" y="5260777"/>
                <a:ext cx="766107" cy="124200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ctrlPr>
                            <a:rPr lang="en-US" sz="2000" i="1" smtClean="0">
                              <a:solidFill>
                                <a:srgbClr val="0070C0"/>
                              </a:solidFill>
                              <a:latin typeface="Cambria Math" panose="02040503050406030204" pitchFamily="18" charset="0"/>
                            </a:rPr>
                          </m:ctrlPr>
                        </m:dPr>
                        <m:e>
                          <m:m>
                            <m:mPr>
                              <m:mcs>
                                <m:mc>
                                  <m:mcPr>
                                    <m:count m:val="1"/>
                                    <m:mcJc m:val="center"/>
                                  </m:mcPr>
                                </m:mc>
                              </m:mcs>
                              <m:ctrlPr>
                                <a:rPr lang="en-US" sz="2000" i="1" smtClean="0">
                                  <a:solidFill>
                                    <a:srgbClr val="0070C0"/>
                                  </a:solidFill>
                                  <a:latin typeface="Cambria Math" panose="02040503050406030204" pitchFamily="18" charset="0"/>
                                </a:rPr>
                              </m:ctrlPr>
                            </m:mPr>
                            <m:mr>
                              <m:e>
                                <m:r>
                                  <m:rPr>
                                    <m:brk m:alnAt="7"/>
                                  </m:rPr>
                                  <a:rPr lang="en-US" sz="2000" i="1" smtClean="0">
                                    <a:solidFill>
                                      <a:srgbClr val="0070C0"/>
                                    </a:solidFill>
                                    <a:latin typeface="Cambria Math" panose="02040503050406030204" pitchFamily="18" charset="0"/>
                                    <a:ea typeface="Cambria Math" panose="02040503050406030204" pitchFamily="18" charset="0"/>
                                  </a:rPr>
                                  <m:t>∴</m:t>
                                </m:r>
                              </m:e>
                            </m:mr>
                            <m:mr>
                              <m:e>
                                <m:m>
                                  <m:mPr>
                                    <m:mcs>
                                      <m:mc>
                                        <m:mcPr>
                                          <m:count m:val="1"/>
                                          <m:mcJc m:val="center"/>
                                        </m:mcPr>
                                      </m:mc>
                                    </m:mcs>
                                    <m:ctrlPr>
                                      <a:rPr lang="en-US" sz="2000" i="1" smtClean="0">
                                        <a:solidFill>
                                          <a:srgbClr val="0070C0"/>
                                        </a:solidFill>
                                        <a:latin typeface="Cambria Math" panose="02040503050406030204" pitchFamily="18" charset="0"/>
                                      </a:rPr>
                                    </m:ctrlPr>
                                  </m:mPr>
                                  <m:mr>
                                    <m:e>
                                      <m:r>
                                        <m:rPr>
                                          <m:brk m:alnAt="7"/>
                                        </m:rPr>
                                        <a:rPr lang="en-US" sz="2000" i="1" smtClean="0">
                                          <a:solidFill>
                                            <a:srgbClr val="0070C0"/>
                                          </a:solidFill>
                                          <a:latin typeface="Cambria Math" panose="02040503050406030204" pitchFamily="18" charset="0"/>
                                          <a:ea typeface="Cambria Math" panose="02040503050406030204" pitchFamily="18" charset="0"/>
                                        </a:rPr>
                                        <m:t>∴</m:t>
                                      </m:r>
                                    </m:e>
                                  </m:mr>
                                  <m:mr>
                                    <m:e>
                                      <m:m>
                                        <m:mPr>
                                          <m:mcs>
                                            <m:mc>
                                              <m:mcPr>
                                                <m:count m:val="1"/>
                                                <m:mcJc m:val="center"/>
                                              </m:mcPr>
                                            </m:mc>
                                          </m:mcs>
                                          <m:ctrlPr>
                                            <a:rPr lang="en-US" sz="2000" i="1" smtClean="0">
                                              <a:solidFill>
                                                <a:srgbClr val="0070C0"/>
                                              </a:solidFill>
                                              <a:latin typeface="Cambria Math" panose="02040503050406030204" pitchFamily="18" charset="0"/>
                                            </a:rPr>
                                          </m:ctrlPr>
                                        </m:mPr>
                                        <m:mr>
                                          <m:e>
                                            <m:r>
                                              <m:rPr>
                                                <m:brk m:alnAt="7"/>
                                              </m:rPr>
                                              <a:rPr lang="en-US" sz="2000" i="1" smtClean="0">
                                                <a:solidFill>
                                                  <a:srgbClr val="0070C0"/>
                                                </a:solidFill>
                                                <a:latin typeface="Cambria Math" panose="02040503050406030204" pitchFamily="18" charset="0"/>
                                                <a:ea typeface="Cambria Math" panose="02040503050406030204" pitchFamily="18" charset="0"/>
                                              </a:rPr>
                                              <m:t>⋮</m:t>
                                            </m:r>
                                          </m:e>
                                        </m:mr>
                                        <m:mr>
                                          <m:e>
                                            <m:m>
                                              <m:mPr>
                                                <m:mcs>
                                                  <m:mc>
                                                    <m:mcPr>
                                                      <m:count m:val="1"/>
                                                      <m:mcJc m:val="center"/>
                                                    </m:mcPr>
                                                  </m:mc>
                                                </m:mcs>
                                                <m:ctrlPr>
                                                  <a:rPr lang="en-US" sz="2000" i="1" smtClean="0">
                                                    <a:solidFill>
                                                      <a:srgbClr val="0070C0"/>
                                                    </a:solidFill>
                                                    <a:latin typeface="Cambria Math" panose="02040503050406030204" pitchFamily="18" charset="0"/>
                                                  </a:rPr>
                                                </m:ctrlPr>
                                              </m:mPr>
                                              <m:mr>
                                                <m:e>
                                                  <m:r>
                                                    <m:rPr>
                                                      <m:brk m:alnAt="7"/>
                                                    </m:rPr>
                                                    <a:rPr lang="en-US" sz="2000" i="1" smtClean="0">
                                                      <a:solidFill>
                                                        <a:srgbClr val="0070C0"/>
                                                      </a:solidFill>
                                                      <a:latin typeface="Cambria Math" panose="02040503050406030204" pitchFamily="18" charset="0"/>
                                                      <a:ea typeface="Cambria Math" panose="02040503050406030204" pitchFamily="18" charset="0"/>
                                                    </a:rPr>
                                                    <m:t>∴</m:t>
                                                  </m:r>
                                                </m:e>
                                              </m:mr>
                                              <m:mr>
                                                <m:e>
                                                  <m:r>
                                                    <a:rPr lang="en-US" sz="2000" i="1" smtClean="0">
                                                      <a:solidFill>
                                                        <a:srgbClr val="0070C0"/>
                                                      </a:solidFill>
                                                      <a:latin typeface="Cambria Math" panose="02040503050406030204" pitchFamily="18" charset="0"/>
                                                      <a:ea typeface="Cambria Math" panose="02040503050406030204" pitchFamily="18" charset="0"/>
                                                    </a:rPr>
                                                    <m:t>∴</m:t>
                                                  </m:r>
                                                </m:e>
                                              </m:mr>
                                            </m:m>
                                          </m:e>
                                        </m:mr>
                                      </m:m>
                                    </m:e>
                                  </m:mr>
                                </m:m>
                              </m:e>
                            </m:mr>
                          </m:m>
                        </m:e>
                      </m:d>
                    </m:oMath>
                  </m:oMathPara>
                </a14:m>
                <a:endParaRPr lang="en-US" sz="2000" dirty="0">
                  <a:solidFill>
                    <a:srgbClr val="0070C0"/>
                  </a:solidFill>
                </a:endParaRPr>
              </a:p>
            </p:txBody>
          </p:sp>
        </mc:Choice>
        <mc:Fallback xmlns="">
          <p:sp>
            <p:nvSpPr>
              <p:cNvPr id="33" name="TextBox 32">
                <a:extLst>
                  <a:ext uri="{FF2B5EF4-FFF2-40B4-BE49-F238E27FC236}">
                    <a16:creationId xmlns:a16="http://schemas.microsoft.com/office/drawing/2014/main" id="{6826E584-B73F-640A-F228-D52AB1691A1E}"/>
                  </a:ext>
                </a:extLst>
              </p:cNvPr>
              <p:cNvSpPr txBox="1">
                <a:spLocks noRot="1" noChangeAspect="1" noMove="1" noResize="1" noEditPoints="1" noAdjustHandles="1" noChangeArrowheads="1" noChangeShapeType="1" noTextEdit="1"/>
              </p:cNvSpPr>
              <p:nvPr/>
            </p:nvSpPr>
            <p:spPr>
              <a:xfrm>
                <a:off x="6661493" y="5260777"/>
                <a:ext cx="766107" cy="1242007"/>
              </a:xfrm>
              <a:prstGeom prst="rect">
                <a:avLst/>
              </a:prstGeom>
              <a:blipFill>
                <a:blip r:embed="rId1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FAE4D029-BD79-48F9-B28E-5606649562E3}"/>
                  </a:ext>
                </a:extLst>
              </p:cNvPr>
              <p:cNvSpPr txBox="1"/>
              <p:nvPr/>
            </p:nvSpPr>
            <p:spPr>
              <a:xfrm>
                <a:off x="7782356" y="1693782"/>
                <a:ext cx="2984407" cy="461665"/>
              </a:xfrm>
              <a:prstGeom prst="rect">
                <a:avLst/>
              </a:prstGeom>
              <a:noFill/>
            </p:spPr>
            <p:txBody>
              <a:bodyPr wrap="none" rtlCol="0">
                <a:spAutoFit/>
              </a:bodyPr>
              <a:lstStyle/>
              <a:p>
                <a:r>
                  <a:rPr lang="en-US" sz="2400" dirty="0">
                    <a:solidFill>
                      <a:srgbClr val="002060"/>
                    </a:solidFill>
                    <a:latin typeface="Bierstadt" panose="020B0004020202020204" pitchFamily="34" charset="0"/>
                  </a:rPr>
                  <a:t>Search result size: </a:t>
                </a:r>
                <a14:m>
                  <m:oMath xmlns:m="http://schemas.openxmlformats.org/officeDocument/2006/math">
                    <m:sSub>
                      <m:sSubPr>
                        <m:ctrlPr>
                          <a:rPr lang="en-US" sz="240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𝑛</m:t>
                        </m:r>
                      </m:e>
                      <m:sub>
                        <m:r>
                          <a:rPr lang="en-US" sz="2400" b="0" i="1" smtClean="0">
                            <a:solidFill>
                              <a:schemeClr val="tx1"/>
                            </a:solidFill>
                            <a:latin typeface="Cambria Math" panose="02040503050406030204" pitchFamily="18" charset="0"/>
                          </a:rPr>
                          <m:t>𝑠</m:t>
                        </m:r>
                      </m:sub>
                    </m:sSub>
                  </m:oMath>
                </a14:m>
                <a:endParaRPr lang="en-US" sz="2400" dirty="0"/>
              </a:p>
            </p:txBody>
          </p:sp>
        </mc:Choice>
        <mc:Fallback xmlns="">
          <p:sp>
            <p:nvSpPr>
              <p:cNvPr id="34" name="TextBox 33">
                <a:extLst>
                  <a:ext uri="{FF2B5EF4-FFF2-40B4-BE49-F238E27FC236}">
                    <a16:creationId xmlns:a16="http://schemas.microsoft.com/office/drawing/2014/main" id="{FAE4D029-BD79-48F9-B28E-5606649562E3}"/>
                  </a:ext>
                </a:extLst>
              </p:cNvPr>
              <p:cNvSpPr txBox="1">
                <a:spLocks noRot="1" noChangeAspect="1" noMove="1" noResize="1" noEditPoints="1" noAdjustHandles="1" noChangeArrowheads="1" noChangeShapeType="1" noTextEdit="1"/>
              </p:cNvSpPr>
              <p:nvPr/>
            </p:nvSpPr>
            <p:spPr>
              <a:xfrm>
                <a:off x="7782356" y="1693782"/>
                <a:ext cx="2984407" cy="461665"/>
              </a:xfrm>
              <a:prstGeom prst="rect">
                <a:avLst/>
              </a:prstGeom>
              <a:blipFill>
                <a:blip r:embed="rId18"/>
                <a:stretch>
                  <a:fillRect l="-2966" t="-8108" b="-297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E7F742B2-B5E7-5509-DEE1-FF3CBC9760AA}"/>
                  </a:ext>
                </a:extLst>
              </p:cNvPr>
              <p:cNvSpPr txBox="1"/>
              <p:nvPr/>
            </p:nvSpPr>
            <p:spPr>
              <a:xfrm>
                <a:off x="7782356" y="2771230"/>
                <a:ext cx="3195170" cy="461665"/>
              </a:xfrm>
              <a:prstGeom prst="rect">
                <a:avLst/>
              </a:prstGeom>
              <a:noFill/>
            </p:spPr>
            <p:txBody>
              <a:bodyPr wrap="none" rtlCol="0">
                <a:spAutoFit/>
              </a:bodyPr>
              <a:lstStyle/>
              <a:p>
                <a:r>
                  <a:rPr lang="en-US" sz="2400" dirty="0">
                    <a:solidFill>
                      <a:srgbClr val="002060"/>
                    </a:solidFill>
                    <a:latin typeface="Bierstadt" panose="020B0004020202020204" pitchFamily="34" charset="0"/>
                  </a:rPr>
                  <a:t>Padding vector size: </a:t>
                </a:r>
                <a14:m>
                  <m:oMath xmlns:m="http://schemas.openxmlformats.org/officeDocument/2006/math">
                    <m:sSub>
                      <m:sSubPr>
                        <m:ctrlPr>
                          <a:rPr lang="en-US" sz="240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𝑛</m:t>
                        </m:r>
                      </m:e>
                      <m:sub>
                        <m:r>
                          <a:rPr lang="en-US" sz="2400" b="0" i="1" smtClean="0">
                            <a:solidFill>
                              <a:schemeClr val="tx1"/>
                            </a:solidFill>
                            <a:latin typeface="Cambria Math" panose="02040503050406030204" pitchFamily="18" charset="0"/>
                          </a:rPr>
                          <m:t>𝑠</m:t>
                        </m:r>
                      </m:sub>
                    </m:sSub>
                  </m:oMath>
                </a14:m>
                <a:endParaRPr lang="en-US" sz="2400" dirty="0"/>
              </a:p>
            </p:txBody>
          </p:sp>
        </mc:Choice>
        <mc:Fallback xmlns="">
          <p:sp>
            <p:nvSpPr>
              <p:cNvPr id="35" name="TextBox 34">
                <a:extLst>
                  <a:ext uri="{FF2B5EF4-FFF2-40B4-BE49-F238E27FC236}">
                    <a16:creationId xmlns:a16="http://schemas.microsoft.com/office/drawing/2014/main" id="{E7F742B2-B5E7-5509-DEE1-FF3CBC9760AA}"/>
                  </a:ext>
                </a:extLst>
              </p:cNvPr>
              <p:cNvSpPr txBox="1">
                <a:spLocks noRot="1" noChangeAspect="1" noMove="1" noResize="1" noEditPoints="1" noAdjustHandles="1" noChangeArrowheads="1" noChangeShapeType="1" noTextEdit="1"/>
              </p:cNvSpPr>
              <p:nvPr/>
            </p:nvSpPr>
            <p:spPr>
              <a:xfrm>
                <a:off x="7782356" y="2771230"/>
                <a:ext cx="3195170" cy="461665"/>
              </a:xfrm>
              <a:prstGeom prst="rect">
                <a:avLst/>
              </a:prstGeom>
              <a:blipFill>
                <a:blip r:embed="rId19"/>
                <a:stretch>
                  <a:fillRect l="-2767" t="-8108" b="-297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B5F3682D-8062-0397-7517-8883E3234E49}"/>
                  </a:ext>
                </a:extLst>
              </p:cNvPr>
              <p:cNvSpPr txBox="1"/>
              <p:nvPr/>
            </p:nvSpPr>
            <p:spPr>
              <a:xfrm>
                <a:off x="7818033" y="3812929"/>
                <a:ext cx="3729932" cy="461665"/>
              </a:xfrm>
              <a:prstGeom prst="rect">
                <a:avLst/>
              </a:prstGeom>
              <a:noFill/>
            </p:spPr>
            <p:txBody>
              <a:bodyPr wrap="none" rtlCol="0">
                <a:spAutoFit/>
              </a:bodyPr>
              <a:lstStyle/>
              <a:p>
                <a:r>
                  <a:rPr lang="en-US" sz="2400" dirty="0">
                    <a:solidFill>
                      <a:srgbClr val="002060"/>
                    </a:solidFill>
                    <a:latin typeface="Bierstadt" panose="020B0004020202020204" pitchFamily="34" charset="0"/>
                  </a:rPr>
                  <a:t>Total (padded) size: </a:t>
                </a:r>
                <a14:m>
                  <m:oMath xmlns:m="http://schemas.openxmlformats.org/officeDocument/2006/math">
                    <m:sSub>
                      <m:sSubPr>
                        <m:ctrlPr>
                          <a:rPr lang="en-US" sz="240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𝑁</m:t>
                        </m:r>
                        <m:r>
                          <a:rPr lang="en-US" sz="2400" b="0" i="1" smtClean="0">
                            <a:solidFill>
                              <a:schemeClr val="tx1"/>
                            </a:solidFill>
                            <a:latin typeface="Cambria Math" panose="02040503050406030204" pitchFamily="18" charset="0"/>
                          </a:rPr>
                          <m:t>+</m:t>
                        </m:r>
                        <m:r>
                          <a:rPr lang="en-US" sz="2400" b="0" i="1" smtClean="0">
                            <a:solidFill>
                              <a:schemeClr val="tx1"/>
                            </a:solidFill>
                            <a:latin typeface="Cambria Math" panose="02040503050406030204" pitchFamily="18" charset="0"/>
                          </a:rPr>
                          <m:t>𝑛</m:t>
                        </m:r>
                      </m:e>
                      <m:sub>
                        <m:r>
                          <a:rPr lang="en-US" sz="2400" b="0" i="1" smtClean="0">
                            <a:solidFill>
                              <a:schemeClr val="tx1"/>
                            </a:solidFill>
                            <a:latin typeface="Cambria Math" panose="02040503050406030204" pitchFamily="18" charset="0"/>
                          </a:rPr>
                          <m:t>𝑠</m:t>
                        </m:r>
                      </m:sub>
                    </m:sSub>
                  </m:oMath>
                </a14:m>
                <a:endParaRPr lang="en-US" sz="2400" dirty="0"/>
              </a:p>
            </p:txBody>
          </p:sp>
        </mc:Choice>
        <mc:Fallback xmlns="">
          <p:sp>
            <p:nvSpPr>
              <p:cNvPr id="36" name="TextBox 35">
                <a:extLst>
                  <a:ext uri="{FF2B5EF4-FFF2-40B4-BE49-F238E27FC236}">
                    <a16:creationId xmlns:a16="http://schemas.microsoft.com/office/drawing/2014/main" id="{B5F3682D-8062-0397-7517-8883E3234E49}"/>
                  </a:ext>
                </a:extLst>
              </p:cNvPr>
              <p:cNvSpPr txBox="1">
                <a:spLocks noRot="1" noChangeAspect="1" noMove="1" noResize="1" noEditPoints="1" noAdjustHandles="1" noChangeArrowheads="1" noChangeShapeType="1" noTextEdit="1"/>
              </p:cNvSpPr>
              <p:nvPr/>
            </p:nvSpPr>
            <p:spPr>
              <a:xfrm>
                <a:off x="7818033" y="3812929"/>
                <a:ext cx="3729932" cy="461665"/>
              </a:xfrm>
              <a:prstGeom prst="rect">
                <a:avLst/>
              </a:prstGeom>
              <a:blipFill>
                <a:blip r:embed="rId20"/>
                <a:stretch>
                  <a:fillRect l="-2373" t="-8108" b="-29730"/>
                </a:stretch>
              </a:blipFill>
            </p:spPr>
            <p:txBody>
              <a:bodyPr/>
              <a:lstStyle/>
              <a:p>
                <a:r>
                  <a:rPr lang="en-US">
                    <a:noFill/>
                  </a:rPr>
                  <a:t> </a:t>
                </a:r>
              </a:p>
            </p:txBody>
          </p:sp>
        </mc:Fallback>
      </mc:AlternateContent>
      <p:cxnSp>
        <p:nvCxnSpPr>
          <p:cNvPr id="38" name="Straight Arrow Connector 37">
            <a:extLst>
              <a:ext uri="{FF2B5EF4-FFF2-40B4-BE49-F238E27FC236}">
                <a16:creationId xmlns:a16="http://schemas.microsoft.com/office/drawing/2014/main" id="{516E0F39-41FE-103F-487A-A8DE51A9B287}"/>
              </a:ext>
            </a:extLst>
          </p:cNvPr>
          <p:cNvCxnSpPr>
            <a:cxnSpLocks/>
          </p:cNvCxnSpPr>
          <p:nvPr/>
        </p:nvCxnSpPr>
        <p:spPr>
          <a:xfrm flipH="1">
            <a:off x="9274559" y="2186668"/>
            <a:ext cx="1" cy="516557"/>
          </a:xfrm>
          <a:prstGeom prst="straightConnector1">
            <a:avLst/>
          </a:prstGeom>
          <a:ln w="190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775112AE-4353-2EE1-27DE-8BF5A57E4479}"/>
              </a:ext>
            </a:extLst>
          </p:cNvPr>
          <p:cNvCxnSpPr/>
          <p:nvPr/>
        </p:nvCxnSpPr>
        <p:spPr>
          <a:xfrm flipH="1">
            <a:off x="9274559" y="3288688"/>
            <a:ext cx="1" cy="516557"/>
          </a:xfrm>
          <a:prstGeom prst="straightConnector1">
            <a:avLst/>
          </a:prstGeom>
          <a:ln w="1905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209B4D76-BC25-201D-9178-E60DA8064B1D}"/>
              </a:ext>
            </a:extLst>
          </p:cNvPr>
          <p:cNvSpPr txBox="1"/>
          <p:nvPr/>
        </p:nvSpPr>
        <p:spPr>
          <a:xfrm>
            <a:off x="1872341" y="1958137"/>
            <a:ext cx="2372959" cy="707886"/>
          </a:xfrm>
          <a:prstGeom prst="rect">
            <a:avLst/>
          </a:prstGeom>
          <a:noFill/>
        </p:spPr>
        <p:txBody>
          <a:bodyPr wrap="square" rtlCol="0">
            <a:spAutoFit/>
          </a:bodyPr>
          <a:lstStyle/>
          <a:p>
            <a:pPr algn="ctr"/>
            <a:r>
              <a:rPr lang="en-US" sz="2000" dirty="0">
                <a:solidFill>
                  <a:srgbClr val="7030A0"/>
                </a:solidFill>
                <a:latin typeface="Bierstadt" panose="020B0004020202020204" pitchFamily="34" charset="0"/>
              </a:rPr>
              <a:t>Secret shares of padding values</a:t>
            </a:r>
          </a:p>
        </p:txBody>
      </p:sp>
      <p:pic>
        <p:nvPicPr>
          <p:cNvPr id="42" name="Picture 41" descr="A picture containing drawing&#10;&#10;Description automatically generated">
            <a:extLst>
              <a:ext uri="{FF2B5EF4-FFF2-40B4-BE49-F238E27FC236}">
                <a16:creationId xmlns:a16="http://schemas.microsoft.com/office/drawing/2014/main" id="{B1438712-5531-4FBF-EC95-FE760F3E462A}"/>
              </a:ext>
            </a:extLst>
          </p:cNvPr>
          <p:cNvPicPr>
            <a:picLocks noChangeAspect="1"/>
          </p:cNvPicPr>
          <p:nvPr/>
        </p:nvPicPr>
        <p:blipFill>
          <a:blip r:embed="rId21" cstate="print">
            <a:extLst>
              <a:ext uri="{BEBA8EAE-BF5A-486C-A8C5-ECC9F3942E4B}">
                <a14:imgProps xmlns:a14="http://schemas.microsoft.com/office/drawing/2010/main">
                  <a14:imgLayer r:embed="rId22">
                    <a14:imgEffect>
                      <a14:saturation sat="66000"/>
                    </a14:imgEffect>
                  </a14:imgLayer>
                </a14:imgProps>
              </a:ext>
              <a:ext uri="{28A0092B-C50C-407E-A947-70E740481C1C}">
                <a14:useLocalDpi xmlns:a14="http://schemas.microsoft.com/office/drawing/2010/main" val="0"/>
              </a:ext>
            </a:extLst>
          </a:blip>
          <a:stretch>
            <a:fillRect/>
          </a:stretch>
        </p:blipFill>
        <p:spPr>
          <a:xfrm>
            <a:off x="7915807" y="5292448"/>
            <a:ext cx="855412" cy="923844"/>
          </a:xfrm>
          <a:prstGeom prst="rect">
            <a:avLst/>
          </a:prstGeom>
        </p:spPr>
      </p:pic>
      <p:sp>
        <p:nvSpPr>
          <p:cNvPr id="43" name="Rectangle 42">
            <a:extLst>
              <a:ext uri="{FF2B5EF4-FFF2-40B4-BE49-F238E27FC236}">
                <a16:creationId xmlns:a16="http://schemas.microsoft.com/office/drawing/2014/main" id="{D65FCFFB-FE27-95D4-07D7-FE79844BB9C2}"/>
              </a:ext>
            </a:extLst>
          </p:cNvPr>
          <p:cNvSpPr/>
          <p:nvPr/>
        </p:nvSpPr>
        <p:spPr>
          <a:xfrm>
            <a:off x="8046645" y="4895617"/>
            <a:ext cx="397866" cy="646331"/>
          </a:xfrm>
          <a:prstGeom prst="rect">
            <a:avLst/>
          </a:prstGeom>
        </p:spPr>
        <p:txBody>
          <a:bodyPr wrap="none">
            <a:spAutoFit/>
          </a:bodyPr>
          <a:lstStyle/>
          <a:p>
            <a:r>
              <a:rPr lang="en-US" sz="3600" dirty="0">
                <a:solidFill>
                  <a:srgbClr val="FF0000"/>
                </a:solidFill>
              </a:rPr>
              <a:t>?</a:t>
            </a:r>
          </a:p>
        </p:txBody>
      </p:sp>
      <p:sp>
        <p:nvSpPr>
          <p:cNvPr id="44" name="TextBox 43">
            <a:extLst>
              <a:ext uri="{FF2B5EF4-FFF2-40B4-BE49-F238E27FC236}">
                <a16:creationId xmlns:a16="http://schemas.microsoft.com/office/drawing/2014/main" id="{E8F8D4C7-2A48-DEB4-351E-145F040BC492}"/>
              </a:ext>
            </a:extLst>
          </p:cNvPr>
          <p:cNvSpPr txBox="1"/>
          <p:nvPr/>
        </p:nvSpPr>
        <p:spPr>
          <a:xfrm>
            <a:off x="8670042" y="5125312"/>
            <a:ext cx="2683758" cy="1015663"/>
          </a:xfrm>
          <a:prstGeom prst="rect">
            <a:avLst/>
          </a:prstGeom>
          <a:noFill/>
        </p:spPr>
        <p:txBody>
          <a:bodyPr wrap="square" rtlCol="0">
            <a:spAutoFit/>
          </a:bodyPr>
          <a:lstStyle/>
          <a:p>
            <a:pPr algn="ctr"/>
            <a:r>
              <a:rPr lang="en-US" sz="2000" dirty="0">
                <a:solidFill>
                  <a:srgbClr val="FF0000"/>
                </a:solidFill>
                <a:latin typeface="Bierstadt" panose="020B0004020202020204" pitchFamily="34" charset="0"/>
              </a:rPr>
              <a:t>Always the same number of matches is returned for all queries</a:t>
            </a:r>
          </a:p>
        </p:txBody>
      </p:sp>
      <p:pic>
        <p:nvPicPr>
          <p:cNvPr id="46" name="Picture 45" descr="A cartoon of a shield&#10;&#10;Description automatically generated">
            <a:extLst>
              <a:ext uri="{FF2B5EF4-FFF2-40B4-BE49-F238E27FC236}">
                <a16:creationId xmlns:a16="http://schemas.microsoft.com/office/drawing/2014/main" id="{FE43364E-F779-499D-7EB8-B5795B9047ED}"/>
              </a:ext>
            </a:extLst>
          </p:cNvPr>
          <p:cNvPicPr>
            <a:picLocks noChangeAspect="1"/>
          </p:cNvPicPr>
          <p:nvPr/>
        </p:nvPicPr>
        <p:blipFill>
          <a:blip r:embed="rId23"/>
          <a:stretch>
            <a:fillRect/>
          </a:stretch>
        </p:blipFill>
        <p:spPr>
          <a:xfrm>
            <a:off x="143891" y="5655709"/>
            <a:ext cx="1111401" cy="1111401"/>
          </a:xfrm>
          <a:prstGeom prst="rect">
            <a:avLst/>
          </a:prstGeom>
        </p:spPr>
      </p:pic>
      <p:pic>
        <p:nvPicPr>
          <p:cNvPr id="48" name="Picture 47">
            <a:extLst>
              <a:ext uri="{FF2B5EF4-FFF2-40B4-BE49-F238E27FC236}">
                <a16:creationId xmlns:a16="http://schemas.microsoft.com/office/drawing/2014/main" id="{6274668E-E348-806A-34F6-A7CBC223F41E}"/>
              </a:ext>
            </a:extLst>
          </p:cNvPr>
          <p:cNvPicPr>
            <a:picLocks noChangeAspect="1"/>
          </p:cNvPicPr>
          <p:nvPr/>
        </p:nvPicPr>
        <p:blipFill>
          <a:blip r:embed="rId24"/>
          <a:stretch>
            <a:fillRect/>
          </a:stretch>
        </p:blipFill>
        <p:spPr>
          <a:xfrm>
            <a:off x="10749830" y="75689"/>
            <a:ext cx="1391873" cy="1391873"/>
          </a:xfrm>
          <a:prstGeom prst="rect">
            <a:avLst/>
          </a:prstGeom>
        </p:spPr>
      </p:pic>
    </p:spTree>
    <p:extLst>
      <p:ext uri="{BB962C8B-B14F-4D97-AF65-F5344CB8AC3E}">
        <p14:creationId xmlns:p14="http://schemas.microsoft.com/office/powerpoint/2010/main" val="3694917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1"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blinds(horizontal)">
                                      <p:cBhvr>
                                        <p:cTn id="7" dur="250"/>
                                        <p:tgtEl>
                                          <p:spTgt spid="26"/>
                                        </p:tgtEl>
                                      </p:cBhvr>
                                    </p:animEffect>
                                  </p:childTnLst>
                                </p:cTn>
                              </p:par>
                              <p:par>
                                <p:cTn id="8" presetID="3" presetClass="entr" presetSubtype="10" fill="hold" grpId="1"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blinds(horizontal)">
                                      <p:cBhvr>
                                        <p:cTn id="10" dur="250"/>
                                        <p:tgtEl>
                                          <p:spTgt spid="27"/>
                                        </p:tgtEl>
                                      </p:cBhvr>
                                    </p:animEffect>
                                  </p:childTnLst>
                                </p:cTn>
                              </p:par>
                              <p:par>
                                <p:cTn id="11" presetID="3" presetClass="entr" presetSubtype="10" fill="hold" grpId="1"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blinds(horizontal)">
                                      <p:cBhvr>
                                        <p:cTn id="13" dur="250"/>
                                        <p:tgtEl>
                                          <p:spTgt spid="28"/>
                                        </p:tgtEl>
                                      </p:cBhvr>
                                    </p:animEffect>
                                  </p:childTnLst>
                                </p:cTn>
                              </p:par>
                              <p:par>
                                <p:cTn id="14" presetID="3" presetClass="entr" presetSubtype="10" fill="hold" nodeType="with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blinds(horizontal)">
                                      <p:cBhvr>
                                        <p:cTn id="16" dur="250"/>
                                        <p:tgtEl>
                                          <p:spTgt spid="17"/>
                                        </p:tgtEl>
                                      </p:cBhvr>
                                    </p:animEffect>
                                  </p:childTnLst>
                                </p:cTn>
                              </p:par>
                              <p:par>
                                <p:cTn id="17" presetID="3" presetClass="entr" presetSubtype="10"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blinds(horizontal)">
                                      <p:cBhvr>
                                        <p:cTn id="19" dur="250"/>
                                        <p:tgtEl>
                                          <p:spTgt spid="18"/>
                                        </p:tgtEl>
                                      </p:cBhvr>
                                    </p:animEffect>
                                  </p:childTnLst>
                                </p:cTn>
                              </p:par>
                              <p:par>
                                <p:cTn id="20" presetID="3" presetClass="entr" presetSubtype="10" fill="hold" nodeType="with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blinds(horizontal)">
                                      <p:cBhvr>
                                        <p:cTn id="22" dur="250"/>
                                        <p:tgtEl>
                                          <p:spTgt spid="19"/>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blinds(horizontal)">
                                      <p:cBhvr>
                                        <p:cTn id="25" dur="250"/>
                                        <p:tgtEl>
                                          <p:spTgt spid="40"/>
                                        </p:tgtEl>
                                      </p:cBhvr>
                                    </p:animEffect>
                                  </p:childTnLst>
                                </p:cTn>
                              </p:par>
                            </p:childTnLst>
                          </p:cTn>
                        </p:par>
                      </p:childTnLst>
                    </p:cTn>
                  </p:par>
                  <p:par>
                    <p:cTn id="26" fill="hold">
                      <p:stCondLst>
                        <p:cond delay="indefinite"/>
                      </p:stCondLst>
                      <p:childTnLst>
                        <p:par>
                          <p:cTn id="27" fill="hold">
                            <p:stCondLst>
                              <p:cond delay="0"/>
                            </p:stCondLst>
                            <p:childTnLst>
                              <p:par>
                                <p:cTn id="28" presetID="0" presetClass="path" presetSubtype="0" accel="50000" decel="50000" fill="hold" grpId="0" nodeType="clickEffect">
                                  <p:stCondLst>
                                    <p:cond delay="0"/>
                                  </p:stCondLst>
                                  <p:childTnLst>
                                    <p:animMotion origin="layout" path="M -2.08333E-6 0.00278 C -0.00117 0.00509 -0.00221 0.00764 0.00091 0.01412 C 0.00417 0.0206 0.00938 0.03658 0.0194 0.0419 C 0.02943 0.04722 0.03386 0.04537 0.0612 0.0463 C 0.08854 0.04746 0.14974 0.05347 0.18308 0.04792 C 0.21641 0.04236 0.24675 0.02616 0.26094 0.0125 C 0.275 -0.00092 0.26706 -0.02546 0.2681 -0.03403 C 0.26901 -0.04236 0.26784 -0.04051 0.26667 -0.03842 " pathEditMode="relative" rAng="0" ptsTypes="AAAAAAAA">
                                      <p:cBhvr>
                                        <p:cTn id="29" dur="1250" fill="hold"/>
                                        <p:tgtEl>
                                          <p:spTgt spid="26"/>
                                        </p:tgtEl>
                                        <p:attrNameLst>
                                          <p:attrName>ppt_x</p:attrName>
                                          <p:attrName>ppt_y</p:attrName>
                                        </p:attrNameLst>
                                      </p:cBhvr>
                                      <p:rCtr x="13411" y="208"/>
                                    </p:animMotion>
                                  </p:childTnLst>
                                </p:cTn>
                              </p:par>
                              <p:par>
                                <p:cTn id="30" presetID="0" presetClass="path" presetSubtype="0" accel="50000" decel="50000" fill="hold" grpId="0" nodeType="withEffect">
                                  <p:stCondLst>
                                    <p:cond delay="0"/>
                                  </p:stCondLst>
                                  <p:childTnLst>
                                    <p:animMotion origin="layout" path="M 0.00209 0.01181 C 0.00326 0.03056 0.00456 0.04931 0.01341 0.07153 C 0.02227 0.09398 0.03685 0.12894 0.05521 0.14584 C 0.07357 0.16297 0.09857 0.16783 0.12357 0.17385 C 0.14857 0.17963 0.18477 0.18125 0.20521 0.18125 C 0.22552 0.18148 0.23685 0.17963 0.24597 0.17454 C 0.25521 0.16968 0.25651 0.16667 0.26029 0.15185 C 0.26393 0.13681 0.26706 0.09676 0.26836 0.08519 C 0.26953 0.07338 0.26836 0.07755 0.26732 0.08172 " pathEditMode="relative" rAng="0" ptsTypes="AAAAAAAAA">
                                      <p:cBhvr>
                                        <p:cTn id="31" dur="1250" fill="hold"/>
                                        <p:tgtEl>
                                          <p:spTgt spid="27"/>
                                        </p:tgtEl>
                                        <p:attrNameLst>
                                          <p:attrName>ppt_x</p:attrName>
                                          <p:attrName>ppt_y</p:attrName>
                                        </p:attrNameLst>
                                      </p:cBhvr>
                                      <p:rCtr x="13333" y="8472"/>
                                    </p:animMotion>
                                  </p:childTnLst>
                                </p:cTn>
                              </p:par>
                              <p:par>
                                <p:cTn id="32" presetID="0" presetClass="path" presetSubtype="0" accel="50000" decel="50000" fill="hold" grpId="0" nodeType="withEffect">
                                  <p:stCondLst>
                                    <p:cond delay="0"/>
                                  </p:stCondLst>
                                  <p:childTnLst>
                                    <p:animMotion origin="layout" path="M -0.00131 0.02129 C 0.00989 0.09884 0.02122 0.17662 0.03932 0.2162 C 0.05729 0.25602 0.09114 0.25254 0.10677 0.25926 C 0.12239 0.26597 0.11953 0.25555 0.13268 0.25625 C 0.14596 0.25694 0.16718 0.2625 0.1858 0.26342 C 0.20442 0.26435 0.23164 0.27546 0.24466 0.26134 C 0.25768 0.24745 0.26041 0.19444 0.26367 0.1794 C 0.26692 0.16412 0.26419 0.17014 0.26419 0.17037 L 0.26419 0.17014 L 0.26419 0.17037 " pathEditMode="relative" rAng="0" ptsTypes="AAAAAAAAAA">
                                      <p:cBhvr>
                                        <p:cTn id="33" dur="1250" fill="hold"/>
                                        <p:tgtEl>
                                          <p:spTgt spid="28"/>
                                        </p:tgtEl>
                                        <p:attrNameLst>
                                          <p:attrName>ppt_x</p:attrName>
                                          <p:attrName>ppt_y</p:attrName>
                                        </p:attrNameLst>
                                      </p:cBhvr>
                                      <p:rCtr x="13320" y="12338"/>
                                    </p:animMotion>
                                  </p:childTnLst>
                                </p:cTn>
                              </p:par>
                              <p:par>
                                <p:cTn id="34" presetID="3" presetClass="exit" presetSubtype="10" fill="hold" grpId="1" nodeType="withEffect">
                                  <p:stCondLst>
                                    <p:cond delay="0"/>
                                  </p:stCondLst>
                                  <p:childTnLst>
                                    <p:animEffect transition="out" filter="blinds(horizontal)">
                                      <p:cBhvr>
                                        <p:cTn id="35" dur="250"/>
                                        <p:tgtEl>
                                          <p:spTgt spid="40"/>
                                        </p:tgtEl>
                                      </p:cBhvr>
                                    </p:animEffect>
                                    <p:set>
                                      <p:cBhvr>
                                        <p:cTn id="36" dur="1" fill="hold">
                                          <p:stCondLst>
                                            <p:cond delay="249"/>
                                          </p:stCondLst>
                                        </p:cTn>
                                        <p:tgtEl>
                                          <p:spTgt spid="40"/>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3" presetClass="entr" presetSubtype="10" fill="hold" grpId="0" nodeType="clickEffect">
                                  <p:stCondLst>
                                    <p:cond delay="0"/>
                                  </p:stCondLst>
                                  <p:childTnLst>
                                    <p:set>
                                      <p:cBhvr>
                                        <p:cTn id="40" dur="1" fill="hold">
                                          <p:stCondLst>
                                            <p:cond delay="0"/>
                                          </p:stCondLst>
                                        </p:cTn>
                                        <p:tgtEl>
                                          <p:spTgt spid="31"/>
                                        </p:tgtEl>
                                        <p:attrNameLst>
                                          <p:attrName>style.visibility</p:attrName>
                                        </p:attrNameLst>
                                      </p:cBhvr>
                                      <p:to>
                                        <p:strVal val="visible"/>
                                      </p:to>
                                    </p:set>
                                    <p:animEffect transition="in" filter="blinds(horizontal)">
                                      <p:cBhvr>
                                        <p:cTn id="41" dur="250"/>
                                        <p:tgtEl>
                                          <p:spTgt spid="31"/>
                                        </p:tgtEl>
                                      </p:cBhvr>
                                    </p:animEffect>
                                  </p:childTnLst>
                                </p:cTn>
                              </p:par>
                              <p:par>
                                <p:cTn id="42" presetID="3" presetClass="entr" presetSubtype="10" fill="hold" grpId="0" nodeType="withEffect">
                                  <p:stCondLst>
                                    <p:cond delay="0"/>
                                  </p:stCondLst>
                                  <p:childTnLst>
                                    <p:set>
                                      <p:cBhvr>
                                        <p:cTn id="43" dur="1" fill="hold">
                                          <p:stCondLst>
                                            <p:cond delay="0"/>
                                          </p:stCondLst>
                                        </p:cTn>
                                        <p:tgtEl>
                                          <p:spTgt spid="32"/>
                                        </p:tgtEl>
                                        <p:attrNameLst>
                                          <p:attrName>style.visibility</p:attrName>
                                        </p:attrNameLst>
                                      </p:cBhvr>
                                      <p:to>
                                        <p:strVal val="visible"/>
                                      </p:to>
                                    </p:set>
                                    <p:animEffect transition="in" filter="blinds(horizontal)">
                                      <p:cBhvr>
                                        <p:cTn id="44" dur="250"/>
                                        <p:tgtEl>
                                          <p:spTgt spid="32"/>
                                        </p:tgtEl>
                                      </p:cBhvr>
                                    </p:animEffect>
                                  </p:childTnLst>
                                </p:cTn>
                              </p:par>
                              <p:par>
                                <p:cTn id="45" presetID="3" presetClass="entr" presetSubtype="10" fill="hold" grpId="0" nodeType="withEffect">
                                  <p:stCondLst>
                                    <p:cond delay="0"/>
                                  </p:stCondLst>
                                  <p:childTnLst>
                                    <p:set>
                                      <p:cBhvr>
                                        <p:cTn id="46" dur="1" fill="hold">
                                          <p:stCondLst>
                                            <p:cond delay="0"/>
                                          </p:stCondLst>
                                        </p:cTn>
                                        <p:tgtEl>
                                          <p:spTgt spid="33"/>
                                        </p:tgtEl>
                                        <p:attrNameLst>
                                          <p:attrName>style.visibility</p:attrName>
                                        </p:attrNameLst>
                                      </p:cBhvr>
                                      <p:to>
                                        <p:strVal val="visible"/>
                                      </p:to>
                                    </p:set>
                                    <p:animEffect transition="in" filter="blinds(horizontal)">
                                      <p:cBhvr>
                                        <p:cTn id="47" dur="250"/>
                                        <p:tgtEl>
                                          <p:spTgt spid="33"/>
                                        </p:tgtEl>
                                      </p:cBhvr>
                                    </p:animEffect>
                                  </p:childTnLst>
                                </p:cTn>
                              </p:par>
                              <p:par>
                                <p:cTn id="48" presetID="3" presetClass="exit" presetSubtype="10" fill="hold" grpId="0" nodeType="withEffect">
                                  <p:stCondLst>
                                    <p:cond delay="0"/>
                                  </p:stCondLst>
                                  <p:childTnLst>
                                    <p:animEffect transition="out" filter="blinds(horizontal)">
                                      <p:cBhvr>
                                        <p:cTn id="49" dur="250"/>
                                        <p:tgtEl>
                                          <p:spTgt spid="14"/>
                                        </p:tgtEl>
                                      </p:cBhvr>
                                    </p:animEffect>
                                    <p:set>
                                      <p:cBhvr>
                                        <p:cTn id="50" dur="1" fill="hold">
                                          <p:stCondLst>
                                            <p:cond delay="249"/>
                                          </p:stCondLst>
                                        </p:cTn>
                                        <p:tgtEl>
                                          <p:spTgt spid="14"/>
                                        </p:tgtEl>
                                        <p:attrNameLst>
                                          <p:attrName>style.visibility</p:attrName>
                                        </p:attrNameLst>
                                      </p:cBhvr>
                                      <p:to>
                                        <p:strVal val="hidden"/>
                                      </p:to>
                                    </p:set>
                                  </p:childTnLst>
                                </p:cTn>
                              </p:par>
                              <p:par>
                                <p:cTn id="51" presetID="3" presetClass="exit" presetSubtype="10" fill="hold" grpId="0" nodeType="withEffect">
                                  <p:stCondLst>
                                    <p:cond delay="0"/>
                                  </p:stCondLst>
                                  <p:childTnLst>
                                    <p:animEffect transition="out" filter="blinds(horizontal)">
                                      <p:cBhvr>
                                        <p:cTn id="52" dur="250"/>
                                        <p:tgtEl>
                                          <p:spTgt spid="15"/>
                                        </p:tgtEl>
                                      </p:cBhvr>
                                    </p:animEffect>
                                    <p:set>
                                      <p:cBhvr>
                                        <p:cTn id="53" dur="1" fill="hold">
                                          <p:stCondLst>
                                            <p:cond delay="249"/>
                                          </p:stCondLst>
                                        </p:cTn>
                                        <p:tgtEl>
                                          <p:spTgt spid="15"/>
                                        </p:tgtEl>
                                        <p:attrNameLst>
                                          <p:attrName>style.visibility</p:attrName>
                                        </p:attrNameLst>
                                      </p:cBhvr>
                                      <p:to>
                                        <p:strVal val="hidden"/>
                                      </p:to>
                                    </p:set>
                                  </p:childTnLst>
                                </p:cTn>
                              </p:par>
                              <p:par>
                                <p:cTn id="54" presetID="3" presetClass="exit" presetSubtype="10" fill="hold" grpId="0" nodeType="withEffect">
                                  <p:stCondLst>
                                    <p:cond delay="0"/>
                                  </p:stCondLst>
                                  <p:childTnLst>
                                    <p:animEffect transition="out" filter="blinds(horizontal)">
                                      <p:cBhvr>
                                        <p:cTn id="55" dur="250"/>
                                        <p:tgtEl>
                                          <p:spTgt spid="16"/>
                                        </p:tgtEl>
                                      </p:cBhvr>
                                    </p:animEffect>
                                    <p:set>
                                      <p:cBhvr>
                                        <p:cTn id="56" dur="1" fill="hold">
                                          <p:stCondLst>
                                            <p:cond delay="249"/>
                                          </p:stCondLst>
                                        </p:cTn>
                                        <p:tgtEl>
                                          <p:spTgt spid="16"/>
                                        </p:tgtEl>
                                        <p:attrNameLst>
                                          <p:attrName>style.visibility</p:attrName>
                                        </p:attrNameLst>
                                      </p:cBhvr>
                                      <p:to>
                                        <p:strVal val="hidden"/>
                                      </p:to>
                                    </p:set>
                                  </p:childTnLst>
                                </p:cTn>
                              </p:par>
                              <p:par>
                                <p:cTn id="57" presetID="3" presetClass="exit" presetSubtype="10" fill="hold" grpId="2" nodeType="withEffect">
                                  <p:stCondLst>
                                    <p:cond delay="0"/>
                                  </p:stCondLst>
                                  <p:childTnLst>
                                    <p:animEffect transition="out" filter="blinds(horizontal)">
                                      <p:cBhvr>
                                        <p:cTn id="58" dur="250"/>
                                        <p:tgtEl>
                                          <p:spTgt spid="26"/>
                                        </p:tgtEl>
                                      </p:cBhvr>
                                    </p:animEffect>
                                    <p:set>
                                      <p:cBhvr>
                                        <p:cTn id="59" dur="1" fill="hold">
                                          <p:stCondLst>
                                            <p:cond delay="249"/>
                                          </p:stCondLst>
                                        </p:cTn>
                                        <p:tgtEl>
                                          <p:spTgt spid="26"/>
                                        </p:tgtEl>
                                        <p:attrNameLst>
                                          <p:attrName>style.visibility</p:attrName>
                                        </p:attrNameLst>
                                      </p:cBhvr>
                                      <p:to>
                                        <p:strVal val="hidden"/>
                                      </p:to>
                                    </p:set>
                                  </p:childTnLst>
                                </p:cTn>
                              </p:par>
                              <p:par>
                                <p:cTn id="60" presetID="3" presetClass="exit" presetSubtype="10" fill="hold" grpId="2" nodeType="withEffect">
                                  <p:stCondLst>
                                    <p:cond delay="0"/>
                                  </p:stCondLst>
                                  <p:childTnLst>
                                    <p:animEffect transition="out" filter="blinds(horizontal)">
                                      <p:cBhvr>
                                        <p:cTn id="61" dur="250"/>
                                        <p:tgtEl>
                                          <p:spTgt spid="27"/>
                                        </p:tgtEl>
                                      </p:cBhvr>
                                    </p:animEffect>
                                    <p:set>
                                      <p:cBhvr>
                                        <p:cTn id="62" dur="1" fill="hold">
                                          <p:stCondLst>
                                            <p:cond delay="249"/>
                                          </p:stCondLst>
                                        </p:cTn>
                                        <p:tgtEl>
                                          <p:spTgt spid="27"/>
                                        </p:tgtEl>
                                        <p:attrNameLst>
                                          <p:attrName>style.visibility</p:attrName>
                                        </p:attrNameLst>
                                      </p:cBhvr>
                                      <p:to>
                                        <p:strVal val="hidden"/>
                                      </p:to>
                                    </p:set>
                                  </p:childTnLst>
                                </p:cTn>
                              </p:par>
                              <p:par>
                                <p:cTn id="63" presetID="3" presetClass="exit" presetSubtype="10" fill="hold" grpId="2" nodeType="withEffect">
                                  <p:stCondLst>
                                    <p:cond delay="0"/>
                                  </p:stCondLst>
                                  <p:childTnLst>
                                    <p:animEffect transition="out" filter="blinds(horizontal)">
                                      <p:cBhvr>
                                        <p:cTn id="64" dur="250"/>
                                        <p:tgtEl>
                                          <p:spTgt spid="28"/>
                                        </p:tgtEl>
                                      </p:cBhvr>
                                    </p:animEffect>
                                    <p:set>
                                      <p:cBhvr>
                                        <p:cTn id="65" dur="1" fill="hold">
                                          <p:stCondLst>
                                            <p:cond delay="249"/>
                                          </p:stCondLst>
                                        </p:cTn>
                                        <p:tgtEl>
                                          <p:spTgt spid="28"/>
                                        </p:tgtEl>
                                        <p:attrNameLst>
                                          <p:attrName>style.visibility</p:attrName>
                                        </p:attrNameLst>
                                      </p:cBhvr>
                                      <p:to>
                                        <p:strVal val="hidden"/>
                                      </p:to>
                                    </p:set>
                                  </p:childTnLst>
                                </p:cTn>
                              </p:par>
                            </p:childTnLst>
                          </p:cTn>
                        </p:par>
                      </p:childTnLst>
                    </p:cTn>
                  </p:par>
                  <p:par>
                    <p:cTn id="66" fill="hold">
                      <p:stCondLst>
                        <p:cond delay="indefinite"/>
                      </p:stCondLst>
                      <p:childTnLst>
                        <p:par>
                          <p:cTn id="67" fill="hold">
                            <p:stCondLst>
                              <p:cond delay="0"/>
                            </p:stCondLst>
                            <p:childTnLst>
                              <p:par>
                                <p:cTn id="68" presetID="3" presetClass="entr" presetSubtype="10" fill="hold" grpId="0" nodeType="clickEffect">
                                  <p:stCondLst>
                                    <p:cond delay="0"/>
                                  </p:stCondLst>
                                  <p:childTnLst>
                                    <p:set>
                                      <p:cBhvr>
                                        <p:cTn id="69" dur="1" fill="hold">
                                          <p:stCondLst>
                                            <p:cond delay="0"/>
                                          </p:stCondLst>
                                        </p:cTn>
                                        <p:tgtEl>
                                          <p:spTgt spid="34"/>
                                        </p:tgtEl>
                                        <p:attrNameLst>
                                          <p:attrName>style.visibility</p:attrName>
                                        </p:attrNameLst>
                                      </p:cBhvr>
                                      <p:to>
                                        <p:strVal val="visible"/>
                                      </p:to>
                                    </p:set>
                                    <p:animEffect transition="in" filter="blinds(horizontal)">
                                      <p:cBhvr>
                                        <p:cTn id="70" dur="250"/>
                                        <p:tgtEl>
                                          <p:spTgt spid="34"/>
                                        </p:tgtEl>
                                      </p:cBhvr>
                                    </p:animEffect>
                                  </p:childTnLst>
                                </p:cTn>
                              </p:par>
                            </p:childTnLst>
                          </p:cTn>
                        </p:par>
                      </p:childTnLst>
                    </p:cTn>
                  </p:par>
                  <p:par>
                    <p:cTn id="71" fill="hold">
                      <p:stCondLst>
                        <p:cond delay="indefinite"/>
                      </p:stCondLst>
                      <p:childTnLst>
                        <p:par>
                          <p:cTn id="72" fill="hold">
                            <p:stCondLst>
                              <p:cond delay="0"/>
                            </p:stCondLst>
                            <p:childTnLst>
                              <p:par>
                                <p:cTn id="73" presetID="3" presetClass="entr" presetSubtype="10" fill="hold" nodeType="clickEffect">
                                  <p:stCondLst>
                                    <p:cond delay="0"/>
                                  </p:stCondLst>
                                  <p:childTnLst>
                                    <p:set>
                                      <p:cBhvr>
                                        <p:cTn id="74" dur="1" fill="hold">
                                          <p:stCondLst>
                                            <p:cond delay="0"/>
                                          </p:stCondLst>
                                        </p:cTn>
                                        <p:tgtEl>
                                          <p:spTgt spid="38"/>
                                        </p:tgtEl>
                                        <p:attrNameLst>
                                          <p:attrName>style.visibility</p:attrName>
                                        </p:attrNameLst>
                                      </p:cBhvr>
                                      <p:to>
                                        <p:strVal val="visible"/>
                                      </p:to>
                                    </p:set>
                                    <p:animEffect transition="in" filter="blinds(horizontal)">
                                      <p:cBhvr>
                                        <p:cTn id="75" dur="250"/>
                                        <p:tgtEl>
                                          <p:spTgt spid="38"/>
                                        </p:tgtEl>
                                      </p:cBhvr>
                                    </p:animEffect>
                                  </p:childTnLst>
                                </p:cTn>
                              </p:par>
                              <p:par>
                                <p:cTn id="76" presetID="3" presetClass="entr" presetSubtype="10" fill="hold" grpId="0" nodeType="withEffect">
                                  <p:stCondLst>
                                    <p:cond delay="0"/>
                                  </p:stCondLst>
                                  <p:childTnLst>
                                    <p:set>
                                      <p:cBhvr>
                                        <p:cTn id="77" dur="1" fill="hold">
                                          <p:stCondLst>
                                            <p:cond delay="0"/>
                                          </p:stCondLst>
                                        </p:cTn>
                                        <p:tgtEl>
                                          <p:spTgt spid="35"/>
                                        </p:tgtEl>
                                        <p:attrNameLst>
                                          <p:attrName>style.visibility</p:attrName>
                                        </p:attrNameLst>
                                      </p:cBhvr>
                                      <p:to>
                                        <p:strVal val="visible"/>
                                      </p:to>
                                    </p:set>
                                    <p:animEffect transition="in" filter="blinds(horizontal)">
                                      <p:cBhvr>
                                        <p:cTn id="78" dur="250"/>
                                        <p:tgtEl>
                                          <p:spTgt spid="35"/>
                                        </p:tgtEl>
                                      </p:cBhvr>
                                    </p:animEffect>
                                  </p:childTnLst>
                                </p:cTn>
                              </p:par>
                            </p:childTnLst>
                          </p:cTn>
                        </p:par>
                      </p:childTnLst>
                    </p:cTn>
                  </p:par>
                  <p:par>
                    <p:cTn id="79" fill="hold">
                      <p:stCondLst>
                        <p:cond delay="indefinite"/>
                      </p:stCondLst>
                      <p:childTnLst>
                        <p:par>
                          <p:cTn id="80" fill="hold">
                            <p:stCondLst>
                              <p:cond delay="0"/>
                            </p:stCondLst>
                            <p:childTnLst>
                              <p:par>
                                <p:cTn id="81" presetID="3" presetClass="entr" presetSubtype="10" fill="hold" grpId="0" nodeType="clickEffect">
                                  <p:stCondLst>
                                    <p:cond delay="0"/>
                                  </p:stCondLst>
                                  <p:childTnLst>
                                    <p:set>
                                      <p:cBhvr>
                                        <p:cTn id="82" dur="1" fill="hold">
                                          <p:stCondLst>
                                            <p:cond delay="0"/>
                                          </p:stCondLst>
                                        </p:cTn>
                                        <p:tgtEl>
                                          <p:spTgt spid="36"/>
                                        </p:tgtEl>
                                        <p:attrNameLst>
                                          <p:attrName>style.visibility</p:attrName>
                                        </p:attrNameLst>
                                      </p:cBhvr>
                                      <p:to>
                                        <p:strVal val="visible"/>
                                      </p:to>
                                    </p:set>
                                    <p:animEffect transition="in" filter="blinds(horizontal)">
                                      <p:cBhvr>
                                        <p:cTn id="83" dur="250"/>
                                        <p:tgtEl>
                                          <p:spTgt spid="36"/>
                                        </p:tgtEl>
                                      </p:cBhvr>
                                    </p:animEffect>
                                  </p:childTnLst>
                                </p:cTn>
                              </p:par>
                              <p:par>
                                <p:cTn id="84" presetID="3" presetClass="entr" presetSubtype="10" fill="hold" nodeType="withEffect">
                                  <p:stCondLst>
                                    <p:cond delay="0"/>
                                  </p:stCondLst>
                                  <p:childTnLst>
                                    <p:set>
                                      <p:cBhvr>
                                        <p:cTn id="85" dur="1" fill="hold">
                                          <p:stCondLst>
                                            <p:cond delay="0"/>
                                          </p:stCondLst>
                                        </p:cTn>
                                        <p:tgtEl>
                                          <p:spTgt spid="39"/>
                                        </p:tgtEl>
                                        <p:attrNameLst>
                                          <p:attrName>style.visibility</p:attrName>
                                        </p:attrNameLst>
                                      </p:cBhvr>
                                      <p:to>
                                        <p:strVal val="visible"/>
                                      </p:to>
                                    </p:set>
                                    <p:animEffect transition="in" filter="blinds(horizontal)">
                                      <p:cBhvr>
                                        <p:cTn id="86" dur="250"/>
                                        <p:tgtEl>
                                          <p:spTgt spid="39"/>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nodeType="clickEffect">
                                  <p:stCondLst>
                                    <p:cond delay="0"/>
                                  </p:stCondLst>
                                  <p:childTnLst>
                                    <p:set>
                                      <p:cBhvr>
                                        <p:cTn id="90" dur="1" fill="hold">
                                          <p:stCondLst>
                                            <p:cond delay="0"/>
                                          </p:stCondLst>
                                        </p:cTn>
                                        <p:tgtEl>
                                          <p:spTgt spid="42"/>
                                        </p:tgtEl>
                                        <p:attrNameLst>
                                          <p:attrName>style.visibility</p:attrName>
                                        </p:attrNameLst>
                                      </p:cBhvr>
                                      <p:to>
                                        <p:strVal val="visible"/>
                                      </p:to>
                                    </p:set>
                                    <p:animEffect transition="in" filter="fade">
                                      <p:cBhvr>
                                        <p:cTn id="91" dur="250"/>
                                        <p:tgtEl>
                                          <p:spTgt spid="42"/>
                                        </p:tgtEl>
                                      </p:cBhvr>
                                    </p:animEffect>
                                  </p:childTnLst>
                                </p:cTn>
                              </p:par>
                              <p:par>
                                <p:cTn id="92" presetID="16" presetClass="entr" presetSubtype="21" fill="hold" grpId="0" nodeType="withEffect">
                                  <p:stCondLst>
                                    <p:cond delay="0"/>
                                  </p:stCondLst>
                                  <p:childTnLst>
                                    <p:set>
                                      <p:cBhvr>
                                        <p:cTn id="93" dur="1" fill="hold">
                                          <p:stCondLst>
                                            <p:cond delay="0"/>
                                          </p:stCondLst>
                                        </p:cTn>
                                        <p:tgtEl>
                                          <p:spTgt spid="43"/>
                                        </p:tgtEl>
                                        <p:attrNameLst>
                                          <p:attrName>style.visibility</p:attrName>
                                        </p:attrNameLst>
                                      </p:cBhvr>
                                      <p:to>
                                        <p:strVal val="visible"/>
                                      </p:to>
                                    </p:set>
                                    <p:animEffect transition="in" filter="barn(inVertical)">
                                      <p:cBhvr>
                                        <p:cTn id="94" dur="250"/>
                                        <p:tgtEl>
                                          <p:spTgt spid="43"/>
                                        </p:tgtEl>
                                      </p:cBhvr>
                                    </p:animEffect>
                                  </p:childTnLst>
                                </p:cTn>
                              </p:par>
                              <p:par>
                                <p:cTn id="95" presetID="3" presetClass="entr" presetSubtype="10" fill="hold" grpId="0" nodeType="withEffect">
                                  <p:stCondLst>
                                    <p:cond delay="0"/>
                                  </p:stCondLst>
                                  <p:childTnLst>
                                    <p:set>
                                      <p:cBhvr>
                                        <p:cTn id="96" dur="1" fill="hold">
                                          <p:stCondLst>
                                            <p:cond delay="0"/>
                                          </p:stCondLst>
                                        </p:cTn>
                                        <p:tgtEl>
                                          <p:spTgt spid="44"/>
                                        </p:tgtEl>
                                        <p:attrNameLst>
                                          <p:attrName>style.visibility</p:attrName>
                                        </p:attrNameLst>
                                      </p:cBhvr>
                                      <p:to>
                                        <p:strVal val="visible"/>
                                      </p:to>
                                    </p:set>
                                    <p:animEffect transition="in" filter="blinds(horizontal)">
                                      <p:cBhvr>
                                        <p:cTn id="97" dur="25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p:bldP spid="26" grpId="0"/>
      <p:bldP spid="26" grpId="1"/>
      <p:bldP spid="26" grpId="2"/>
      <p:bldP spid="27" grpId="0"/>
      <p:bldP spid="27" grpId="1"/>
      <p:bldP spid="27" grpId="2"/>
      <p:bldP spid="28" grpId="0"/>
      <p:bldP spid="28" grpId="1"/>
      <p:bldP spid="28" grpId="2"/>
      <p:bldP spid="31" grpId="0"/>
      <p:bldP spid="32" grpId="0"/>
      <p:bldP spid="33" grpId="0"/>
      <p:bldP spid="34" grpId="0"/>
      <p:bldP spid="35" grpId="0"/>
      <p:bldP spid="36" grpId="0"/>
      <p:bldP spid="40" grpId="0"/>
      <p:bldP spid="40" grpId="1"/>
      <p:bldP spid="43" grpId="0"/>
      <p:bldP spid="4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E3318-7E6C-4749-470A-1D7285171850}"/>
              </a:ext>
            </a:extLst>
          </p:cNvPr>
          <p:cNvSpPr>
            <a:spLocks noGrp="1"/>
          </p:cNvSpPr>
          <p:nvPr>
            <p:ph type="title"/>
          </p:nvPr>
        </p:nvSpPr>
        <p:spPr/>
        <p:txBody>
          <a:bodyPr>
            <a:normAutofit/>
          </a:bodyPr>
          <a:lstStyle/>
          <a:p>
            <a:r>
              <a:rPr lang="en-US" sz="4000" b="1" dirty="0">
                <a:solidFill>
                  <a:srgbClr val="861F41"/>
                </a:solidFill>
                <a:latin typeface="Bierstadt" panose="020B0004020202020204" pitchFamily="34" charset="0"/>
              </a:rPr>
              <a:t>Multiparty Oblivious Shuffling</a:t>
            </a:r>
          </a:p>
        </p:txBody>
      </p:sp>
      <p:sp>
        <p:nvSpPr>
          <p:cNvPr id="4" name="Slide Number Placeholder 3">
            <a:extLst>
              <a:ext uri="{FF2B5EF4-FFF2-40B4-BE49-F238E27FC236}">
                <a16:creationId xmlns:a16="http://schemas.microsoft.com/office/drawing/2014/main" id="{26F441ED-2BA3-E408-C706-0E4F1D0FB791}"/>
              </a:ext>
            </a:extLst>
          </p:cNvPr>
          <p:cNvSpPr>
            <a:spLocks noGrp="1"/>
          </p:cNvSpPr>
          <p:nvPr>
            <p:ph type="sldNum" sz="quarter" idx="12"/>
          </p:nvPr>
        </p:nvSpPr>
        <p:spPr/>
        <p:txBody>
          <a:bodyPr/>
          <a:lstStyle/>
          <a:p>
            <a:fld id="{C2D47E1E-16B8-6B43-8345-A36FFC908F81}" type="slidenum">
              <a:rPr lang="en-US" smtClean="0"/>
              <a:t>14</a:t>
            </a:fld>
            <a:endParaRPr lang="en-US" dirty="0"/>
          </a:p>
        </p:txBody>
      </p:sp>
      <p:pic>
        <p:nvPicPr>
          <p:cNvPr id="3" name="Picture 2" descr="A black and green arrows&#10;&#10;Description automatically generated">
            <a:extLst>
              <a:ext uri="{FF2B5EF4-FFF2-40B4-BE49-F238E27FC236}">
                <a16:creationId xmlns:a16="http://schemas.microsoft.com/office/drawing/2014/main" id="{190FEFA3-8F83-9B16-B808-B16A8C1025B4}"/>
              </a:ext>
            </a:extLst>
          </p:cNvPr>
          <p:cNvPicPr>
            <a:picLocks noChangeAspect="1"/>
          </p:cNvPicPr>
          <p:nvPr/>
        </p:nvPicPr>
        <p:blipFill>
          <a:blip r:embed="rId3"/>
          <a:stretch>
            <a:fillRect/>
          </a:stretch>
        </p:blipFill>
        <p:spPr>
          <a:xfrm>
            <a:off x="8062715" y="154400"/>
            <a:ext cx="1370932" cy="1370932"/>
          </a:xfrm>
          <a:prstGeom prst="rect">
            <a:avLst/>
          </a:prstGeom>
        </p:spPr>
      </p:pic>
      <p:pic>
        <p:nvPicPr>
          <p:cNvPr id="6" name="Picture 5" descr="A black and white logo&#10;&#10;Description automatically generated">
            <a:extLst>
              <a:ext uri="{FF2B5EF4-FFF2-40B4-BE49-F238E27FC236}">
                <a16:creationId xmlns:a16="http://schemas.microsoft.com/office/drawing/2014/main" id="{9CDC2EA3-59FE-B3E3-E509-A750C045EADA}"/>
              </a:ext>
            </a:extLst>
          </p:cNvPr>
          <p:cNvPicPr>
            <a:picLocks noChangeAspect="1"/>
          </p:cNvPicPr>
          <p:nvPr/>
        </p:nvPicPr>
        <p:blipFill>
          <a:blip r:embed="rId4"/>
          <a:stretch>
            <a:fillRect/>
          </a:stretch>
        </p:blipFill>
        <p:spPr>
          <a:xfrm>
            <a:off x="52387" y="5467348"/>
            <a:ext cx="1347788" cy="1347788"/>
          </a:xfrm>
          <a:prstGeom prst="rect">
            <a:avLst/>
          </a:prstGeom>
        </p:spPr>
      </p:pic>
      <p:sp>
        <p:nvSpPr>
          <p:cNvPr id="9" name="Rectangle 8">
            <a:extLst>
              <a:ext uri="{FF2B5EF4-FFF2-40B4-BE49-F238E27FC236}">
                <a16:creationId xmlns:a16="http://schemas.microsoft.com/office/drawing/2014/main" id="{D4BA06E6-8A8E-B397-7D6A-3BE565157AAA}"/>
              </a:ext>
            </a:extLst>
          </p:cNvPr>
          <p:cNvSpPr/>
          <p:nvPr/>
        </p:nvSpPr>
        <p:spPr>
          <a:xfrm>
            <a:off x="6202510" y="2880697"/>
            <a:ext cx="1001941" cy="369332"/>
          </a:xfrm>
          <a:prstGeom prst="rect">
            <a:avLst/>
          </a:prstGeom>
        </p:spPr>
        <p:txBody>
          <a:bodyPr wrap="none">
            <a:spAutoFit/>
          </a:bodyPr>
          <a:lstStyle/>
          <a:p>
            <a:r>
              <a:rPr lang="en-US" dirty="0">
                <a:solidFill>
                  <a:srgbClr val="FF0000"/>
                </a:solidFill>
                <a:latin typeface="Bierstadt" panose="020B0004020202020204" pitchFamily="34" charset="0"/>
              </a:rPr>
              <a:t>Server 1</a:t>
            </a:r>
          </a:p>
        </p:txBody>
      </p:sp>
      <p:sp>
        <p:nvSpPr>
          <p:cNvPr id="10" name="Rectangle 9">
            <a:extLst>
              <a:ext uri="{FF2B5EF4-FFF2-40B4-BE49-F238E27FC236}">
                <a16:creationId xmlns:a16="http://schemas.microsoft.com/office/drawing/2014/main" id="{705A7806-25ED-5CAF-3C55-1CE754EDA6B5}"/>
              </a:ext>
            </a:extLst>
          </p:cNvPr>
          <p:cNvSpPr/>
          <p:nvPr/>
        </p:nvSpPr>
        <p:spPr>
          <a:xfrm>
            <a:off x="6202509" y="4643240"/>
            <a:ext cx="1001941" cy="369332"/>
          </a:xfrm>
          <a:prstGeom prst="rect">
            <a:avLst/>
          </a:prstGeom>
        </p:spPr>
        <p:txBody>
          <a:bodyPr wrap="none">
            <a:spAutoFit/>
          </a:bodyPr>
          <a:lstStyle/>
          <a:p>
            <a:r>
              <a:rPr lang="en-US" dirty="0">
                <a:solidFill>
                  <a:srgbClr val="00B050"/>
                </a:solidFill>
                <a:latin typeface="Bierstadt" panose="020B0004020202020204" pitchFamily="34" charset="0"/>
              </a:rPr>
              <a:t>Server 2</a:t>
            </a:r>
          </a:p>
        </p:txBody>
      </p:sp>
      <p:sp>
        <p:nvSpPr>
          <p:cNvPr id="11" name="Rectangle 10">
            <a:extLst>
              <a:ext uri="{FF2B5EF4-FFF2-40B4-BE49-F238E27FC236}">
                <a16:creationId xmlns:a16="http://schemas.microsoft.com/office/drawing/2014/main" id="{CE2A1E80-9CFA-DD8B-A44C-753CAD9B5362}"/>
              </a:ext>
            </a:extLst>
          </p:cNvPr>
          <p:cNvSpPr/>
          <p:nvPr/>
        </p:nvSpPr>
        <p:spPr>
          <a:xfrm>
            <a:off x="6235168" y="6374070"/>
            <a:ext cx="1001941" cy="369332"/>
          </a:xfrm>
          <a:prstGeom prst="rect">
            <a:avLst/>
          </a:prstGeom>
        </p:spPr>
        <p:txBody>
          <a:bodyPr wrap="none">
            <a:spAutoFit/>
          </a:bodyPr>
          <a:lstStyle/>
          <a:p>
            <a:r>
              <a:rPr lang="en-US" dirty="0">
                <a:solidFill>
                  <a:schemeClr val="accent1"/>
                </a:solidFill>
                <a:latin typeface="Bierstadt" panose="020B0004020202020204" pitchFamily="34" charset="0"/>
              </a:rPr>
              <a:t>Server 3</a:t>
            </a:r>
          </a:p>
        </p:txBody>
      </p:sp>
      <p:pic>
        <p:nvPicPr>
          <p:cNvPr id="15" name="Picture 14" descr="A computer tower with many drawers&#10;&#10;Description automatically generated">
            <a:extLst>
              <a:ext uri="{FF2B5EF4-FFF2-40B4-BE49-F238E27FC236}">
                <a16:creationId xmlns:a16="http://schemas.microsoft.com/office/drawing/2014/main" id="{EE082762-D500-001B-6894-52C805C973B6}"/>
              </a:ext>
            </a:extLst>
          </p:cNvPr>
          <p:cNvPicPr>
            <a:picLocks noChangeAspect="1"/>
          </p:cNvPicPr>
          <p:nvPr/>
        </p:nvPicPr>
        <p:blipFill>
          <a:blip r:embed="rId5"/>
          <a:stretch>
            <a:fillRect/>
          </a:stretch>
        </p:blipFill>
        <p:spPr>
          <a:xfrm>
            <a:off x="6031947" y="3411726"/>
            <a:ext cx="1320951" cy="1320951"/>
          </a:xfrm>
          <a:prstGeom prst="rect">
            <a:avLst/>
          </a:prstGeom>
        </p:spPr>
      </p:pic>
      <p:pic>
        <p:nvPicPr>
          <p:cNvPr id="17" name="Graphic 16">
            <a:extLst>
              <a:ext uri="{FF2B5EF4-FFF2-40B4-BE49-F238E27FC236}">
                <a16:creationId xmlns:a16="http://schemas.microsoft.com/office/drawing/2014/main" id="{7A5AFFA8-A502-19C2-9344-2B365D18C2F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096000" y="1713372"/>
            <a:ext cx="1188229" cy="1188229"/>
          </a:xfrm>
          <a:prstGeom prst="rect">
            <a:avLst/>
          </a:prstGeom>
        </p:spPr>
      </p:pic>
      <p:pic>
        <p:nvPicPr>
          <p:cNvPr id="19" name="Picture 18" descr="A blue rectangular object with blue lines&#10;&#10;Description automatically generated">
            <a:extLst>
              <a:ext uri="{FF2B5EF4-FFF2-40B4-BE49-F238E27FC236}">
                <a16:creationId xmlns:a16="http://schemas.microsoft.com/office/drawing/2014/main" id="{826BB421-457F-FC20-5558-1773325B4097}"/>
              </a:ext>
            </a:extLst>
          </p:cNvPr>
          <p:cNvPicPr>
            <a:picLocks noChangeAspect="1"/>
          </p:cNvPicPr>
          <p:nvPr/>
        </p:nvPicPr>
        <p:blipFill>
          <a:blip r:embed="rId8"/>
          <a:stretch>
            <a:fillRect/>
          </a:stretch>
        </p:blipFill>
        <p:spPr>
          <a:xfrm>
            <a:off x="6075719" y="5205563"/>
            <a:ext cx="1228792" cy="1228792"/>
          </a:xfrm>
          <a:prstGeom prst="rect">
            <a:avLst/>
          </a:prstGeom>
        </p:spPr>
      </p:pic>
      <p:pic>
        <p:nvPicPr>
          <p:cNvPr id="21" name="Picture 20" descr="A red and black silhouette of a person in a hat and hood with a computer&#10;&#10;Description automatically generated">
            <a:extLst>
              <a:ext uri="{FF2B5EF4-FFF2-40B4-BE49-F238E27FC236}">
                <a16:creationId xmlns:a16="http://schemas.microsoft.com/office/drawing/2014/main" id="{992FA3E2-EE12-B09A-0615-4CF74210E108}"/>
              </a:ext>
            </a:extLst>
          </p:cNvPr>
          <p:cNvPicPr>
            <a:picLocks noChangeAspect="1"/>
          </p:cNvPicPr>
          <p:nvPr/>
        </p:nvPicPr>
        <p:blipFill>
          <a:blip r:embed="rId9"/>
          <a:stretch>
            <a:fillRect/>
          </a:stretch>
        </p:blipFill>
        <p:spPr>
          <a:xfrm>
            <a:off x="6493264" y="3884387"/>
            <a:ext cx="393700" cy="522410"/>
          </a:xfrm>
          <a:prstGeom prst="rect">
            <a:avLst/>
          </a:prstGeom>
        </p:spPr>
      </p:pic>
      <p:pic>
        <p:nvPicPr>
          <p:cNvPr id="22" name="Picture 21" descr="A red and black silhouette of a person in a hat and hood with a computer&#10;&#10;Description automatically generated">
            <a:extLst>
              <a:ext uri="{FF2B5EF4-FFF2-40B4-BE49-F238E27FC236}">
                <a16:creationId xmlns:a16="http://schemas.microsoft.com/office/drawing/2014/main" id="{48980663-7B87-2B30-9C9A-D83E3FEFF0AE}"/>
              </a:ext>
            </a:extLst>
          </p:cNvPr>
          <p:cNvPicPr>
            <a:picLocks noChangeAspect="1"/>
          </p:cNvPicPr>
          <p:nvPr/>
        </p:nvPicPr>
        <p:blipFill>
          <a:blip r:embed="rId9"/>
          <a:stretch>
            <a:fillRect/>
          </a:stretch>
        </p:blipFill>
        <p:spPr>
          <a:xfrm>
            <a:off x="6493264" y="5615217"/>
            <a:ext cx="393700" cy="522410"/>
          </a:xfrm>
          <a:prstGeom prst="rect">
            <a:avLst/>
          </a:prstGeom>
        </p:spPr>
      </p:pic>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B7BAAB6E-6242-2B5D-0F48-4A854D24A076}"/>
                  </a:ext>
                </a:extLst>
              </p:cNvPr>
              <p:cNvSpPr txBox="1"/>
              <p:nvPr/>
            </p:nvSpPr>
            <p:spPr>
              <a:xfrm>
                <a:off x="4933429" y="1674876"/>
                <a:ext cx="1193212" cy="131504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solidFill>
                                <a:srgbClr val="FF0000"/>
                              </a:solidFill>
                              <a:latin typeface="Cambria Math" panose="02040503050406030204" pitchFamily="18" charset="0"/>
                            </a:rPr>
                          </m:ctrlPr>
                        </m:sSubPr>
                        <m:e>
                          <m:r>
                            <a:rPr lang="en-US" b="1" i="1" smtClean="0">
                              <a:solidFill>
                                <a:srgbClr val="FF0000"/>
                              </a:solidFill>
                              <a:latin typeface="Cambria Math" panose="02040503050406030204" pitchFamily="18" charset="0"/>
                            </a:rPr>
                            <m:t>𝒅</m:t>
                          </m:r>
                        </m:e>
                        <m:sub>
                          <m:r>
                            <a:rPr lang="en-US" b="1" i="1" smtClean="0">
                              <a:solidFill>
                                <a:srgbClr val="FF0000"/>
                              </a:solidFill>
                              <a:latin typeface="Cambria Math" panose="02040503050406030204" pitchFamily="18" charset="0"/>
                            </a:rPr>
                            <m:t>𝟏</m:t>
                          </m:r>
                        </m:sub>
                      </m:sSub>
                      <m:r>
                        <a:rPr lang="en-US" b="0" i="1" smtClean="0">
                          <a:solidFill>
                            <a:srgbClr val="FF0000"/>
                          </a:solidFill>
                          <a:latin typeface="Cambria Math" panose="02040503050406030204" pitchFamily="18" charset="0"/>
                        </a:rPr>
                        <m:t>=</m:t>
                      </m:r>
                      <m:d>
                        <m:dPr>
                          <m:ctrlPr>
                            <a:rPr lang="en-US" i="1" smtClean="0">
                              <a:solidFill>
                                <a:srgbClr val="FF0000"/>
                              </a:solidFill>
                              <a:latin typeface="Cambria Math" panose="02040503050406030204" pitchFamily="18" charset="0"/>
                            </a:rPr>
                          </m:ctrlPr>
                        </m:dPr>
                        <m:e>
                          <m:m>
                            <m:mPr>
                              <m:mcs>
                                <m:mc>
                                  <m:mcPr>
                                    <m:count m:val="1"/>
                                    <m:mcJc m:val="center"/>
                                  </m:mcPr>
                                </m:mc>
                              </m:mcs>
                              <m:ctrlPr>
                                <a:rPr lang="en-US" i="1" smtClean="0">
                                  <a:solidFill>
                                    <a:srgbClr val="FF0000"/>
                                  </a:solidFill>
                                  <a:latin typeface="Cambria Math" panose="02040503050406030204" pitchFamily="18" charset="0"/>
                                </a:rPr>
                              </m:ctrlPr>
                            </m:mPr>
                            <m:mr>
                              <m:e>
                                <m:r>
                                  <m:rPr>
                                    <m:brk m:alnAt="7"/>
                                  </m:rPr>
                                  <a:rPr lang="en-US" i="1">
                                    <a:solidFill>
                                      <a:srgbClr val="FF0000"/>
                                    </a:solidFill>
                                    <a:latin typeface="Cambria Math" panose="02040503050406030204" pitchFamily="18" charset="0"/>
                                  </a:rPr>
                                  <m:t>⦿</m:t>
                                </m:r>
                              </m:e>
                            </m:mr>
                            <m:mr>
                              <m:e>
                                <m:r>
                                  <a:rPr lang="en-US" i="1">
                                    <a:solidFill>
                                      <a:srgbClr val="FF0000"/>
                                    </a:solidFill>
                                    <a:latin typeface="Cambria Math" panose="02040503050406030204" pitchFamily="18" charset="0"/>
                                  </a:rPr>
                                  <m:t>◈</m:t>
                                </m:r>
                              </m:e>
                            </m:mr>
                            <m:mr>
                              <m:e>
                                <m:m>
                                  <m:mPr>
                                    <m:mcs>
                                      <m:mc>
                                        <m:mcPr>
                                          <m:count m:val="1"/>
                                          <m:mcJc m:val="center"/>
                                        </m:mcPr>
                                      </m:mc>
                                    </m:mcs>
                                    <m:ctrlPr>
                                      <a:rPr lang="en-US" i="1" smtClean="0">
                                        <a:solidFill>
                                          <a:srgbClr val="FF0000"/>
                                        </a:solidFill>
                                        <a:latin typeface="Cambria Math" panose="02040503050406030204" pitchFamily="18" charset="0"/>
                                      </a:rPr>
                                    </m:ctrlPr>
                                  </m:mPr>
                                  <m:mr>
                                    <m:e/>
                                  </m:mr>
                                  <m:mr>
                                    <m:e>
                                      <m:r>
                                        <a:rPr lang="en-US" i="1">
                                          <a:solidFill>
                                            <a:srgbClr val="FF0000"/>
                                          </a:solidFill>
                                          <a:latin typeface="Cambria Math" panose="02040503050406030204" pitchFamily="18" charset="0"/>
                                        </a:rPr>
                                        <m:t>►</m:t>
                                      </m:r>
                                    </m:e>
                                  </m:mr>
                                  <m:mr>
                                    <m:e/>
                                  </m:mr>
                                </m:m>
                              </m:e>
                            </m:mr>
                          </m:m>
                        </m:e>
                      </m:d>
                    </m:oMath>
                  </m:oMathPara>
                </a14:m>
                <a:endParaRPr lang="en-US" dirty="0">
                  <a:solidFill>
                    <a:srgbClr val="FF0000"/>
                  </a:solidFill>
                </a:endParaRPr>
              </a:p>
            </p:txBody>
          </p:sp>
        </mc:Choice>
        <mc:Fallback xmlns="">
          <p:sp>
            <p:nvSpPr>
              <p:cNvPr id="23" name="TextBox 22">
                <a:extLst>
                  <a:ext uri="{FF2B5EF4-FFF2-40B4-BE49-F238E27FC236}">
                    <a16:creationId xmlns:a16="http://schemas.microsoft.com/office/drawing/2014/main" id="{B7BAAB6E-6242-2B5D-0F48-4A854D24A076}"/>
                  </a:ext>
                </a:extLst>
              </p:cNvPr>
              <p:cNvSpPr txBox="1">
                <a:spLocks noRot="1" noChangeAspect="1" noMove="1" noResize="1" noEditPoints="1" noAdjustHandles="1" noChangeArrowheads="1" noChangeShapeType="1" noTextEdit="1"/>
              </p:cNvSpPr>
              <p:nvPr/>
            </p:nvSpPr>
            <p:spPr>
              <a:xfrm>
                <a:off x="4933429" y="1674876"/>
                <a:ext cx="1193212" cy="1315040"/>
              </a:xfrm>
              <a:prstGeom prst="rect">
                <a:avLst/>
              </a:prstGeom>
              <a:blipFill>
                <a:blip r:embed="rId10"/>
                <a:stretch>
                  <a:fillRect l="-42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122889BC-98C1-473E-505E-71FA84CC7290}"/>
                  </a:ext>
                </a:extLst>
              </p:cNvPr>
              <p:cNvSpPr txBox="1"/>
              <p:nvPr/>
            </p:nvSpPr>
            <p:spPr>
              <a:xfrm>
                <a:off x="4928911" y="3512866"/>
                <a:ext cx="1193212" cy="131504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solidFill>
                                <a:srgbClr val="00B050"/>
                              </a:solidFill>
                              <a:latin typeface="Cambria Math" panose="02040503050406030204" pitchFamily="18" charset="0"/>
                            </a:rPr>
                          </m:ctrlPr>
                        </m:sSubPr>
                        <m:e>
                          <m:r>
                            <a:rPr lang="en-US" b="1" i="1" smtClean="0">
                              <a:solidFill>
                                <a:srgbClr val="00B050"/>
                              </a:solidFill>
                              <a:latin typeface="Cambria Math" panose="02040503050406030204" pitchFamily="18" charset="0"/>
                            </a:rPr>
                            <m:t>𝒅</m:t>
                          </m:r>
                        </m:e>
                        <m:sub>
                          <m:r>
                            <a:rPr lang="en-US" b="1" i="1" smtClean="0">
                              <a:solidFill>
                                <a:srgbClr val="00B050"/>
                              </a:solidFill>
                              <a:latin typeface="Cambria Math" panose="02040503050406030204" pitchFamily="18" charset="0"/>
                            </a:rPr>
                            <m:t>𝟐</m:t>
                          </m:r>
                        </m:sub>
                      </m:sSub>
                      <m:r>
                        <a:rPr lang="en-US" b="0" i="1" smtClean="0">
                          <a:solidFill>
                            <a:srgbClr val="00B050"/>
                          </a:solidFill>
                          <a:latin typeface="Cambria Math" panose="02040503050406030204" pitchFamily="18" charset="0"/>
                        </a:rPr>
                        <m:t>=</m:t>
                      </m:r>
                      <m:d>
                        <m:dPr>
                          <m:ctrlPr>
                            <a:rPr lang="en-US" i="1" smtClean="0">
                              <a:solidFill>
                                <a:srgbClr val="00B050"/>
                              </a:solidFill>
                              <a:latin typeface="Cambria Math" panose="02040503050406030204" pitchFamily="18" charset="0"/>
                            </a:rPr>
                          </m:ctrlPr>
                        </m:dPr>
                        <m:e>
                          <m:m>
                            <m:mPr>
                              <m:mcs>
                                <m:mc>
                                  <m:mcPr>
                                    <m:count m:val="1"/>
                                    <m:mcJc m:val="center"/>
                                  </m:mcPr>
                                </m:mc>
                              </m:mcs>
                              <m:ctrlPr>
                                <a:rPr lang="en-US" i="1" smtClean="0">
                                  <a:solidFill>
                                    <a:srgbClr val="00B050"/>
                                  </a:solidFill>
                                  <a:latin typeface="Cambria Math" panose="02040503050406030204" pitchFamily="18" charset="0"/>
                                </a:rPr>
                              </m:ctrlPr>
                            </m:mPr>
                            <m:mr>
                              <m:e>
                                <m:r>
                                  <m:rPr>
                                    <m:brk m:alnAt="7"/>
                                  </m:rPr>
                                  <a:rPr lang="en-US" i="1">
                                    <a:solidFill>
                                      <a:srgbClr val="00B050"/>
                                    </a:solidFill>
                                    <a:latin typeface="Cambria Math" panose="02040503050406030204" pitchFamily="18" charset="0"/>
                                  </a:rPr>
                                  <m:t>⦿</m:t>
                                </m:r>
                              </m:e>
                            </m:mr>
                            <m:mr>
                              <m:e>
                                <m:r>
                                  <a:rPr lang="en-US" i="1">
                                    <a:solidFill>
                                      <a:srgbClr val="00B050"/>
                                    </a:solidFill>
                                    <a:latin typeface="Cambria Math" panose="02040503050406030204" pitchFamily="18" charset="0"/>
                                  </a:rPr>
                                  <m:t>◈</m:t>
                                </m:r>
                              </m:e>
                            </m:mr>
                            <m:mr>
                              <m:e>
                                <m:m>
                                  <m:mPr>
                                    <m:mcs>
                                      <m:mc>
                                        <m:mcPr>
                                          <m:count m:val="1"/>
                                          <m:mcJc m:val="center"/>
                                        </m:mcPr>
                                      </m:mc>
                                    </m:mcs>
                                    <m:ctrlPr>
                                      <a:rPr lang="en-US" i="1" smtClean="0">
                                        <a:solidFill>
                                          <a:srgbClr val="00B050"/>
                                        </a:solidFill>
                                        <a:latin typeface="Cambria Math" panose="02040503050406030204" pitchFamily="18" charset="0"/>
                                      </a:rPr>
                                    </m:ctrlPr>
                                  </m:mPr>
                                  <m:mr>
                                    <m:e/>
                                  </m:mr>
                                  <m:mr>
                                    <m:e>
                                      <m:r>
                                        <a:rPr lang="en-US" i="1">
                                          <a:solidFill>
                                            <a:srgbClr val="00B050"/>
                                          </a:solidFill>
                                          <a:latin typeface="Cambria Math" panose="02040503050406030204" pitchFamily="18" charset="0"/>
                                        </a:rPr>
                                        <m:t>►</m:t>
                                      </m:r>
                                    </m:e>
                                  </m:mr>
                                  <m:mr>
                                    <m:e/>
                                  </m:mr>
                                </m:m>
                              </m:e>
                            </m:mr>
                          </m:m>
                        </m:e>
                      </m:d>
                    </m:oMath>
                  </m:oMathPara>
                </a14:m>
                <a:endParaRPr lang="en-US" dirty="0">
                  <a:solidFill>
                    <a:srgbClr val="00B050"/>
                  </a:solidFill>
                </a:endParaRPr>
              </a:p>
            </p:txBody>
          </p:sp>
        </mc:Choice>
        <mc:Fallback xmlns="">
          <p:sp>
            <p:nvSpPr>
              <p:cNvPr id="24" name="TextBox 23">
                <a:extLst>
                  <a:ext uri="{FF2B5EF4-FFF2-40B4-BE49-F238E27FC236}">
                    <a16:creationId xmlns:a16="http://schemas.microsoft.com/office/drawing/2014/main" id="{122889BC-98C1-473E-505E-71FA84CC7290}"/>
                  </a:ext>
                </a:extLst>
              </p:cNvPr>
              <p:cNvSpPr txBox="1">
                <a:spLocks noRot="1" noChangeAspect="1" noMove="1" noResize="1" noEditPoints="1" noAdjustHandles="1" noChangeArrowheads="1" noChangeShapeType="1" noTextEdit="1"/>
              </p:cNvSpPr>
              <p:nvPr/>
            </p:nvSpPr>
            <p:spPr>
              <a:xfrm>
                <a:off x="4928911" y="3512866"/>
                <a:ext cx="1193212" cy="1315040"/>
              </a:xfrm>
              <a:prstGeom prst="rect">
                <a:avLst/>
              </a:prstGeom>
              <a:blipFill>
                <a:blip r:embed="rId11"/>
                <a:stretch>
                  <a:fillRect l="-425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5AF740B4-F2BF-0D68-B26F-93D25A812855}"/>
                  </a:ext>
                </a:extLst>
              </p:cNvPr>
              <p:cNvSpPr txBox="1"/>
              <p:nvPr/>
            </p:nvSpPr>
            <p:spPr>
              <a:xfrm>
                <a:off x="4928911" y="5313467"/>
                <a:ext cx="1193212" cy="131504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solidFill>
                                <a:schemeClr val="accent1"/>
                              </a:solidFill>
                              <a:latin typeface="Cambria Math" panose="02040503050406030204" pitchFamily="18" charset="0"/>
                            </a:rPr>
                          </m:ctrlPr>
                        </m:sSubPr>
                        <m:e>
                          <m:r>
                            <a:rPr lang="en-US" b="1" i="1" smtClean="0">
                              <a:solidFill>
                                <a:schemeClr val="accent1"/>
                              </a:solidFill>
                              <a:latin typeface="Cambria Math" panose="02040503050406030204" pitchFamily="18" charset="0"/>
                            </a:rPr>
                            <m:t>𝒅</m:t>
                          </m:r>
                        </m:e>
                        <m:sub>
                          <m:r>
                            <a:rPr lang="en-US" b="1" i="1" smtClean="0">
                              <a:solidFill>
                                <a:schemeClr val="accent1"/>
                              </a:solidFill>
                              <a:latin typeface="Cambria Math" panose="02040503050406030204" pitchFamily="18" charset="0"/>
                            </a:rPr>
                            <m:t>𝟑</m:t>
                          </m:r>
                        </m:sub>
                      </m:sSub>
                      <m:r>
                        <a:rPr lang="en-US" b="0" i="1" smtClean="0">
                          <a:solidFill>
                            <a:schemeClr val="accent1"/>
                          </a:solidFill>
                          <a:latin typeface="Cambria Math" panose="02040503050406030204" pitchFamily="18" charset="0"/>
                        </a:rPr>
                        <m:t>=</m:t>
                      </m:r>
                      <m:d>
                        <m:dPr>
                          <m:ctrlPr>
                            <a:rPr lang="en-US" i="1" smtClean="0">
                              <a:solidFill>
                                <a:schemeClr val="accent1"/>
                              </a:solidFill>
                              <a:latin typeface="Cambria Math" panose="02040503050406030204" pitchFamily="18" charset="0"/>
                            </a:rPr>
                          </m:ctrlPr>
                        </m:dPr>
                        <m:e>
                          <m:m>
                            <m:mPr>
                              <m:mcs>
                                <m:mc>
                                  <m:mcPr>
                                    <m:count m:val="1"/>
                                    <m:mcJc m:val="center"/>
                                  </m:mcPr>
                                </m:mc>
                              </m:mcs>
                              <m:ctrlPr>
                                <a:rPr lang="en-US" i="1" smtClean="0">
                                  <a:solidFill>
                                    <a:schemeClr val="accent1"/>
                                  </a:solidFill>
                                  <a:latin typeface="Cambria Math" panose="02040503050406030204" pitchFamily="18" charset="0"/>
                                </a:rPr>
                              </m:ctrlPr>
                            </m:mPr>
                            <m:mr>
                              <m:e>
                                <m:r>
                                  <m:rPr>
                                    <m:brk m:alnAt="7"/>
                                  </m:rPr>
                                  <a:rPr lang="en-US" i="1">
                                    <a:solidFill>
                                      <a:schemeClr val="accent1"/>
                                    </a:solidFill>
                                    <a:latin typeface="Cambria Math" panose="02040503050406030204" pitchFamily="18" charset="0"/>
                                  </a:rPr>
                                  <m:t>⦿</m:t>
                                </m:r>
                              </m:e>
                            </m:mr>
                            <m:mr>
                              <m:e>
                                <m:r>
                                  <a:rPr lang="en-US" i="1">
                                    <a:solidFill>
                                      <a:schemeClr val="accent1"/>
                                    </a:solidFill>
                                    <a:latin typeface="Cambria Math" panose="02040503050406030204" pitchFamily="18" charset="0"/>
                                  </a:rPr>
                                  <m:t>◈</m:t>
                                </m:r>
                              </m:e>
                            </m:mr>
                            <m:mr>
                              <m:e>
                                <m:m>
                                  <m:mPr>
                                    <m:mcs>
                                      <m:mc>
                                        <m:mcPr>
                                          <m:count m:val="1"/>
                                          <m:mcJc m:val="center"/>
                                        </m:mcPr>
                                      </m:mc>
                                    </m:mcs>
                                    <m:ctrlPr>
                                      <a:rPr lang="en-US" i="1" smtClean="0">
                                        <a:solidFill>
                                          <a:schemeClr val="accent1"/>
                                        </a:solidFill>
                                        <a:latin typeface="Cambria Math" panose="02040503050406030204" pitchFamily="18" charset="0"/>
                                      </a:rPr>
                                    </m:ctrlPr>
                                  </m:mPr>
                                  <m:mr>
                                    <m:e/>
                                  </m:mr>
                                  <m:mr>
                                    <m:e>
                                      <m:r>
                                        <a:rPr lang="en-US" i="1">
                                          <a:solidFill>
                                            <a:schemeClr val="accent1"/>
                                          </a:solidFill>
                                          <a:latin typeface="Cambria Math" panose="02040503050406030204" pitchFamily="18" charset="0"/>
                                        </a:rPr>
                                        <m:t>►</m:t>
                                      </m:r>
                                    </m:e>
                                  </m:mr>
                                  <m:mr>
                                    <m:e/>
                                  </m:mr>
                                </m:m>
                              </m:e>
                            </m:mr>
                          </m:m>
                        </m:e>
                      </m:d>
                    </m:oMath>
                  </m:oMathPara>
                </a14:m>
                <a:endParaRPr lang="en-US" dirty="0">
                  <a:solidFill>
                    <a:schemeClr val="accent1"/>
                  </a:solidFill>
                </a:endParaRPr>
              </a:p>
            </p:txBody>
          </p:sp>
        </mc:Choice>
        <mc:Fallback xmlns="">
          <p:sp>
            <p:nvSpPr>
              <p:cNvPr id="25" name="TextBox 24">
                <a:extLst>
                  <a:ext uri="{FF2B5EF4-FFF2-40B4-BE49-F238E27FC236}">
                    <a16:creationId xmlns:a16="http://schemas.microsoft.com/office/drawing/2014/main" id="{5AF740B4-F2BF-0D68-B26F-93D25A812855}"/>
                  </a:ext>
                </a:extLst>
              </p:cNvPr>
              <p:cNvSpPr txBox="1">
                <a:spLocks noRot="1" noChangeAspect="1" noMove="1" noResize="1" noEditPoints="1" noAdjustHandles="1" noChangeArrowheads="1" noChangeShapeType="1" noTextEdit="1"/>
              </p:cNvSpPr>
              <p:nvPr/>
            </p:nvSpPr>
            <p:spPr>
              <a:xfrm>
                <a:off x="4928911" y="5313467"/>
                <a:ext cx="1193212" cy="1315040"/>
              </a:xfrm>
              <a:prstGeom prst="rect">
                <a:avLst/>
              </a:prstGeom>
              <a:blipFill>
                <a:blip r:embed="rId12"/>
                <a:stretch>
                  <a:fillRect l="-425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5D6D4F0F-3843-E439-2D7D-B5E6A8756FFB}"/>
                  </a:ext>
                </a:extLst>
              </p:cNvPr>
              <p:cNvSpPr txBox="1"/>
              <p:nvPr/>
            </p:nvSpPr>
            <p:spPr>
              <a:xfrm>
                <a:off x="878028" y="3499011"/>
                <a:ext cx="2765629" cy="131504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i="1" smtClean="0">
                          <a:solidFill>
                            <a:schemeClr val="tx1"/>
                          </a:solidFill>
                          <a:latin typeface="Cambria Math" panose="02040503050406030204" pitchFamily="18" charset="0"/>
                        </a:rPr>
                        <m:t>𝒅</m:t>
                      </m:r>
                      <m:r>
                        <a:rPr lang="en-US" b="0" i="1" smtClean="0">
                          <a:solidFill>
                            <a:schemeClr val="tx1"/>
                          </a:solidFill>
                          <a:latin typeface="Cambria Math" panose="02040503050406030204" pitchFamily="18" charset="0"/>
                        </a:rPr>
                        <m:t>=</m:t>
                      </m:r>
                      <m:sSub>
                        <m:sSubPr>
                          <m:ctrlPr>
                            <a:rPr lang="en-US" b="1" i="1" smtClean="0">
                              <a:solidFill>
                                <a:srgbClr val="FF0000"/>
                              </a:solidFill>
                              <a:latin typeface="Cambria Math" panose="02040503050406030204" pitchFamily="18" charset="0"/>
                            </a:rPr>
                          </m:ctrlPr>
                        </m:sSubPr>
                        <m:e>
                          <m:r>
                            <a:rPr lang="en-US" b="1" i="1" smtClean="0">
                              <a:solidFill>
                                <a:srgbClr val="FF0000"/>
                              </a:solidFill>
                              <a:latin typeface="Cambria Math" panose="02040503050406030204" pitchFamily="18" charset="0"/>
                            </a:rPr>
                            <m:t>𝒅</m:t>
                          </m:r>
                        </m:e>
                        <m:sub>
                          <m:r>
                            <a:rPr lang="en-US" b="1" i="1" smtClean="0">
                              <a:solidFill>
                                <a:srgbClr val="FF0000"/>
                              </a:solidFill>
                              <a:latin typeface="Cambria Math" panose="02040503050406030204" pitchFamily="18" charset="0"/>
                            </a:rPr>
                            <m:t>𝟏</m:t>
                          </m:r>
                        </m:sub>
                      </m:sSub>
                      <m:r>
                        <a:rPr lang="en-US" b="0" i="1" smtClean="0">
                          <a:solidFill>
                            <a:schemeClr val="tx1"/>
                          </a:solidFill>
                          <a:latin typeface="Cambria Math" panose="02040503050406030204" pitchFamily="18" charset="0"/>
                        </a:rPr>
                        <m:t>+</m:t>
                      </m:r>
                      <m:sSub>
                        <m:sSubPr>
                          <m:ctrlPr>
                            <a:rPr lang="en-US" b="1" i="1" smtClean="0">
                              <a:solidFill>
                                <a:srgbClr val="00B050"/>
                              </a:solidFill>
                              <a:latin typeface="Cambria Math" panose="02040503050406030204" pitchFamily="18" charset="0"/>
                            </a:rPr>
                          </m:ctrlPr>
                        </m:sSubPr>
                        <m:e>
                          <m:r>
                            <a:rPr lang="en-US" b="1" i="1">
                              <a:solidFill>
                                <a:srgbClr val="00B050"/>
                              </a:solidFill>
                              <a:latin typeface="Cambria Math" panose="02040503050406030204" pitchFamily="18" charset="0"/>
                            </a:rPr>
                            <m:t>𝒅</m:t>
                          </m:r>
                        </m:e>
                        <m:sub>
                          <m:r>
                            <a:rPr lang="en-US" b="1" i="1" smtClean="0">
                              <a:solidFill>
                                <a:srgbClr val="00B050"/>
                              </a:solidFill>
                              <a:latin typeface="Cambria Math" panose="02040503050406030204" pitchFamily="18" charset="0"/>
                            </a:rPr>
                            <m:t>𝟐</m:t>
                          </m:r>
                        </m:sub>
                      </m:sSub>
                      <m:r>
                        <a:rPr lang="en-US" b="0" i="1" smtClean="0">
                          <a:solidFill>
                            <a:schemeClr val="tx1"/>
                          </a:solidFill>
                          <a:latin typeface="Cambria Math" panose="02040503050406030204" pitchFamily="18" charset="0"/>
                        </a:rPr>
                        <m:t>+</m:t>
                      </m:r>
                      <m:sSub>
                        <m:sSubPr>
                          <m:ctrlPr>
                            <a:rPr lang="en-US" b="1" i="1" smtClean="0">
                              <a:solidFill>
                                <a:schemeClr val="accent1"/>
                              </a:solidFill>
                              <a:latin typeface="Cambria Math" panose="02040503050406030204" pitchFamily="18" charset="0"/>
                            </a:rPr>
                          </m:ctrlPr>
                        </m:sSubPr>
                        <m:e>
                          <m:r>
                            <a:rPr lang="en-US" b="1" i="1">
                              <a:solidFill>
                                <a:schemeClr val="accent1"/>
                              </a:solidFill>
                              <a:latin typeface="Cambria Math" panose="02040503050406030204" pitchFamily="18" charset="0"/>
                            </a:rPr>
                            <m:t>𝒅</m:t>
                          </m:r>
                        </m:e>
                        <m:sub>
                          <m:r>
                            <a:rPr lang="en-US" b="1" i="1" smtClean="0">
                              <a:solidFill>
                                <a:schemeClr val="accent1"/>
                              </a:solidFill>
                              <a:latin typeface="Cambria Math" panose="02040503050406030204" pitchFamily="18" charset="0"/>
                            </a:rPr>
                            <m:t>𝟑</m:t>
                          </m:r>
                        </m:sub>
                      </m:sSub>
                      <m:r>
                        <a:rPr lang="en-US" b="1" i="1" smtClean="0">
                          <a:solidFill>
                            <a:schemeClr val="accent1"/>
                          </a:solidFill>
                          <a:latin typeface="Cambria Math" panose="02040503050406030204" pitchFamily="18" charset="0"/>
                        </a:rPr>
                        <m:t> </m:t>
                      </m:r>
                      <m:r>
                        <a:rPr lang="en-US" b="0" i="1" smtClean="0">
                          <a:solidFill>
                            <a:schemeClr val="tx1"/>
                          </a:solidFill>
                          <a:latin typeface="Cambria Math" panose="02040503050406030204" pitchFamily="18" charset="0"/>
                        </a:rPr>
                        <m:t>=</m:t>
                      </m:r>
                      <m:d>
                        <m:dPr>
                          <m:ctrlPr>
                            <a:rPr lang="en-US" i="1" smtClean="0">
                              <a:solidFill>
                                <a:schemeClr val="tx1"/>
                              </a:solidFill>
                              <a:latin typeface="Cambria Math" panose="02040503050406030204" pitchFamily="18" charset="0"/>
                            </a:rPr>
                          </m:ctrlPr>
                        </m:dPr>
                        <m:e>
                          <m:m>
                            <m:mPr>
                              <m:mcs>
                                <m:mc>
                                  <m:mcPr>
                                    <m:count m:val="1"/>
                                    <m:mcJc m:val="center"/>
                                  </m:mcPr>
                                </m:mc>
                              </m:mcs>
                              <m:ctrlPr>
                                <a:rPr lang="en-US" i="1" smtClean="0">
                                  <a:solidFill>
                                    <a:schemeClr val="tx1"/>
                                  </a:solidFill>
                                  <a:latin typeface="Cambria Math" panose="02040503050406030204" pitchFamily="18" charset="0"/>
                                </a:rPr>
                              </m:ctrlPr>
                            </m:mPr>
                            <m:mr>
                              <m:e>
                                <m:r>
                                  <m:rPr>
                                    <m:brk m:alnAt="7"/>
                                  </m:rPr>
                                  <a:rPr lang="en-US" i="1" smtClean="0">
                                    <a:solidFill>
                                      <a:srgbClr val="C00000"/>
                                    </a:solidFill>
                                    <a:latin typeface="Cambria Math" panose="02040503050406030204" pitchFamily="18" charset="0"/>
                                  </a:rPr>
                                  <m:t>⦿</m:t>
                                </m:r>
                              </m:e>
                            </m:mr>
                            <m:mr>
                              <m:e>
                                <m:r>
                                  <a:rPr lang="en-US" i="1" smtClean="0">
                                    <a:solidFill>
                                      <a:srgbClr val="00B0F0"/>
                                    </a:solidFill>
                                    <a:latin typeface="Cambria Math" panose="02040503050406030204" pitchFamily="18" charset="0"/>
                                  </a:rPr>
                                  <m:t>◈</m:t>
                                </m:r>
                              </m:e>
                            </m:mr>
                            <m:mr>
                              <m:e>
                                <m:m>
                                  <m:mPr>
                                    <m:mcs>
                                      <m:mc>
                                        <m:mcPr>
                                          <m:count m:val="1"/>
                                          <m:mcJc m:val="center"/>
                                        </m:mcPr>
                                      </m:mc>
                                    </m:mcs>
                                    <m:ctrlPr>
                                      <a:rPr lang="en-US" i="1" smtClean="0">
                                        <a:solidFill>
                                          <a:schemeClr val="tx1"/>
                                        </a:solidFill>
                                        <a:latin typeface="Cambria Math" panose="02040503050406030204" pitchFamily="18" charset="0"/>
                                      </a:rPr>
                                    </m:ctrlPr>
                                  </m:mPr>
                                  <m:mr>
                                    <m:e/>
                                  </m:mr>
                                  <m:mr>
                                    <m:e>
                                      <m:r>
                                        <a:rPr lang="en-US" i="1" smtClean="0">
                                          <a:solidFill>
                                            <a:schemeClr val="accent6">
                                              <a:lumMod val="75000"/>
                                            </a:schemeClr>
                                          </a:solidFill>
                                          <a:latin typeface="Cambria Math" panose="02040503050406030204" pitchFamily="18" charset="0"/>
                                        </a:rPr>
                                        <m:t>►</m:t>
                                      </m:r>
                                    </m:e>
                                  </m:mr>
                                  <m:mr>
                                    <m:e/>
                                  </m:mr>
                                </m:m>
                              </m:e>
                            </m:mr>
                          </m:m>
                        </m:e>
                      </m:d>
                    </m:oMath>
                  </m:oMathPara>
                </a14:m>
                <a:endParaRPr lang="en-US" dirty="0">
                  <a:solidFill>
                    <a:schemeClr val="tx1"/>
                  </a:solidFill>
                </a:endParaRPr>
              </a:p>
            </p:txBody>
          </p:sp>
        </mc:Choice>
        <mc:Fallback xmlns="">
          <p:sp>
            <p:nvSpPr>
              <p:cNvPr id="26" name="TextBox 25">
                <a:extLst>
                  <a:ext uri="{FF2B5EF4-FFF2-40B4-BE49-F238E27FC236}">
                    <a16:creationId xmlns:a16="http://schemas.microsoft.com/office/drawing/2014/main" id="{5D6D4F0F-3843-E439-2D7D-B5E6A8756FFB}"/>
                  </a:ext>
                </a:extLst>
              </p:cNvPr>
              <p:cNvSpPr txBox="1">
                <a:spLocks noRot="1" noChangeAspect="1" noMove="1" noResize="1" noEditPoints="1" noAdjustHandles="1" noChangeArrowheads="1" noChangeShapeType="1" noTextEdit="1"/>
              </p:cNvSpPr>
              <p:nvPr/>
            </p:nvSpPr>
            <p:spPr>
              <a:xfrm>
                <a:off x="878028" y="3499011"/>
                <a:ext cx="2765629" cy="1315040"/>
              </a:xfrm>
              <a:prstGeom prst="rect">
                <a:avLst/>
              </a:prstGeom>
              <a:blipFill>
                <a:blip r:embed="rId13"/>
                <a:stretch>
                  <a:fillRect l="-1826"/>
                </a:stretch>
              </a:blipFill>
            </p:spPr>
            <p:txBody>
              <a:bodyPr/>
              <a:lstStyle/>
              <a:p>
                <a:r>
                  <a:rPr lang="en-US">
                    <a:noFill/>
                  </a:rPr>
                  <a:t> </a:t>
                </a:r>
              </a:p>
            </p:txBody>
          </p:sp>
        </mc:Fallback>
      </mc:AlternateContent>
      <p:cxnSp>
        <p:nvCxnSpPr>
          <p:cNvPr id="28" name="Straight Arrow Connector 27">
            <a:extLst>
              <a:ext uri="{FF2B5EF4-FFF2-40B4-BE49-F238E27FC236}">
                <a16:creationId xmlns:a16="http://schemas.microsoft.com/office/drawing/2014/main" id="{08F7286B-7CC7-F081-EED5-C1DEE07D6C5F}"/>
              </a:ext>
            </a:extLst>
          </p:cNvPr>
          <p:cNvCxnSpPr>
            <a:cxnSpLocks/>
            <a:stCxn id="23" idx="1"/>
          </p:cNvCxnSpPr>
          <p:nvPr/>
        </p:nvCxnSpPr>
        <p:spPr>
          <a:xfrm flipH="1">
            <a:off x="3600298" y="2332396"/>
            <a:ext cx="1333131" cy="1739805"/>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AF29CBB0-2505-06FA-4779-3823E80B17B8}"/>
              </a:ext>
            </a:extLst>
          </p:cNvPr>
          <p:cNvCxnSpPr>
            <a:cxnSpLocks/>
            <a:stCxn id="24" idx="1"/>
          </p:cNvCxnSpPr>
          <p:nvPr/>
        </p:nvCxnSpPr>
        <p:spPr>
          <a:xfrm flipH="1" flipV="1">
            <a:off x="3600298" y="4156531"/>
            <a:ext cx="1328613" cy="13855"/>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8ED88F41-BE9B-73F0-2AE9-7954A2DA50DE}"/>
              </a:ext>
            </a:extLst>
          </p:cNvPr>
          <p:cNvCxnSpPr>
            <a:cxnSpLocks/>
            <a:stCxn id="25" idx="1"/>
          </p:cNvCxnSpPr>
          <p:nvPr/>
        </p:nvCxnSpPr>
        <p:spPr>
          <a:xfrm flipH="1" flipV="1">
            <a:off x="3592524" y="4243777"/>
            <a:ext cx="1336387" cy="1727210"/>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7F23D647-DD78-21BF-61E6-D881C64CB59E}"/>
              </a:ext>
            </a:extLst>
          </p:cNvPr>
          <p:cNvSpPr txBox="1"/>
          <p:nvPr/>
        </p:nvSpPr>
        <p:spPr>
          <a:xfrm>
            <a:off x="872645" y="1747439"/>
            <a:ext cx="3713019" cy="1154162"/>
          </a:xfrm>
          <a:prstGeom prst="rect">
            <a:avLst/>
          </a:prstGeom>
          <a:noFill/>
        </p:spPr>
        <p:txBody>
          <a:bodyPr wrap="square" rtlCol="0">
            <a:spAutoFit/>
          </a:bodyPr>
          <a:lstStyle/>
          <a:p>
            <a:pPr>
              <a:lnSpc>
                <a:spcPct val="150000"/>
              </a:lnSpc>
            </a:pPr>
            <a:r>
              <a:rPr lang="en-US" sz="2400" b="1" dirty="0">
                <a:solidFill>
                  <a:srgbClr val="002060"/>
                </a:solidFill>
                <a:latin typeface="Bierstadt" panose="020B0004020202020204" pitchFamily="34" charset="0"/>
              </a:rPr>
              <a:t>Input</a:t>
            </a:r>
            <a:r>
              <a:rPr lang="en-US" sz="2400" dirty="0">
                <a:solidFill>
                  <a:srgbClr val="002060"/>
                </a:solidFill>
                <a:latin typeface="Bierstadt" panose="020B0004020202020204" pitchFamily="34" charset="0"/>
              </a:rPr>
              <a:t>: Arithmetic secret shares of a data vector</a:t>
            </a: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4787B439-D328-63CE-81F3-A7A3DC0BA4FA}"/>
                  </a:ext>
                </a:extLst>
              </p:cNvPr>
              <p:cNvSpPr txBox="1"/>
              <p:nvPr/>
            </p:nvSpPr>
            <p:spPr>
              <a:xfrm>
                <a:off x="8048427" y="1700834"/>
                <a:ext cx="4061357" cy="2814873"/>
              </a:xfrm>
              <a:prstGeom prst="rect">
                <a:avLst/>
              </a:prstGeom>
              <a:noFill/>
            </p:spPr>
            <p:txBody>
              <a:bodyPr wrap="square" rtlCol="0">
                <a:spAutoFit/>
              </a:bodyPr>
              <a:lstStyle/>
              <a:p>
                <a:pPr>
                  <a:lnSpc>
                    <a:spcPct val="150000"/>
                  </a:lnSpc>
                </a:pPr>
                <a:r>
                  <a:rPr lang="en-US" sz="2400" b="1" dirty="0">
                    <a:solidFill>
                      <a:srgbClr val="002060"/>
                    </a:solidFill>
                    <a:latin typeface="Bierstadt" panose="020B0004020202020204" pitchFamily="34" charset="0"/>
                  </a:rPr>
                  <a:t>Output</a:t>
                </a:r>
                <a:r>
                  <a:rPr lang="en-US" sz="2400" dirty="0">
                    <a:solidFill>
                      <a:srgbClr val="002060"/>
                    </a:solidFill>
                    <a:latin typeface="Bierstadt" panose="020B0004020202020204" pitchFamily="34" charset="0"/>
                  </a:rPr>
                  <a:t>:</a:t>
                </a:r>
              </a:p>
              <a:p>
                <a:pPr marL="342900" indent="-342900">
                  <a:lnSpc>
                    <a:spcPct val="150000"/>
                  </a:lnSpc>
                  <a:buFont typeface="Arial" panose="020B0604020202020204" pitchFamily="34" charset="0"/>
                  <a:buChar char="•"/>
                </a:pPr>
                <a:r>
                  <a:rPr lang="en-US" sz="2400" dirty="0">
                    <a:solidFill>
                      <a:srgbClr val="002060"/>
                    </a:solidFill>
                    <a:latin typeface="Bierstadt" panose="020B0004020202020204" pitchFamily="34" charset="0"/>
                  </a:rPr>
                  <a:t>A permutation </a:t>
                </a:r>
                <a14:m>
                  <m:oMath xmlns:m="http://schemas.openxmlformats.org/officeDocument/2006/math">
                    <m:sSub>
                      <m:sSubPr>
                        <m:ctrlPr>
                          <a:rPr lang="en-US" sz="2400" i="1" smtClean="0">
                            <a:solidFill>
                              <a:srgbClr val="002060"/>
                            </a:solidFill>
                            <a:latin typeface="Cambria Math" panose="02040503050406030204" pitchFamily="18" charset="0"/>
                            <a:ea typeface="Cambria Math" panose="02040503050406030204" pitchFamily="18" charset="0"/>
                          </a:rPr>
                        </m:ctrlPr>
                      </m:sSubPr>
                      <m:e>
                        <m:r>
                          <a:rPr lang="en-US" sz="2400" i="1">
                            <a:solidFill>
                              <a:srgbClr val="002060"/>
                            </a:solidFill>
                            <a:latin typeface="Cambria Math" panose="02040503050406030204" pitchFamily="18" charset="0"/>
                            <a:ea typeface="Cambria Math" panose="02040503050406030204" pitchFamily="18" charset="0"/>
                          </a:rPr>
                          <m:t>𝜋</m:t>
                        </m:r>
                      </m:e>
                      <m:sub>
                        <m:r>
                          <a:rPr lang="en-US" sz="2400" b="0" i="1" smtClean="0">
                            <a:solidFill>
                              <a:srgbClr val="002060"/>
                            </a:solidFill>
                            <a:latin typeface="Cambria Math" panose="02040503050406030204" pitchFamily="18" charset="0"/>
                            <a:ea typeface="Cambria Math" panose="02040503050406030204" pitchFamily="18" charset="0"/>
                          </a:rPr>
                          <m:t>𝑖</m:t>
                        </m:r>
                      </m:sub>
                    </m:sSub>
                  </m:oMath>
                </a14:m>
                <a:r>
                  <a:rPr lang="en-US" sz="2400" dirty="0">
                    <a:solidFill>
                      <a:srgbClr val="002060"/>
                    </a:solidFill>
                    <a:latin typeface="Bierstadt" panose="020B0004020202020204" pitchFamily="34" charset="0"/>
                  </a:rPr>
                  <a:t> for each server</a:t>
                </a:r>
                <a14:m>
                  <m:oMath xmlns:m="http://schemas.openxmlformats.org/officeDocument/2006/math">
                    <m:sSub>
                      <m:sSubPr>
                        <m:ctrlPr>
                          <a:rPr lang="en-US" sz="2400" i="1">
                            <a:solidFill>
                              <a:srgbClr val="002060"/>
                            </a:solidFill>
                            <a:latin typeface="Cambria Math" panose="02040503050406030204" pitchFamily="18" charset="0"/>
                          </a:rPr>
                        </m:ctrlPr>
                      </m:sSubPr>
                      <m:e>
                        <m:r>
                          <a:rPr lang="en-US" sz="2400" b="0" i="1" smtClean="0">
                            <a:solidFill>
                              <a:srgbClr val="002060"/>
                            </a:solidFill>
                            <a:latin typeface="Cambria Math" panose="02040503050406030204" pitchFamily="18" charset="0"/>
                          </a:rPr>
                          <m:t> </m:t>
                        </m:r>
                        <m:r>
                          <a:rPr lang="en-US" sz="2400" i="1">
                            <a:solidFill>
                              <a:srgbClr val="002060"/>
                            </a:solidFill>
                            <a:latin typeface="Cambria Math" panose="02040503050406030204" pitchFamily="18" charset="0"/>
                          </a:rPr>
                          <m:t>𝑃</m:t>
                        </m:r>
                      </m:e>
                      <m:sub>
                        <m:r>
                          <a:rPr lang="en-US" sz="2400" b="0" i="1" smtClean="0">
                            <a:solidFill>
                              <a:srgbClr val="002060"/>
                            </a:solidFill>
                            <a:latin typeface="Cambria Math" panose="02040503050406030204" pitchFamily="18" charset="0"/>
                          </a:rPr>
                          <m:t>𝑖</m:t>
                        </m:r>
                      </m:sub>
                    </m:sSub>
                    <m:r>
                      <a:rPr lang="en-US" sz="2400" b="0" i="1" smtClean="0">
                        <a:solidFill>
                          <a:srgbClr val="002060"/>
                        </a:solidFill>
                        <a:latin typeface="Cambria Math" panose="02040503050406030204" pitchFamily="18" charset="0"/>
                      </a:rPr>
                      <m:t> </m:t>
                    </m:r>
                    <m:r>
                      <a:rPr lang="en-US" sz="2400" b="0" i="1" smtClean="0">
                        <a:solidFill>
                          <a:srgbClr val="002060"/>
                        </a:solidFill>
                        <a:latin typeface="Cambria Math" panose="02040503050406030204" pitchFamily="18" charset="0"/>
                        <a:ea typeface="Cambria Math" panose="02040503050406030204" pitchFamily="18" charset="0"/>
                      </a:rPr>
                      <m:t>∈{</m:t>
                    </m:r>
                    <m:sSub>
                      <m:sSubPr>
                        <m:ctrlPr>
                          <a:rPr lang="en-US" sz="2400" i="1" smtClean="0">
                            <a:solidFill>
                              <a:srgbClr val="002060"/>
                            </a:solidFill>
                            <a:latin typeface="Cambria Math" panose="02040503050406030204" pitchFamily="18" charset="0"/>
                          </a:rPr>
                        </m:ctrlPr>
                      </m:sSubPr>
                      <m:e>
                        <m:r>
                          <a:rPr lang="en-US" sz="2400" b="0" i="1" smtClean="0">
                            <a:solidFill>
                              <a:srgbClr val="002060"/>
                            </a:solidFill>
                            <a:latin typeface="Cambria Math" panose="02040503050406030204" pitchFamily="18" charset="0"/>
                          </a:rPr>
                          <m:t>𝑃</m:t>
                        </m:r>
                      </m:e>
                      <m:sub>
                        <m:r>
                          <a:rPr lang="en-US" sz="2400" b="0" i="1" smtClean="0">
                            <a:solidFill>
                              <a:srgbClr val="002060"/>
                            </a:solidFill>
                            <a:latin typeface="Cambria Math" panose="02040503050406030204" pitchFamily="18" charset="0"/>
                          </a:rPr>
                          <m:t>1</m:t>
                        </m:r>
                      </m:sub>
                    </m:sSub>
                    <m:r>
                      <a:rPr lang="en-US" sz="2400" b="0" i="1" smtClean="0">
                        <a:solidFill>
                          <a:srgbClr val="002060"/>
                        </a:solidFill>
                        <a:latin typeface="Cambria Math" panose="02040503050406030204" pitchFamily="18" charset="0"/>
                      </a:rPr>
                      <m:t>,…, </m:t>
                    </m:r>
                    <m:sSub>
                      <m:sSubPr>
                        <m:ctrlPr>
                          <a:rPr lang="en-US" sz="2400" b="0" i="1" smtClean="0">
                            <a:solidFill>
                              <a:srgbClr val="002060"/>
                            </a:solidFill>
                            <a:latin typeface="Cambria Math" panose="02040503050406030204" pitchFamily="18" charset="0"/>
                          </a:rPr>
                        </m:ctrlPr>
                      </m:sSubPr>
                      <m:e>
                        <m:r>
                          <a:rPr lang="en-US" sz="2400" b="0" i="1" smtClean="0">
                            <a:solidFill>
                              <a:srgbClr val="002060"/>
                            </a:solidFill>
                            <a:latin typeface="Cambria Math" panose="02040503050406030204" pitchFamily="18" charset="0"/>
                          </a:rPr>
                          <m:t>𝑃</m:t>
                        </m:r>
                      </m:e>
                      <m:sub>
                        <m:r>
                          <a:rPr lang="en-US" sz="2400" b="0" i="1" smtClean="0">
                            <a:solidFill>
                              <a:srgbClr val="002060"/>
                            </a:solidFill>
                            <a:latin typeface="Cambria Math" panose="02040503050406030204" pitchFamily="18" charset="0"/>
                          </a:rPr>
                          <m:t>𝐿</m:t>
                        </m:r>
                        <m:r>
                          <a:rPr lang="en-US" sz="2400" b="0" i="1" smtClean="0">
                            <a:solidFill>
                              <a:srgbClr val="002060"/>
                            </a:solidFill>
                            <a:latin typeface="Cambria Math" panose="02040503050406030204" pitchFamily="18" charset="0"/>
                          </a:rPr>
                          <m:t>−1</m:t>
                        </m:r>
                      </m:sub>
                    </m:sSub>
                    <m:r>
                      <a:rPr lang="en-US" sz="2400" b="0" i="1" smtClean="0">
                        <a:solidFill>
                          <a:srgbClr val="002060"/>
                        </a:solidFill>
                        <a:latin typeface="Cambria Math" panose="02040503050406030204" pitchFamily="18" charset="0"/>
                      </a:rPr>
                      <m:t>}</m:t>
                    </m:r>
                  </m:oMath>
                </a14:m>
                <a:endParaRPr lang="en-US" sz="2400" b="0" dirty="0">
                  <a:solidFill>
                    <a:srgbClr val="002060"/>
                  </a:solidFill>
                  <a:latin typeface="Bierstadt" panose="020B0004020202020204" pitchFamily="34" charset="0"/>
                </a:endParaRPr>
              </a:p>
              <a:p>
                <a:pPr marL="342900" indent="-342900">
                  <a:lnSpc>
                    <a:spcPct val="150000"/>
                  </a:lnSpc>
                  <a:buFont typeface="Arial" panose="020B0604020202020204" pitchFamily="34" charset="0"/>
                  <a:buChar char="•"/>
                </a:pPr>
                <a:r>
                  <a:rPr lang="en-US" sz="2400" dirty="0">
                    <a:solidFill>
                      <a:srgbClr val="002060"/>
                    </a:solidFill>
                    <a:latin typeface="Bierstadt" panose="020B0004020202020204" pitchFamily="34" charset="0"/>
                  </a:rPr>
                  <a:t>Opened </a:t>
                </a:r>
                <a:r>
                  <a:rPr lang="en-US" sz="2400" i="1" dirty="0">
                    <a:solidFill>
                      <a:srgbClr val="002060"/>
                    </a:solidFill>
                    <a:latin typeface="Bierstadt" panose="020B0004020202020204" pitchFamily="34" charset="0"/>
                  </a:rPr>
                  <a:t>shuffled</a:t>
                </a:r>
                <a:r>
                  <a:rPr lang="en-US" sz="2400" dirty="0">
                    <a:solidFill>
                      <a:srgbClr val="002060"/>
                    </a:solidFill>
                    <a:latin typeface="Bierstadt" panose="020B0004020202020204" pitchFamily="34" charset="0"/>
                  </a:rPr>
                  <a:t> data vector for server </a:t>
                </a:r>
                <a14:m>
                  <m:oMath xmlns:m="http://schemas.openxmlformats.org/officeDocument/2006/math">
                    <m:sSub>
                      <m:sSubPr>
                        <m:ctrlPr>
                          <a:rPr lang="en-US" sz="2400" i="1" smtClean="0">
                            <a:solidFill>
                              <a:srgbClr val="002060"/>
                            </a:solidFill>
                            <a:latin typeface="Cambria Math" panose="02040503050406030204" pitchFamily="18" charset="0"/>
                          </a:rPr>
                        </m:ctrlPr>
                      </m:sSubPr>
                      <m:e>
                        <m:r>
                          <a:rPr lang="en-US" sz="2400" b="0" i="1" smtClean="0">
                            <a:solidFill>
                              <a:srgbClr val="002060"/>
                            </a:solidFill>
                            <a:latin typeface="Cambria Math" panose="02040503050406030204" pitchFamily="18" charset="0"/>
                          </a:rPr>
                          <m:t>𝑃</m:t>
                        </m:r>
                      </m:e>
                      <m:sub>
                        <m:r>
                          <a:rPr lang="en-US" sz="2400" b="0" i="1" smtClean="0">
                            <a:solidFill>
                              <a:srgbClr val="002060"/>
                            </a:solidFill>
                            <a:latin typeface="Cambria Math" panose="02040503050406030204" pitchFamily="18" charset="0"/>
                          </a:rPr>
                          <m:t>𝐿</m:t>
                        </m:r>
                      </m:sub>
                    </m:sSub>
                  </m:oMath>
                </a14:m>
                <a:endParaRPr lang="en-US" sz="2400" dirty="0">
                  <a:solidFill>
                    <a:srgbClr val="002060"/>
                  </a:solidFill>
                  <a:latin typeface="Bierstadt" panose="020B0004020202020204" pitchFamily="34" charset="0"/>
                </a:endParaRPr>
              </a:p>
            </p:txBody>
          </p:sp>
        </mc:Choice>
        <mc:Fallback xmlns="">
          <p:sp>
            <p:nvSpPr>
              <p:cNvPr id="35" name="TextBox 34">
                <a:extLst>
                  <a:ext uri="{FF2B5EF4-FFF2-40B4-BE49-F238E27FC236}">
                    <a16:creationId xmlns:a16="http://schemas.microsoft.com/office/drawing/2014/main" id="{4787B439-D328-63CE-81F3-A7A3DC0BA4FA}"/>
                  </a:ext>
                </a:extLst>
              </p:cNvPr>
              <p:cNvSpPr txBox="1">
                <a:spLocks noRot="1" noChangeAspect="1" noMove="1" noResize="1" noEditPoints="1" noAdjustHandles="1" noChangeArrowheads="1" noChangeShapeType="1" noTextEdit="1"/>
              </p:cNvSpPr>
              <p:nvPr/>
            </p:nvSpPr>
            <p:spPr>
              <a:xfrm>
                <a:off x="8048427" y="1700834"/>
                <a:ext cx="4061357" cy="2814873"/>
              </a:xfrm>
              <a:prstGeom prst="rect">
                <a:avLst/>
              </a:prstGeom>
              <a:blipFill>
                <a:blip r:embed="rId14"/>
                <a:stretch>
                  <a:fillRect l="-2181" b="-40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642E79F0-8966-633A-7EB0-88CD17DCA472}"/>
                  </a:ext>
                </a:extLst>
              </p:cNvPr>
              <p:cNvSpPr txBox="1"/>
              <p:nvPr/>
            </p:nvSpPr>
            <p:spPr>
              <a:xfrm>
                <a:off x="7304511" y="2093799"/>
                <a:ext cx="38715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solidFill>
                                <a:srgbClr val="FF0000"/>
                              </a:solidFill>
                              <a:latin typeface="Cambria Math" panose="02040503050406030204" pitchFamily="18" charset="0"/>
                            </a:rPr>
                          </m:ctrlPr>
                        </m:sSubPr>
                        <m:e>
                          <m:r>
                            <a:rPr lang="en-US" sz="2400" i="1">
                              <a:solidFill>
                                <a:srgbClr val="FF0000"/>
                              </a:solidFill>
                              <a:latin typeface="Cambria Math" panose="02040503050406030204" pitchFamily="18" charset="0"/>
                              <a:ea typeface="Cambria Math" panose="02040503050406030204" pitchFamily="18" charset="0"/>
                            </a:rPr>
                            <m:t>𝜋</m:t>
                          </m:r>
                        </m:e>
                        <m:sub>
                          <m:r>
                            <a:rPr lang="en-US" sz="2400" b="0" i="1" smtClean="0">
                              <a:solidFill>
                                <a:srgbClr val="FF0000"/>
                              </a:solidFill>
                              <a:latin typeface="Cambria Math" panose="02040503050406030204" pitchFamily="18" charset="0"/>
                            </a:rPr>
                            <m:t>1</m:t>
                          </m:r>
                        </m:sub>
                      </m:sSub>
                    </m:oMath>
                  </m:oMathPara>
                </a14:m>
                <a:endParaRPr lang="en-US" sz="2400" dirty="0">
                  <a:solidFill>
                    <a:srgbClr val="FF0000"/>
                  </a:solidFill>
                </a:endParaRPr>
              </a:p>
            </p:txBody>
          </p:sp>
        </mc:Choice>
        <mc:Fallback xmlns="">
          <p:sp>
            <p:nvSpPr>
              <p:cNvPr id="36" name="TextBox 35">
                <a:extLst>
                  <a:ext uri="{FF2B5EF4-FFF2-40B4-BE49-F238E27FC236}">
                    <a16:creationId xmlns:a16="http://schemas.microsoft.com/office/drawing/2014/main" id="{642E79F0-8966-633A-7EB0-88CD17DCA472}"/>
                  </a:ext>
                </a:extLst>
              </p:cNvPr>
              <p:cNvSpPr txBox="1">
                <a:spLocks noRot="1" noChangeAspect="1" noMove="1" noResize="1" noEditPoints="1" noAdjustHandles="1" noChangeArrowheads="1" noChangeShapeType="1" noTextEdit="1"/>
              </p:cNvSpPr>
              <p:nvPr/>
            </p:nvSpPr>
            <p:spPr>
              <a:xfrm>
                <a:off x="7304511" y="2093799"/>
                <a:ext cx="387157" cy="369332"/>
              </a:xfrm>
              <a:prstGeom prst="rect">
                <a:avLst/>
              </a:prstGeom>
              <a:blipFill>
                <a:blip r:embed="rId15"/>
                <a:stretch>
                  <a:fillRect l="-9677" r="-6452"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40A5E3A9-F5AD-EBDD-DB26-C732612DDFF6}"/>
                  </a:ext>
                </a:extLst>
              </p:cNvPr>
              <p:cNvSpPr txBox="1"/>
              <p:nvPr/>
            </p:nvSpPr>
            <p:spPr>
              <a:xfrm>
                <a:off x="7299762" y="3822036"/>
                <a:ext cx="39427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solidFill>
                                <a:srgbClr val="00B050"/>
                              </a:solidFill>
                              <a:latin typeface="Cambria Math" panose="02040503050406030204" pitchFamily="18" charset="0"/>
                            </a:rPr>
                          </m:ctrlPr>
                        </m:sSubPr>
                        <m:e>
                          <m:r>
                            <a:rPr lang="en-US" sz="2400" i="1">
                              <a:solidFill>
                                <a:srgbClr val="00B050"/>
                              </a:solidFill>
                              <a:latin typeface="Cambria Math" panose="02040503050406030204" pitchFamily="18" charset="0"/>
                              <a:ea typeface="Cambria Math" panose="02040503050406030204" pitchFamily="18" charset="0"/>
                            </a:rPr>
                            <m:t>𝜋</m:t>
                          </m:r>
                        </m:e>
                        <m:sub>
                          <m:r>
                            <a:rPr lang="en-US" sz="2400" b="0" i="1" smtClean="0">
                              <a:solidFill>
                                <a:srgbClr val="00B050"/>
                              </a:solidFill>
                              <a:latin typeface="Cambria Math" panose="02040503050406030204" pitchFamily="18" charset="0"/>
                            </a:rPr>
                            <m:t>2</m:t>
                          </m:r>
                        </m:sub>
                      </m:sSub>
                    </m:oMath>
                  </m:oMathPara>
                </a14:m>
                <a:endParaRPr lang="en-US" sz="2400" dirty="0">
                  <a:solidFill>
                    <a:srgbClr val="00B050"/>
                  </a:solidFill>
                </a:endParaRPr>
              </a:p>
            </p:txBody>
          </p:sp>
        </mc:Choice>
        <mc:Fallback xmlns="">
          <p:sp>
            <p:nvSpPr>
              <p:cNvPr id="37" name="TextBox 36">
                <a:extLst>
                  <a:ext uri="{FF2B5EF4-FFF2-40B4-BE49-F238E27FC236}">
                    <a16:creationId xmlns:a16="http://schemas.microsoft.com/office/drawing/2014/main" id="{40A5E3A9-F5AD-EBDD-DB26-C732612DDFF6}"/>
                  </a:ext>
                </a:extLst>
              </p:cNvPr>
              <p:cNvSpPr txBox="1">
                <a:spLocks noRot="1" noChangeAspect="1" noMove="1" noResize="1" noEditPoints="1" noAdjustHandles="1" noChangeArrowheads="1" noChangeShapeType="1" noTextEdit="1"/>
              </p:cNvSpPr>
              <p:nvPr/>
            </p:nvSpPr>
            <p:spPr>
              <a:xfrm>
                <a:off x="7299762" y="3822036"/>
                <a:ext cx="394274" cy="369332"/>
              </a:xfrm>
              <a:prstGeom prst="rect">
                <a:avLst/>
              </a:prstGeom>
              <a:blipFill>
                <a:blip r:embed="rId16"/>
                <a:stretch>
                  <a:fillRect l="-9375" r="-6250" b="-129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82C27E3D-08BF-F080-52EE-81621F69402E}"/>
                  </a:ext>
                </a:extLst>
              </p:cNvPr>
              <p:cNvSpPr txBox="1"/>
              <p:nvPr/>
            </p:nvSpPr>
            <p:spPr>
              <a:xfrm>
                <a:off x="7173018" y="5281018"/>
                <a:ext cx="2743200" cy="131504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1" i="1" smtClean="0">
                          <a:solidFill>
                            <a:schemeClr val="tx1"/>
                          </a:solidFill>
                          <a:latin typeface="Cambria Math" panose="02040503050406030204" pitchFamily="18" charset="0"/>
                        </a:rPr>
                        <m:t>𝒅</m:t>
                      </m:r>
                      <m:r>
                        <a:rPr lang="en-US" b="1" i="1" smtClean="0">
                          <a:solidFill>
                            <a:schemeClr val="tx1"/>
                          </a:solidFill>
                          <a:latin typeface="Cambria Math" panose="02040503050406030204" pitchFamily="18" charset="0"/>
                        </a:rPr>
                        <m:t>′=</m:t>
                      </m:r>
                      <m:sSub>
                        <m:sSubPr>
                          <m:ctrlPr>
                            <a:rPr lang="en-US" b="0" i="1" smtClean="0">
                              <a:solidFill>
                                <a:srgbClr val="00B050"/>
                              </a:solidFill>
                              <a:latin typeface="Cambria Math" panose="02040503050406030204" pitchFamily="18" charset="0"/>
                            </a:rPr>
                          </m:ctrlPr>
                        </m:sSubPr>
                        <m:e>
                          <m:r>
                            <a:rPr lang="en-US" b="0" i="1" smtClean="0">
                              <a:solidFill>
                                <a:srgbClr val="00B050"/>
                              </a:solidFill>
                              <a:latin typeface="Cambria Math" panose="02040503050406030204" pitchFamily="18" charset="0"/>
                              <a:ea typeface="Cambria Math" panose="02040503050406030204" pitchFamily="18" charset="0"/>
                            </a:rPr>
                            <m:t>𝜋</m:t>
                          </m:r>
                        </m:e>
                        <m:sub>
                          <m:r>
                            <a:rPr lang="en-US" b="0" i="1" smtClean="0">
                              <a:solidFill>
                                <a:srgbClr val="00B050"/>
                              </a:solidFill>
                              <a:latin typeface="Cambria Math" panose="02040503050406030204" pitchFamily="18" charset="0"/>
                            </a:rPr>
                            <m:t>2</m:t>
                          </m:r>
                        </m:sub>
                      </m:sSub>
                      <m:r>
                        <a:rPr lang="en-US" b="0" i="1" smtClean="0">
                          <a:solidFill>
                            <a:schemeClr val="tx1"/>
                          </a:solidFill>
                          <a:latin typeface="Cambria Math" panose="02040503050406030204" pitchFamily="18" charset="0"/>
                        </a:rPr>
                        <m:t>(</m:t>
                      </m:r>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ea typeface="Cambria Math" panose="02040503050406030204" pitchFamily="18" charset="0"/>
                            </a:rPr>
                            <m:t>𝜋</m:t>
                          </m:r>
                        </m:e>
                        <m:sub>
                          <m:r>
                            <a:rPr lang="en-US" b="0" i="1" smtClean="0">
                              <a:solidFill>
                                <a:srgbClr val="FF0000"/>
                              </a:solidFill>
                              <a:latin typeface="Cambria Math" panose="02040503050406030204" pitchFamily="18" charset="0"/>
                            </a:rPr>
                            <m:t>1</m:t>
                          </m:r>
                        </m:sub>
                      </m:sSub>
                      <m:d>
                        <m:dPr>
                          <m:ctrlPr>
                            <a:rPr lang="en-US" b="0" i="1" smtClean="0">
                              <a:solidFill>
                                <a:schemeClr val="tx1"/>
                              </a:solidFill>
                              <a:latin typeface="Cambria Math" panose="02040503050406030204" pitchFamily="18" charset="0"/>
                            </a:rPr>
                          </m:ctrlPr>
                        </m:dPr>
                        <m:e>
                          <m:r>
                            <a:rPr lang="en-US" b="1" i="1" smtClean="0">
                              <a:solidFill>
                                <a:schemeClr val="tx1"/>
                              </a:solidFill>
                              <a:latin typeface="Cambria Math" panose="02040503050406030204" pitchFamily="18" charset="0"/>
                            </a:rPr>
                            <m:t>𝒅</m:t>
                          </m:r>
                        </m:e>
                      </m:d>
                      <m:r>
                        <a:rPr lang="en-US" b="0" i="1" smtClean="0">
                          <a:solidFill>
                            <a:schemeClr val="tx1"/>
                          </a:solidFill>
                          <a:latin typeface="Cambria Math" panose="02040503050406030204" pitchFamily="18" charset="0"/>
                        </a:rPr>
                        <m:t>)</m:t>
                      </m:r>
                      <m:r>
                        <a:rPr lang="en-US" b="0" i="1" smtClean="0">
                          <a:solidFill>
                            <a:schemeClr val="accent1"/>
                          </a:solidFill>
                          <a:latin typeface="Cambria Math" panose="02040503050406030204" pitchFamily="18" charset="0"/>
                        </a:rPr>
                        <m:t> </m:t>
                      </m:r>
                      <m:r>
                        <a:rPr lang="en-US" b="0" i="1" smtClean="0">
                          <a:solidFill>
                            <a:schemeClr val="tx1"/>
                          </a:solidFill>
                          <a:latin typeface="Cambria Math" panose="02040503050406030204" pitchFamily="18" charset="0"/>
                        </a:rPr>
                        <m:t>=</m:t>
                      </m:r>
                      <m:d>
                        <m:dPr>
                          <m:ctrlPr>
                            <a:rPr lang="en-US" i="1" smtClean="0">
                              <a:solidFill>
                                <a:schemeClr val="tx1"/>
                              </a:solidFill>
                              <a:latin typeface="Cambria Math" panose="02040503050406030204" pitchFamily="18" charset="0"/>
                            </a:rPr>
                          </m:ctrlPr>
                        </m:dPr>
                        <m:e>
                          <m:m>
                            <m:mPr>
                              <m:mcs>
                                <m:mc>
                                  <m:mcPr>
                                    <m:count m:val="1"/>
                                    <m:mcJc m:val="center"/>
                                  </m:mcPr>
                                </m:mc>
                              </m:mcs>
                              <m:ctrlPr>
                                <a:rPr lang="en-US" i="1" smtClean="0">
                                  <a:solidFill>
                                    <a:schemeClr val="tx1"/>
                                  </a:solidFill>
                                  <a:latin typeface="Cambria Math" panose="02040503050406030204" pitchFamily="18" charset="0"/>
                                </a:rPr>
                              </m:ctrlPr>
                            </m:mPr>
                            <m:mr>
                              <m:e/>
                            </m:mr>
                            <m:mr>
                              <m:e>
                                <m:r>
                                  <a:rPr lang="en-US" i="1">
                                    <a:solidFill>
                                      <a:schemeClr val="accent6">
                                        <a:lumMod val="75000"/>
                                      </a:schemeClr>
                                    </a:solidFill>
                                    <a:latin typeface="Cambria Math" panose="02040503050406030204" pitchFamily="18" charset="0"/>
                                  </a:rPr>
                                  <m:t>►</m:t>
                                </m:r>
                              </m:e>
                            </m:mr>
                            <m:mr>
                              <m:e>
                                <m:m>
                                  <m:mPr>
                                    <m:mcs>
                                      <m:mc>
                                        <m:mcPr>
                                          <m:count m:val="1"/>
                                          <m:mcJc m:val="center"/>
                                        </m:mcPr>
                                      </m:mc>
                                    </m:mcs>
                                    <m:ctrlPr>
                                      <a:rPr lang="en-US" i="1" smtClean="0">
                                        <a:solidFill>
                                          <a:schemeClr val="tx1"/>
                                        </a:solidFill>
                                        <a:latin typeface="Cambria Math" panose="02040503050406030204" pitchFamily="18" charset="0"/>
                                      </a:rPr>
                                    </m:ctrlPr>
                                  </m:mPr>
                                  <m:mr>
                                    <m:e>
                                      <m:r>
                                        <a:rPr lang="en-US" i="1">
                                          <a:solidFill>
                                            <a:srgbClr val="00B0F0"/>
                                          </a:solidFill>
                                          <a:latin typeface="Cambria Math" panose="02040503050406030204" pitchFamily="18" charset="0"/>
                                        </a:rPr>
                                        <m:t>◈</m:t>
                                      </m:r>
                                    </m:e>
                                  </m:mr>
                                  <m:mr>
                                    <m:e/>
                                  </m:mr>
                                  <m:mr>
                                    <m:e>
                                      <m:r>
                                        <m:rPr>
                                          <m:brk m:alnAt="7"/>
                                        </m:rPr>
                                        <a:rPr lang="en-US" i="1">
                                          <a:solidFill>
                                            <a:srgbClr val="C00000"/>
                                          </a:solidFill>
                                          <a:latin typeface="Cambria Math" panose="02040503050406030204" pitchFamily="18" charset="0"/>
                                        </a:rPr>
                                        <m:t>⦿</m:t>
                                      </m:r>
                                    </m:e>
                                  </m:mr>
                                </m:m>
                              </m:e>
                            </m:mr>
                          </m:m>
                        </m:e>
                      </m:d>
                    </m:oMath>
                  </m:oMathPara>
                </a14:m>
                <a:endParaRPr lang="en-US" dirty="0">
                  <a:solidFill>
                    <a:schemeClr val="accent1"/>
                  </a:solidFill>
                </a:endParaRPr>
              </a:p>
            </p:txBody>
          </p:sp>
        </mc:Choice>
        <mc:Fallback xmlns="">
          <p:sp>
            <p:nvSpPr>
              <p:cNvPr id="41" name="TextBox 40">
                <a:extLst>
                  <a:ext uri="{FF2B5EF4-FFF2-40B4-BE49-F238E27FC236}">
                    <a16:creationId xmlns:a16="http://schemas.microsoft.com/office/drawing/2014/main" id="{82C27E3D-08BF-F080-52EE-81621F69402E}"/>
                  </a:ext>
                </a:extLst>
              </p:cNvPr>
              <p:cNvSpPr txBox="1">
                <a:spLocks noRot="1" noChangeAspect="1" noMove="1" noResize="1" noEditPoints="1" noAdjustHandles="1" noChangeArrowheads="1" noChangeShapeType="1" noTextEdit="1"/>
              </p:cNvSpPr>
              <p:nvPr/>
            </p:nvSpPr>
            <p:spPr>
              <a:xfrm>
                <a:off x="7173018" y="5281018"/>
                <a:ext cx="2743200" cy="1315040"/>
              </a:xfrm>
              <a:prstGeom prst="rect">
                <a:avLst/>
              </a:prstGeom>
              <a:blipFill>
                <a:blip r:embed="rId17"/>
                <a:stretch>
                  <a:fillRect b="-6667"/>
                </a:stretch>
              </a:blipFill>
            </p:spPr>
            <p:txBody>
              <a:bodyPr/>
              <a:lstStyle/>
              <a:p>
                <a:r>
                  <a:rPr lang="en-US">
                    <a:noFill/>
                  </a:rPr>
                  <a:t> </a:t>
                </a:r>
              </a:p>
            </p:txBody>
          </p:sp>
        </mc:Fallback>
      </mc:AlternateContent>
      <p:pic>
        <p:nvPicPr>
          <p:cNvPr id="48" name="Picture 47" descr="A black and white drawing of a person holding a card&#10;&#10;Description automatically generated">
            <a:extLst>
              <a:ext uri="{FF2B5EF4-FFF2-40B4-BE49-F238E27FC236}">
                <a16:creationId xmlns:a16="http://schemas.microsoft.com/office/drawing/2014/main" id="{C9B476CA-39DC-A3BC-E049-523413859EF7}"/>
              </a:ext>
            </a:extLst>
          </p:cNvPr>
          <p:cNvPicPr>
            <a:picLocks noChangeAspect="1"/>
          </p:cNvPicPr>
          <p:nvPr/>
        </p:nvPicPr>
        <p:blipFill>
          <a:blip r:embed="rId18"/>
          <a:stretch>
            <a:fillRect/>
          </a:stretch>
        </p:blipFill>
        <p:spPr>
          <a:xfrm>
            <a:off x="10066299" y="91917"/>
            <a:ext cx="2043485" cy="1320951"/>
          </a:xfrm>
          <a:prstGeom prst="rect">
            <a:avLst/>
          </a:prstGeom>
        </p:spPr>
      </p:pic>
      <p:sp>
        <p:nvSpPr>
          <p:cNvPr id="49" name="TextBox 48">
            <a:extLst>
              <a:ext uri="{FF2B5EF4-FFF2-40B4-BE49-F238E27FC236}">
                <a16:creationId xmlns:a16="http://schemas.microsoft.com/office/drawing/2014/main" id="{799F34D6-DDD2-7B1B-1DB3-A018D330DFCB}"/>
              </a:ext>
            </a:extLst>
          </p:cNvPr>
          <p:cNvSpPr txBox="1"/>
          <p:nvPr/>
        </p:nvSpPr>
        <p:spPr>
          <a:xfrm>
            <a:off x="13504985" y="6928338"/>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2759667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blinds(horizontal)">
                                      <p:cBhvr>
                                        <p:cTn id="7" dur="250"/>
                                        <p:tgtEl>
                                          <p:spTgt spid="17"/>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blinds(horizontal)">
                                      <p:cBhvr>
                                        <p:cTn id="10" dur="250"/>
                                        <p:tgtEl>
                                          <p:spTgt spid="9"/>
                                        </p:tgtEl>
                                      </p:cBhvr>
                                    </p:animEffect>
                                  </p:childTnLst>
                                </p:cTn>
                              </p:par>
                              <p:par>
                                <p:cTn id="11" presetID="3" presetClass="entr" presetSubtype="1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blinds(horizontal)">
                                      <p:cBhvr>
                                        <p:cTn id="13" dur="250"/>
                                        <p:tgtEl>
                                          <p:spTgt spid="15"/>
                                        </p:tgtEl>
                                      </p:cBhvr>
                                    </p:animEffect>
                                  </p:childTnLst>
                                </p:cTn>
                              </p:par>
                              <p:par>
                                <p:cTn id="14" presetID="3" presetClass="entr" presetSubtype="10" fill="hold" nodeType="with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blinds(horizontal)">
                                      <p:cBhvr>
                                        <p:cTn id="16" dur="250"/>
                                        <p:tgtEl>
                                          <p:spTgt spid="21"/>
                                        </p:tgtEl>
                                      </p:cBhvr>
                                    </p:animEffect>
                                  </p:childTnLst>
                                </p:cTn>
                              </p:par>
                              <p:par>
                                <p:cTn id="17" presetID="3" presetClass="entr" presetSubtype="10" fill="hold" nodeType="with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blinds(horizontal)">
                                      <p:cBhvr>
                                        <p:cTn id="19" dur="250"/>
                                        <p:tgtEl>
                                          <p:spTgt spid="19"/>
                                        </p:tgtEl>
                                      </p:cBhvr>
                                    </p:animEffect>
                                  </p:childTnLst>
                                </p:cTn>
                              </p:par>
                              <p:par>
                                <p:cTn id="20" presetID="3" presetClass="entr" presetSubtype="10" fill="hold" nodeType="with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blinds(horizontal)">
                                      <p:cBhvr>
                                        <p:cTn id="22" dur="250"/>
                                        <p:tgtEl>
                                          <p:spTgt spid="22"/>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blinds(horizontal)">
                                      <p:cBhvr>
                                        <p:cTn id="25" dur="250"/>
                                        <p:tgtEl>
                                          <p:spTgt spid="10"/>
                                        </p:tgtEl>
                                      </p:cBhvr>
                                    </p:animEffect>
                                  </p:childTnLst>
                                </p:cTn>
                              </p:par>
                              <p:par>
                                <p:cTn id="26" presetID="3" presetClass="entr" presetSubtype="10" fill="hold" grpId="0" nodeType="with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blinds(horizontal)">
                                      <p:cBhvr>
                                        <p:cTn id="28" dur="250"/>
                                        <p:tgtEl>
                                          <p:spTgt spid="11"/>
                                        </p:tgtEl>
                                      </p:cBhvr>
                                    </p:animEffect>
                                  </p:childTnLst>
                                </p:cTn>
                              </p:par>
                              <p:par>
                                <p:cTn id="29" presetID="3" presetClass="entr" presetSubtype="10" fill="hold" grpId="0" nodeType="withEffect">
                                  <p:stCondLst>
                                    <p:cond delay="0"/>
                                  </p:stCondLst>
                                  <p:childTnLst>
                                    <p:set>
                                      <p:cBhvr>
                                        <p:cTn id="30" dur="1" fill="hold">
                                          <p:stCondLst>
                                            <p:cond delay="0"/>
                                          </p:stCondLst>
                                        </p:cTn>
                                        <p:tgtEl>
                                          <p:spTgt spid="23"/>
                                        </p:tgtEl>
                                        <p:attrNameLst>
                                          <p:attrName>style.visibility</p:attrName>
                                        </p:attrNameLst>
                                      </p:cBhvr>
                                      <p:to>
                                        <p:strVal val="visible"/>
                                      </p:to>
                                    </p:set>
                                    <p:animEffect transition="in" filter="blinds(horizontal)">
                                      <p:cBhvr>
                                        <p:cTn id="31" dur="250"/>
                                        <p:tgtEl>
                                          <p:spTgt spid="23"/>
                                        </p:tgtEl>
                                      </p:cBhvr>
                                    </p:animEffect>
                                  </p:childTnLst>
                                </p:cTn>
                              </p:par>
                              <p:par>
                                <p:cTn id="32" presetID="3" presetClass="entr" presetSubtype="10" fill="hold" grpId="0" nodeType="withEffect">
                                  <p:stCondLst>
                                    <p:cond delay="0"/>
                                  </p:stCondLst>
                                  <p:childTnLst>
                                    <p:set>
                                      <p:cBhvr>
                                        <p:cTn id="33" dur="1" fill="hold">
                                          <p:stCondLst>
                                            <p:cond delay="0"/>
                                          </p:stCondLst>
                                        </p:cTn>
                                        <p:tgtEl>
                                          <p:spTgt spid="24"/>
                                        </p:tgtEl>
                                        <p:attrNameLst>
                                          <p:attrName>style.visibility</p:attrName>
                                        </p:attrNameLst>
                                      </p:cBhvr>
                                      <p:to>
                                        <p:strVal val="visible"/>
                                      </p:to>
                                    </p:set>
                                    <p:animEffect transition="in" filter="blinds(horizontal)">
                                      <p:cBhvr>
                                        <p:cTn id="34" dur="250"/>
                                        <p:tgtEl>
                                          <p:spTgt spid="24"/>
                                        </p:tgtEl>
                                      </p:cBhvr>
                                    </p:animEffect>
                                  </p:childTnLst>
                                </p:cTn>
                              </p:par>
                              <p:par>
                                <p:cTn id="35" presetID="3" presetClass="entr" presetSubtype="10" fill="hold" grpId="0" nodeType="withEffect">
                                  <p:stCondLst>
                                    <p:cond delay="0"/>
                                  </p:stCondLst>
                                  <p:childTnLst>
                                    <p:set>
                                      <p:cBhvr>
                                        <p:cTn id="36" dur="1" fill="hold">
                                          <p:stCondLst>
                                            <p:cond delay="0"/>
                                          </p:stCondLst>
                                        </p:cTn>
                                        <p:tgtEl>
                                          <p:spTgt spid="25"/>
                                        </p:tgtEl>
                                        <p:attrNameLst>
                                          <p:attrName>style.visibility</p:attrName>
                                        </p:attrNameLst>
                                      </p:cBhvr>
                                      <p:to>
                                        <p:strVal val="visible"/>
                                      </p:to>
                                    </p:set>
                                    <p:animEffect transition="in" filter="blinds(horizontal)">
                                      <p:cBhvr>
                                        <p:cTn id="37" dur="250"/>
                                        <p:tgtEl>
                                          <p:spTgt spid="25"/>
                                        </p:tgtEl>
                                      </p:cBhvr>
                                    </p:animEffect>
                                  </p:childTnLst>
                                </p:cTn>
                              </p:par>
                              <p:par>
                                <p:cTn id="38" presetID="3" presetClass="entr" presetSubtype="10" fill="hold" grpId="0" nodeType="withEffect">
                                  <p:stCondLst>
                                    <p:cond delay="0"/>
                                  </p:stCondLst>
                                  <p:childTnLst>
                                    <p:set>
                                      <p:cBhvr>
                                        <p:cTn id="39" dur="1" fill="hold">
                                          <p:stCondLst>
                                            <p:cond delay="0"/>
                                          </p:stCondLst>
                                        </p:cTn>
                                        <p:tgtEl>
                                          <p:spTgt spid="34"/>
                                        </p:tgtEl>
                                        <p:attrNameLst>
                                          <p:attrName>style.visibility</p:attrName>
                                        </p:attrNameLst>
                                      </p:cBhvr>
                                      <p:to>
                                        <p:strVal val="visible"/>
                                      </p:to>
                                    </p:set>
                                    <p:animEffect transition="in" filter="blinds(horizontal)">
                                      <p:cBhvr>
                                        <p:cTn id="40" dur="250"/>
                                        <p:tgtEl>
                                          <p:spTgt spid="34"/>
                                        </p:tgtEl>
                                      </p:cBhvr>
                                    </p:animEffect>
                                  </p:childTnLst>
                                </p:cTn>
                              </p:par>
                            </p:childTnLst>
                          </p:cTn>
                        </p:par>
                      </p:childTnLst>
                    </p:cTn>
                  </p:par>
                  <p:par>
                    <p:cTn id="41" fill="hold">
                      <p:stCondLst>
                        <p:cond delay="indefinite"/>
                      </p:stCondLst>
                      <p:childTnLst>
                        <p:par>
                          <p:cTn id="42" fill="hold">
                            <p:stCondLst>
                              <p:cond delay="0"/>
                            </p:stCondLst>
                            <p:childTnLst>
                              <p:par>
                                <p:cTn id="43" presetID="3" presetClass="entr" presetSubtype="10" fill="hold" nodeType="clickEffect">
                                  <p:stCondLst>
                                    <p:cond delay="0"/>
                                  </p:stCondLst>
                                  <p:childTnLst>
                                    <p:set>
                                      <p:cBhvr>
                                        <p:cTn id="44" dur="1" fill="hold">
                                          <p:stCondLst>
                                            <p:cond delay="0"/>
                                          </p:stCondLst>
                                        </p:cTn>
                                        <p:tgtEl>
                                          <p:spTgt spid="28"/>
                                        </p:tgtEl>
                                        <p:attrNameLst>
                                          <p:attrName>style.visibility</p:attrName>
                                        </p:attrNameLst>
                                      </p:cBhvr>
                                      <p:to>
                                        <p:strVal val="visible"/>
                                      </p:to>
                                    </p:set>
                                    <p:animEffect transition="in" filter="blinds(horizontal)">
                                      <p:cBhvr>
                                        <p:cTn id="45" dur="250"/>
                                        <p:tgtEl>
                                          <p:spTgt spid="28"/>
                                        </p:tgtEl>
                                      </p:cBhvr>
                                    </p:animEffect>
                                  </p:childTnLst>
                                </p:cTn>
                              </p:par>
                              <p:par>
                                <p:cTn id="46" presetID="3" presetClass="entr" presetSubtype="10" fill="hold" nodeType="withEffect">
                                  <p:stCondLst>
                                    <p:cond delay="0"/>
                                  </p:stCondLst>
                                  <p:childTnLst>
                                    <p:set>
                                      <p:cBhvr>
                                        <p:cTn id="47" dur="1" fill="hold">
                                          <p:stCondLst>
                                            <p:cond delay="0"/>
                                          </p:stCondLst>
                                        </p:cTn>
                                        <p:tgtEl>
                                          <p:spTgt spid="30"/>
                                        </p:tgtEl>
                                        <p:attrNameLst>
                                          <p:attrName>style.visibility</p:attrName>
                                        </p:attrNameLst>
                                      </p:cBhvr>
                                      <p:to>
                                        <p:strVal val="visible"/>
                                      </p:to>
                                    </p:set>
                                    <p:animEffect transition="in" filter="blinds(horizontal)">
                                      <p:cBhvr>
                                        <p:cTn id="48" dur="250"/>
                                        <p:tgtEl>
                                          <p:spTgt spid="30"/>
                                        </p:tgtEl>
                                      </p:cBhvr>
                                    </p:animEffect>
                                  </p:childTnLst>
                                </p:cTn>
                              </p:par>
                              <p:par>
                                <p:cTn id="49" presetID="3" presetClass="entr" presetSubtype="10" fill="hold" nodeType="withEffect">
                                  <p:stCondLst>
                                    <p:cond delay="0"/>
                                  </p:stCondLst>
                                  <p:childTnLst>
                                    <p:set>
                                      <p:cBhvr>
                                        <p:cTn id="50" dur="1" fill="hold">
                                          <p:stCondLst>
                                            <p:cond delay="0"/>
                                          </p:stCondLst>
                                        </p:cTn>
                                        <p:tgtEl>
                                          <p:spTgt spid="32"/>
                                        </p:tgtEl>
                                        <p:attrNameLst>
                                          <p:attrName>style.visibility</p:attrName>
                                        </p:attrNameLst>
                                      </p:cBhvr>
                                      <p:to>
                                        <p:strVal val="visible"/>
                                      </p:to>
                                    </p:set>
                                    <p:animEffect transition="in" filter="blinds(horizontal)">
                                      <p:cBhvr>
                                        <p:cTn id="51" dur="250"/>
                                        <p:tgtEl>
                                          <p:spTgt spid="32"/>
                                        </p:tgtEl>
                                      </p:cBhvr>
                                    </p:animEffect>
                                  </p:childTnLst>
                                </p:cTn>
                              </p:par>
                              <p:par>
                                <p:cTn id="52" presetID="3" presetClass="entr" presetSubtype="10" fill="hold" grpId="0" nodeType="withEffect">
                                  <p:stCondLst>
                                    <p:cond delay="0"/>
                                  </p:stCondLst>
                                  <p:childTnLst>
                                    <p:set>
                                      <p:cBhvr>
                                        <p:cTn id="53" dur="1" fill="hold">
                                          <p:stCondLst>
                                            <p:cond delay="0"/>
                                          </p:stCondLst>
                                        </p:cTn>
                                        <p:tgtEl>
                                          <p:spTgt spid="26"/>
                                        </p:tgtEl>
                                        <p:attrNameLst>
                                          <p:attrName>style.visibility</p:attrName>
                                        </p:attrNameLst>
                                      </p:cBhvr>
                                      <p:to>
                                        <p:strVal val="visible"/>
                                      </p:to>
                                    </p:set>
                                    <p:animEffect transition="in" filter="blinds(horizontal)">
                                      <p:cBhvr>
                                        <p:cTn id="54" dur="250"/>
                                        <p:tgtEl>
                                          <p:spTgt spid="26"/>
                                        </p:tgtEl>
                                      </p:cBhvr>
                                    </p:animEffect>
                                  </p:childTnLst>
                                </p:cTn>
                              </p:par>
                            </p:childTnLst>
                          </p:cTn>
                        </p:par>
                      </p:childTnLst>
                    </p:cTn>
                  </p:par>
                  <p:par>
                    <p:cTn id="55" fill="hold">
                      <p:stCondLst>
                        <p:cond delay="indefinite"/>
                      </p:stCondLst>
                      <p:childTnLst>
                        <p:par>
                          <p:cTn id="56" fill="hold">
                            <p:stCondLst>
                              <p:cond delay="0"/>
                            </p:stCondLst>
                            <p:childTnLst>
                              <p:par>
                                <p:cTn id="57" presetID="3" presetClass="entr" presetSubtype="10" fill="hold" grpId="0" nodeType="clickEffect">
                                  <p:stCondLst>
                                    <p:cond delay="0"/>
                                  </p:stCondLst>
                                  <p:childTnLst>
                                    <p:set>
                                      <p:cBhvr>
                                        <p:cTn id="58" dur="1" fill="hold">
                                          <p:stCondLst>
                                            <p:cond delay="0"/>
                                          </p:stCondLst>
                                        </p:cTn>
                                        <p:tgtEl>
                                          <p:spTgt spid="36"/>
                                        </p:tgtEl>
                                        <p:attrNameLst>
                                          <p:attrName>style.visibility</p:attrName>
                                        </p:attrNameLst>
                                      </p:cBhvr>
                                      <p:to>
                                        <p:strVal val="visible"/>
                                      </p:to>
                                    </p:set>
                                    <p:animEffect transition="in" filter="blinds(horizontal)">
                                      <p:cBhvr>
                                        <p:cTn id="59" dur="250"/>
                                        <p:tgtEl>
                                          <p:spTgt spid="36"/>
                                        </p:tgtEl>
                                      </p:cBhvr>
                                    </p:animEffect>
                                  </p:childTnLst>
                                </p:cTn>
                              </p:par>
                              <p:par>
                                <p:cTn id="60" presetID="3" presetClass="entr" presetSubtype="10" fill="hold" grpId="0" nodeType="withEffect">
                                  <p:stCondLst>
                                    <p:cond delay="0"/>
                                  </p:stCondLst>
                                  <p:childTnLst>
                                    <p:set>
                                      <p:cBhvr>
                                        <p:cTn id="61" dur="1" fill="hold">
                                          <p:stCondLst>
                                            <p:cond delay="0"/>
                                          </p:stCondLst>
                                        </p:cTn>
                                        <p:tgtEl>
                                          <p:spTgt spid="37"/>
                                        </p:tgtEl>
                                        <p:attrNameLst>
                                          <p:attrName>style.visibility</p:attrName>
                                        </p:attrNameLst>
                                      </p:cBhvr>
                                      <p:to>
                                        <p:strVal val="visible"/>
                                      </p:to>
                                    </p:set>
                                    <p:animEffect transition="in" filter="blinds(horizontal)">
                                      <p:cBhvr>
                                        <p:cTn id="62" dur="250"/>
                                        <p:tgtEl>
                                          <p:spTgt spid="37"/>
                                        </p:tgtEl>
                                      </p:cBhvr>
                                    </p:animEffect>
                                  </p:childTnLst>
                                </p:cTn>
                              </p:par>
                              <p:par>
                                <p:cTn id="63" presetID="3" presetClass="entr" presetSubtype="10" fill="hold" grpId="0" nodeType="withEffect">
                                  <p:stCondLst>
                                    <p:cond delay="0"/>
                                  </p:stCondLst>
                                  <p:childTnLst>
                                    <p:set>
                                      <p:cBhvr>
                                        <p:cTn id="64" dur="1" fill="hold">
                                          <p:stCondLst>
                                            <p:cond delay="0"/>
                                          </p:stCondLst>
                                        </p:cTn>
                                        <p:tgtEl>
                                          <p:spTgt spid="41"/>
                                        </p:tgtEl>
                                        <p:attrNameLst>
                                          <p:attrName>style.visibility</p:attrName>
                                        </p:attrNameLst>
                                      </p:cBhvr>
                                      <p:to>
                                        <p:strVal val="visible"/>
                                      </p:to>
                                    </p:set>
                                    <p:animEffect transition="in" filter="blinds(horizontal)">
                                      <p:cBhvr>
                                        <p:cTn id="65" dur="250"/>
                                        <p:tgtEl>
                                          <p:spTgt spid="41"/>
                                        </p:tgtEl>
                                      </p:cBhvr>
                                    </p:animEffect>
                                  </p:childTnLst>
                                </p:cTn>
                              </p:par>
                              <p:par>
                                <p:cTn id="66" presetID="3" presetClass="entr" presetSubtype="10" fill="hold" grpId="0" nodeType="withEffect">
                                  <p:stCondLst>
                                    <p:cond delay="0"/>
                                  </p:stCondLst>
                                  <p:childTnLst>
                                    <p:set>
                                      <p:cBhvr>
                                        <p:cTn id="67" dur="1" fill="hold">
                                          <p:stCondLst>
                                            <p:cond delay="0"/>
                                          </p:stCondLst>
                                        </p:cTn>
                                        <p:tgtEl>
                                          <p:spTgt spid="35"/>
                                        </p:tgtEl>
                                        <p:attrNameLst>
                                          <p:attrName>style.visibility</p:attrName>
                                        </p:attrNameLst>
                                      </p:cBhvr>
                                      <p:to>
                                        <p:strVal val="visible"/>
                                      </p:to>
                                    </p:set>
                                    <p:animEffect transition="in" filter="blinds(horizontal)">
                                      <p:cBhvr>
                                        <p:cTn id="68" dur="25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23" grpId="0"/>
      <p:bldP spid="24" grpId="0"/>
      <p:bldP spid="25" grpId="0"/>
      <p:bldP spid="26" grpId="0"/>
      <p:bldP spid="34" grpId="0"/>
      <p:bldP spid="35" grpId="0"/>
      <p:bldP spid="36" grpId="0"/>
      <p:bldP spid="37" grpId="0"/>
      <p:bldP spid="41"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C96AD9-7A97-D984-1145-33B7EE763454}"/>
              </a:ext>
            </a:extLst>
          </p:cNvPr>
          <p:cNvSpPr>
            <a:spLocks noGrp="1"/>
          </p:cNvSpPr>
          <p:nvPr>
            <p:ph type="title"/>
          </p:nvPr>
        </p:nvSpPr>
        <p:spPr>
          <a:xfrm>
            <a:off x="838200" y="40420"/>
            <a:ext cx="10515600" cy="1325563"/>
          </a:xfrm>
        </p:spPr>
        <p:txBody>
          <a:bodyPr>
            <a:normAutofit/>
          </a:bodyPr>
          <a:lstStyle/>
          <a:p>
            <a:r>
              <a:rPr lang="en-US" sz="4000" b="1" dirty="0">
                <a:solidFill>
                  <a:srgbClr val="861F41"/>
                </a:solidFill>
                <a:latin typeface="Bierstadt" panose="020B0004020202020204" pitchFamily="34" charset="0"/>
                <a:cs typeface="Arial" panose="020B0604020202020204" pitchFamily="34" charset="0"/>
              </a:rPr>
              <a:t>Final Step – Reverse Shuffling/Output</a:t>
            </a:r>
          </a:p>
        </p:txBody>
      </p:sp>
      <p:sp>
        <p:nvSpPr>
          <p:cNvPr id="94" name="Slide Number Placeholder 93">
            <a:extLst>
              <a:ext uri="{FF2B5EF4-FFF2-40B4-BE49-F238E27FC236}">
                <a16:creationId xmlns:a16="http://schemas.microsoft.com/office/drawing/2014/main" id="{BFCCE1DF-AA29-B0C9-6FCA-60C64B56EA8A}"/>
              </a:ext>
            </a:extLst>
          </p:cNvPr>
          <p:cNvSpPr>
            <a:spLocks noGrp="1"/>
          </p:cNvSpPr>
          <p:nvPr>
            <p:ph type="sldNum" sz="quarter" idx="12"/>
          </p:nvPr>
        </p:nvSpPr>
        <p:spPr/>
        <p:txBody>
          <a:bodyPr/>
          <a:lstStyle/>
          <a:p>
            <a:fld id="{C2D47E1E-16B8-6B43-8345-A36FFC908F81}" type="slidenum">
              <a:rPr lang="en-US" smtClean="0"/>
              <a:t>15</a:t>
            </a:fld>
            <a:endParaRPr lang="en-US" dirty="0"/>
          </a:p>
        </p:txBody>
      </p:sp>
      <p:pic>
        <p:nvPicPr>
          <p:cNvPr id="4" name="Picture 3" descr="A yellow circle with a blue tick in it&#10;&#10;Description automatically generated">
            <a:extLst>
              <a:ext uri="{FF2B5EF4-FFF2-40B4-BE49-F238E27FC236}">
                <a16:creationId xmlns:a16="http://schemas.microsoft.com/office/drawing/2014/main" id="{A16D8E4E-0C9C-C123-2189-E1E60DF5B44E}"/>
              </a:ext>
            </a:extLst>
          </p:cNvPr>
          <p:cNvPicPr>
            <a:picLocks noChangeAspect="1"/>
          </p:cNvPicPr>
          <p:nvPr/>
        </p:nvPicPr>
        <p:blipFill>
          <a:blip r:embed="rId3"/>
          <a:stretch>
            <a:fillRect/>
          </a:stretch>
        </p:blipFill>
        <p:spPr>
          <a:xfrm>
            <a:off x="10878553" y="144379"/>
            <a:ext cx="1175083" cy="1175083"/>
          </a:xfrm>
          <a:prstGeom prst="rect">
            <a:avLst/>
          </a:prstGeom>
        </p:spPr>
      </p:pic>
      <p:pic>
        <p:nvPicPr>
          <p:cNvPr id="6" name="Picture 5" descr="A logo of a gear with a red arrow&#10;&#10;Description automatically generated">
            <a:extLst>
              <a:ext uri="{FF2B5EF4-FFF2-40B4-BE49-F238E27FC236}">
                <a16:creationId xmlns:a16="http://schemas.microsoft.com/office/drawing/2014/main" id="{4C3B8F52-42F4-945A-D4E5-F104B43E402E}"/>
              </a:ext>
            </a:extLst>
          </p:cNvPr>
          <p:cNvPicPr>
            <a:picLocks noChangeAspect="1"/>
          </p:cNvPicPr>
          <p:nvPr/>
        </p:nvPicPr>
        <p:blipFill>
          <a:blip r:embed="rId4"/>
          <a:stretch>
            <a:fillRect/>
          </a:stretch>
        </p:blipFill>
        <p:spPr>
          <a:xfrm>
            <a:off x="106279" y="5321967"/>
            <a:ext cx="1487905" cy="1487905"/>
          </a:xfrm>
          <a:prstGeom prst="rect">
            <a:avLst/>
          </a:prstGeom>
        </p:spPr>
      </p:pic>
      <p:sp>
        <p:nvSpPr>
          <p:cNvPr id="3" name="Rectangle 2">
            <a:extLst>
              <a:ext uri="{FF2B5EF4-FFF2-40B4-BE49-F238E27FC236}">
                <a16:creationId xmlns:a16="http://schemas.microsoft.com/office/drawing/2014/main" id="{DDAF78A0-6A86-27B3-AF55-A6192D637CEA}"/>
              </a:ext>
            </a:extLst>
          </p:cNvPr>
          <p:cNvSpPr/>
          <p:nvPr/>
        </p:nvSpPr>
        <p:spPr>
          <a:xfrm>
            <a:off x="5107766" y="2789383"/>
            <a:ext cx="1001941" cy="369332"/>
          </a:xfrm>
          <a:prstGeom prst="rect">
            <a:avLst/>
          </a:prstGeom>
        </p:spPr>
        <p:txBody>
          <a:bodyPr wrap="none">
            <a:spAutoFit/>
          </a:bodyPr>
          <a:lstStyle/>
          <a:p>
            <a:r>
              <a:rPr lang="en-US" dirty="0">
                <a:solidFill>
                  <a:srgbClr val="FF0000"/>
                </a:solidFill>
                <a:latin typeface="Bierstadt" panose="020B0004020202020204" pitchFamily="34" charset="0"/>
              </a:rPr>
              <a:t>Server 1</a:t>
            </a:r>
          </a:p>
        </p:txBody>
      </p:sp>
      <p:sp>
        <p:nvSpPr>
          <p:cNvPr id="11" name="Rectangle 10">
            <a:extLst>
              <a:ext uri="{FF2B5EF4-FFF2-40B4-BE49-F238E27FC236}">
                <a16:creationId xmlns:a16="http://schemas.microsoft.com/office/drawing/2014/main" id="{BC814429-7204-7519-304F-EBC561DEE556}"/>
              </a:ext>
            </a:extLst>
          </p:cNvPr>
          <p:cNvSpPr/>
          <p:nvPr/>
        </p:nvSpPr>
        <p:spPr>
          <a:xfrm>
            <a:off x="5107765" y="4566916"/>
            <a:ext cx="1001941" cy="369332"/>
          </a:xfrm>
          <a:prstGeom prst="rect">
            <a:avLst/>
          </a:prstGeom>
        </p:spPr>
        <p:txBody>
          <a:bodyPr wrap="none">
            <a:spAutoFit/>
          </a:bodyPr>
          <a:lstStyle/>
          <a:p>
            <a:r>
              <a:rPr lang="en-US" dirty="0">
                <a:solidFill>
                  <a:srgbClr val="00B050"/>
                </a:solidFill>
                <a:latin typeface="Bierstadt" panose="020B0004020202020204" pitchFamily="34" charset="0"/>
              </a:rPr>
              <a:t>Server 2</a:t>
            </a:r>
          </a:p>
        </p:txBody>
      </p:sp>
      <p:sp>
        <p:nvSpPr>
          <p:cNvPr id="12" name="Rectangle 11">
            <a:extLst>
              <a:ext uri="{FF2B5EF4-FFF2-40B4-BE49-F238E27FC236}">
                <a16:creationId xmlns:a16="http://schemas.microsoft.com/office/drawing/2014/main" id="{8A5CB8DC-F8EB-9B0D-25F5-4822EE9BF0DF}"/>
              </a:ext>
            </a:extLst>
          </p:cNvPr>
          <p:cNvSpPr/>
          <p:nvPr/>
        </p:nvSpPr>
        <p:spPr>
          <a:xfrm>
            <a:off x="5140424" y="6297746"/>
            <a:ext cx="1001941" cy="369332"/>
          </a:xfrm>
          <a:prstGeom prst="rect">
            <a:avLst/>
          </a:prstGeom>
        </p:spPr>
        <p:txBody>
          <a:bodyPr wrap="none">
            <a:spAutoFit/>
          </a:bodyPr>
          <a:lstStyle/>
          <a:p>
            <a:r>
              <a:rPr lang="en-US" dirty="0">
                <a:solidFill>
                  <a:schemeClr val="accent1"/>
                </a:solidFill>
                <a:latin typeface="Bierstadt" panose="020B0004020202020204" pitchFamily="34" charset="0"/>
              </a:rPr>
              <a:t>Server 3</a:t>
            </a:r>
          </a:p>
        </p:txBody>
      </p:sp>
      <p:pic>
        <p:nvPicPr>
          <p:cNvPr id="14" name="Picture 13" descr="A grey computer tower with blue lights&#10;&#10;Description automatically generated">
            <a:extLst>
              <a:ext uri="{FF2B5EF4-FFF2-40B4-BE49-F238E27FC236}">
                <a16:creationId xmlns:a16="http://schemas.microsoft.com/office/drawing/2014/main" id="{FB1C7030-DCD3-B70F-FED8-8CF3B5DD70D7}"/>
              </a:ext>
            </a:extLst>
          </p:cNvPr>
          <p:cNvPicPr>
            <a:picLocks noChangeAspect="1"/>
          </p:cNvPicPr>
          <p:nvPr/>
        </p:nvPicPr>
        <p:blipFill>
          <a:blip r:embed="rId5"/>
          <a:stretch>
            <a:fillRect/>
          </a:stretch>
        </p:blipFill>
        <p:spPr>
          <a:xfrm>
            <a:off x="5140424" y="5020641"/>
            <a:ext cx="1001941" cy="1342659"/>
          </a:xfrm>
          <a:prstGeom prst="rect">
            <a:avLst/>
          </a:prstGeom>
        </p:spPr>
      </p:pic>
      <p:pic>
        <p:nvPicPr>
          <p:cNvPr id="15" name="Picture 14" descr="A red and black silhouette of a person in a hat and hood with a computer&#10;&#10;Description automatically generated">
            <a:extLst>
              <a:ext uri="{FF2B5EF4-FFF2-40B4-BE49-F238E27FC236}">
                <a16:creationId xmlns:a16="http://schemas.microsoft.com/office/drawing/2014/main" id="{2470F1F4-A339-5D31-2B26-F9D4188A91D1}"/>
              </a:ext>
            </a:extLst>
          </p:cNvPr>
          <p:cNvPicPr>
            <a:picLocks noChangeAspect="1"/>
          </p:cNvPicPr>
          <p:nvPr/>
        </p:nvPicPr>
        <p:blipFill>
          <a:blip r:embed="rId6"/>
          <a:stretch>
            <a:fillRect/>
          </a:stretch>
        </p:blipFill>
        <p:spPr>
          <a:xfrm>
            <a:off x="5443490" y="5538893"/>
            <a:ext cx="393700" cy="522410"/>
          </a:xfrm>
          <a:prstGeom prst="rect">
            <a:avLst/>
          </a:prstGeom>
        </p:spPr>
      </p:pic>
      <p:pic>
        <p:nvPicPr>
          <p:cNvPr id="18" name="Picture 17" descr="A computer tower with many different types of servers&#10;&#10;Description automatically generated with medium confidence">
            <a:extLst>
              <a:ext uri="{FF2B5EF4-FFF2-40B4-BE49-F238E27FC236}">
                <a16:creationId xmlns:a16="http://schemas.microsoft.com/office/drawing/2014/main" id="{AB76391B-0984-515C-3064-F10A46A11635}"/>
              </a:ext>
            </a:extLst>
          </p:cNvPr>
          <p:cNvPicPr>
            <a:picLocks noChangeAspect="1"/>
          </p:cNvPicPr>
          <p:nvPr/>
        </p:nvPicPr>
        <p:blipFill>
          <a:blip r:embed="rId7"/>
          <a:stretch>
            <a:fillRect/>
          </a:stretch>
        </p:blipFill>
        <p:spPr>
          <a:xfrm>
            <a:off x="4987735" y="3412442"/>
            <a:ext cx="1228337" cy="1228337"/>
          </a:xfrm>
          <a:prstGeom prst="rect">
            <a:avLst/>
          </a:prstGeom>
        </p:spPr>
      </p:pic>
      <p:pic>
        <p:nvPicPr>
          <p:cNvPr id="21" name="Picture 20" descr="A blue rectangular object with buttons&#10;&#10;Description automatically generated">
            <a:extLst>
              <a:ext uri="{FF2B5EF4-FFF2-40B4-BE49-F238E27FC236}">
                <a16:creationId xmlns:a16="http://schemas.microsoft.com/office/drawing/2014/main" id="{DC61DBD4-0BAC-95F9-7CB6-9B0355907AA3}"/>
              </a:ext>
            </a:extLst>
          </p:cNvPr>
          <p:cNvPicPr>
            <a:picLocks noChangeAspect="1"/>
          </p:cNvPicPr>
          <p:nvPr/>
        </p:nvPicPr>
        <p:blipFill>
          <a:blip r:embed="rId8"/>
          <a:stretch>
            <a:fillRect/>
          </a:stretch>
        </p:blipFill>
        <p:spPr>
          <a:xfrm>
            <a:off x="4857503" y="1529817"/>
            <a:ext cx="1373559" cy="1373559"/>
          </a:xfrm>
          <a:prstGeom prst="rect">
            <a:avLst/>
          </a:prstGeom>
        </p:spPr>
      </p:pic>
      <p:pic>
        <p:nvPicPr>
          <p:cNvPr id="22" name="Picture 21" descr="A red and black silhouette of a person in a hat and hood with a computer&#10;&#10;Description automatically generated">
            <a:extLst>
              <a:ext uri="{FF2B5EF4-FFF2-40B4-BE49-F238E27FC236}">
                <a16:creationId xmlns:a16="http://schemas.microsoft.com/office/drawing/2014/main" id="{4E9DEFCB-5956-FF89-C62D-3EAF8BAF715A}"/>
              </a:ext>
            </a:extLst>
          </p:cNvPr>
          <p:cNvPicPr>
            <a:picLocks noChangeAspect="1"/>
          </p:cNvPicPr>
          <p:nvPr/>
        </p:nvPicPr>
        <p:blipFill>
          <a:blip r:embed="rId6"/>
          <a:stretch>
            <a:fillRect/>
          </a:stretch>
        </p:blipFill>
        <p:spPr>
          <a:xfrm>
            <a:off x="5347432" y="2065193"/>
            <a:ext cx="393700" cy="522410"/>
          </a:xfrm>
          <a:prstGeom prst="rect">
            <a:avLst/>
          </a:prstGeom>
        </p:spPr>
      </p:pic>
      <p:cxnSp>
        <p:nvCxnSpPr>
          <p:cNvPr id="23" name="Straight Arrow Connector 22">
            <a:extLst>
              <a:ext uri="{FF2B5EF4-FFF2-40B4-BE49-F238E27FC236}">
                <a16:creationId xmlns:a16="http://schemas.microsoft.com/office/drawing/2014/main" id="{3D591800-E0EF-D8D2-F96E-ABCEE1ED3082}"/>
              </a:ext>
            </a:extLst>
          </p:cNvPr>
          <p:cNvCxnSpPr>
            <a:cxnSpLocks/>
          </p:cNvCxnSpPr>
          <p:nvPr/>
        </p:nvCxnSpPr>
        <p:spPr>
          <a:xfrm flipH="1">
            <a:off x="3668268" y="2248884"/>
            <a:ext cx="1333131" cy="1739805"/>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89A4DB4A-C0A3-0D35-95CD-67F23F38E4C4}"/>
              </a:ext>
            </a:extLst>
          </p:cNvPr>
          <p:cNvCxnSpPr>
            <a:cxnSpLocks/>
          </p:cNvCxnSpPr>
          <p:nvPr/>
        </p:nvCxnSpPr>
        <p:spPr>
          <a:xfrm flipH="1" flipV="1">
            <a:off x="3668268" y="4073019"/>
            <a:ext cx="1328613" cy="13855"/>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A2E09AFB-CECD-2EDF-DFAC-991DDE0B6D2D}"/>
              </a:ext>
            </a:extLst>
          </p:cNvPr>
          <p:cNvCxnSpPr>
            <a:cxnSpLocks/>
          </p:cNvCxnSpPr>
          <p:nvPr/>
        </p:nvCxnSpPr>
        <p:spPr>
          <a:xfrm flipH="1" flipV="1">
            <a:off x="3660494" y="4160265"/>
            <a:ext cx="1336387" cy="1727210"/>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pic>
        <p:nvPicPr>
          <p:cNvPr id="26" name="Picture 16">
            <a:extLst>
              <a:ext uri="{FF2B5EF4-FFF2-40B4-BE49-F238E27FC236}">
                <a16:creationId xmlns:a16="http://schemas.microsoft.com/office/drawing/2014/main" id="{4F74E7E3-B82D-3257-FAD2-E7B515879DEF}"/>
              </a:ext>
            </a:extLst>
          </p:cNvPr>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19631" t="16923" r="18842"/>
          <a:stretch/>
        </p:blipFill>
        <p:spPr bwMode="auto">
          <a:xfrm>
            <a:off x="3000454" y="3647560"/>
            <a:ext cx="561447" cy="758099"/>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69F1C648-A94A-3E28-E01B-569409DD28C3}"/>
                  </a:ext>
                </a:extLst>
              </p:cNvPr>
              <p:cNvSpPr txBox="1"/>
              <p:nvPr/>
            </p:nvSpPr>
            <p:spPr>
              <a:xfrm>
                <a:off x="3941530" y="2761384"/>
                <a:ext cx="38715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solidFill>
                                <a:srgbClr val="FF0000"/>
                              </a:solidFill>
                              <a:latin typeface="Cambria Math" panose="02040503050406030204" pitchFamily="18" charset="0"/>
                            </a:rPr>
                          </m:ctrlPr>
                        </m:sSubPr>
                        <m:e>
                          <m:r>
                            <a:rPr lang="en-US" sz="2400" i="1">
                              <a:solidFill>
                                <a:srgbClr val="FF0000"/>
                              </a:solidFill>
                              <a:latin typeface="Cambria Math" panose="02040503050406030204" pitchFamily="18" charset="0"/>
                              <a:ea typeface="Cambria Math" panose="02040503050406030204" pitchFamily="18" charset="0"/>
                            </a:rPr>
                            <m:t>𝜋</m:t>
                          </m:r>
                        </m:e>
                        <m:sub>
                          <m:r>
                            <a:rPr lang="en-US" sz="2400" b="0" i="1" smtClean="0">
                              <a:solidFill>
                                <a:srgbClr val="FF0000"/>
                              </a:solidFill>
                              <a:latin typeface="Cambria Math" panose="02040503050406030204" pitchFamily="18" charset="0"/>
                            </a:rPr>
                            <m:t>1</m:t>
                          </m:r>
                        </m:sub>
                      </m:sSub>
                    </m:oMath>
                  </m:oMathPara>
                </a14:m>
                <a:endParaRPr lang="en-US" sz="2400" dirty="0">
                  <a:solidFill>
                    <a:srgbClr val="FF0000"/>
                  </a:solidFill>
                </a:endParaRPr>
              </a:p>
            </p:txBody>
          </p:sp>
        </mc:Choice>
        <mc:Fallback xmlns="">
          <p:sp>
            <p:nvSpPr>
              <p:cNvPr id="27" name="TextBox 26">
                <a:extLst>
                  <a:ext uri="{FF2B5EF4-FFF2-40B4-BE49-F238E27FC236}">
                    <a16:creationId xmlns:a16="http://schemas.microsoft.com/office/drawing/2014/main" id="{69F1C648-A94A-3E28-E01B-569409DD28C3}"/>
                  </a:ext>
                </a:extLst>
              </p:cNvPr>
              <p:cNvSpPr txBox="1">
                <a:spLocks noRot="1" noChangeAspect="1" noMove="1" noResize="1" noEditPoints="1" noAdjustHandles="1" noChangeArrowheads="1" noChangeShapeType="1" noTextEdit="1"/>
              </p:cNvSpPr>
              <p:nvPr/>
            </p:nvSpPr>
            <p:spPr>
              <a:xfrm>
                <a:off x="3941530" y="2761384"/>
                <a:ext cx="387157" cy="369332"/>
              </a:xfrm>
              <a:prstGeom prst="rect">
                <a:avLst/>
              </a:prstGeom>
              <a:blipFill>
                <a:blip r:embed="rId10"/>
                <a:stretch>
                  <a:fillRect l="-9677" r="-6452"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50EC0B3A-FE23-78F3-A061-3EF2E5A2A04A}"/>
                  </a:ext>
                </a:extLst>
              </p:cNvPr>
              <p:cNvSpPr txBox="1"/>
              <p:nvPr/>
            </p:nvSpPr>
            <p:spPr>
              <a:xfrm>
                <a:off x="4135108" y="3666992"/>
                <a:ext cx="39427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solidFill>
                                <a:srgbClr val="00B050"/>
                              </a:solidFill>
                              <a:latin typeface="Cambria Math" panose="02040503050406030204" pitchFamily="18" charset="0"/>
                            </a:rPr>
                          </m:ctrlPr>
                        </m:sSubPr>
                        <m:e>
                          <m:r>
                            <a:rPr lang="en-US" sz="2400" i="1">
                              <a:solidFill>
                                <a:srgbClr val="00B050"/>
                              </a:solidFill>
                              <a:latin typeface="Cambria Math" panose="02040503050406030204" pitchFamily="18" charset="0"/>
                              <a:ea typeface="Cambria Math" panose="02040503050406030204" pitchFamily="18" charset="0"/>
                            </a:rPr>
                            <m:t>𝜋</m:t>
                          </m:r>
                        </m:e>
                        <m:sub>
                          <m:r>
                            <a:rPr lang="en-US" sz="2400" b="0" i="1" smtClean="0">
                              <a:solidFill>
                                <a:srgbClr val="00B050"/>
                              </a:solidFill>
                              <a:latin typeface="Cambria Math" panose="02040503050406030204" pitchFamily="18" charset="0"/>
                            </a:rPr>
                            <m:t>2</m:t>
                          </m:r>
                        </m:sub>
                      </m:sSub>
                    </m:oMath>
                  </m:oMathPara>
                </a14:m>
                <a:endParaRPr lang="en-US" sz="2400" dirty="0">
                  <a:solidFill>
                    <a:srgbClr val="00B050"/>
                  </a:solidFill>
                </a:endParaRPr>
              </a:p>
            </p:txBody>
          </p:sp>
        </mc:Choice>
        <mc:Fallback xmlns="">
          <p:sp>
            <p:nvSpPr>
              <p:cNvPr id="28" name="TextBox 27">
                <a:extLst>
                  <a:ext uri="{FF2B5EF4-FFF2-40B4-BE49-F238E27FC236}">
                    <a16:creationId xmlns:a16="http://schemas.microsoft.com/office/drawing/2014/main" id="{50EC0B3A-FE23-78F3-A061-3EF2E5A2A04A}"/>
                  </a:ext>
                </a:extLst>
              </p:cNvPr>
              <p:cNvSpPr txBox="1">
                <a:spLocks noRot="1" noChangeAspect="1" noMove="1" noResize="1" noEditPoints="1" noAdjustHandles="1" noChangeArrowheads="1" noChangeShapeType="1" noTextEdit="1"/>
              </p:cNvSpPr>
              <p:nvPr/>
            </p:nvSpPr>
            <p:spPr>
              <a:xfrm>
                <a:off x="4135108" y="3666992"/>
                <a:ext cx="394274" cy="369332"/>
              </a:xfrm>
              <a:prstGeom prst="rect">
                <a:avLst/>
              </a:prstGeom>
              <a:blipFill>
                <a:blip r:embed="rId11"/>
                <a:stretch>
                  <a:fillRect l="-9375" r="-6250"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767C758D-04EF-CB1F-7A36-C7FF485AC507}"/>
                  </a:ext>
                </a:extLst>
              </p:cNvPr>
              <p:cNvSpPr txBox="1"/>
              <p:nvPr/>
            </p:nvSpPr>
            <p:spPr>
              <a:xfrm>
                <a:off x="3961506" y="5020641"/>
                <a:ext cx="41766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1" i="1" smtClean="0">
                          <a:solidFill>
                            <a:schemeClr val="accent1"/>
                          </a:solidFill>
                          <a:latin typeface="Cambria Math" panose="02040503050406030204" pitchFamily="18" charset="0"/>
                        </a:rPr>
                        <m:t>𝒅</m:t>
                      </m:r>
                      <m:r>
                        <a:rPr lang="en-US" sz="2400" b="1" i="1" smtClean="0">
                          <a:solidFill>
                            <a:schemeClr val="accent1"/>
                          </a:solidFill>
                          <a:latin typeface="Cambria Math" panose="02040503050406030204" pitchFamily="18" charset="0"/>
                        </a:rPr>
                        <m:t>′</m:t>
                      </m:r>
                    </m:oMath>
                  </m:oMathPara>
                </a14:m>
                <a:endParaRPr lang="en-US" sz="2400" dirty="0"/>
              </a:p>
            </p:txBody>
          </p:sp>
        </mc:Choice>
        <mc:Fallback xmlns="">
          <p:sp>
            <p:nvSpPr>
              <p:cNvPr id="30" name="TextBox 29">
                <a:extLst>
                  <a:ext uri="{FF2B5EF4-FFF2-40B4-BE49-F238E27FC236}">
                    <a16:creationId xmlns:a16="http://schemas.microsoft.com/office/drawing/2014/main" id="{767C758D-04EF-CB1F-7A36-C7FF485AC507}"/>
                  </a:ext>
                </a:extLst>
              </p:cNvPr>
              <p:cNvSpPr txBox="1">
                <a:spLocks noRot="1" noChangeAspect="1" noMove="1" noResize="1" noEditPoints="1" noAdjustHandles="1" noChangeArrowheads="1" noChangeShapeType="1" noTextEdit="1"/>
              </p:cNvSpPr>
              <p:nvPr/>
            </p:nvSpPr>
            <p:spPr>
              <a:xfrm>
                <a:off x="3961506" y="5020641"/>
                <a:ext cx="417668" cy="461665"/>
              </a:xfrm>
              <a:prstGeom prst="rect">
                <a:avLst/>
              </a:prstGeom>
              <a:blipFill>
                <a:blip r:embed="rId12"/>
                <a:stretch>
                  <a:fillRect l="-6061" r="-1515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EE7EDA71-A8C1-92F0-0D72-7D7A92B206A2}"/>
                  </a:ext>
                </a:extLst>
              </p:cNvPr>
              <p:cNvSpPr txBox="1"/>
              <p:nvPr/>
            </p:nvSpPr>
            <p:spPr>
              <a:xfrm>
                <a:off x="30658" y="2823813"/>
                <a:ext cx="2795878" cy="46589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1" i="1" smtClean="0">
                          <a:solidFill>
                            <a:schemeClr val="tx1"/>
                          </a:solidFill>
                          <a:latin typeface="Cambria Math" panose="02040503050406030204" pitchFamily="18" charset="0"/>
                        </a:rPr>
                        <m:t>𝒅</m:t>
                      </m:r>
                      <m:r>
                        <a:rPr lang="en-US" sz="2400" b="1" i="1" smtClean="0">
                          <a:solidFill>
                            <a:schemeClr val="tx1"/>
                          </a:solidFill>
                          <a:latin typeface="Cambria Math" panose="02040503050406030204" pitchFamily="18" charset="0"/>
                        </a:rPr>
                        <m:t>= </m:t>
                      </m:r>
                      <m:sSubSup>
                        <m:sSubSupPr>
                          <m:ctrlPr>
                            <a:rPr lang="en-US" sz="2400" i="1" smtClean="0">
                              <a:solidFill>
                                <a:srgbClr val="FF0000"/>
                              </a:solidFill>
                              <a:latin typeface="Cambria Math" panose="02040503050406030204" pitchFamily="18" charset="0"/>
                            </a:rPr>
                          </m:ctrlPr>
                        </m:sSubSupPr>
                        <m:e>
                          <m:r>
                            <a:rPr lang="en-US" sz="2400" b="0" i="1" smtClean="0">
                              <a:solidFill>
                                <a:srgbClr val="FF0000"/>
                              </a:solidFill>
                              <a:latin typeface="Cambria Math" panose="02040503050406030204" pitchFamily="18" charset="0"/>
                              <a:ea typeface="Cambria Math" panose="02040503050406030204" pitchFamily="18" charset="0"/>
                            </a:rPr>
                            <m:t>𝜋</m:t>
                          </m:r>
                        </m:e>
                        <m:sub>
                          <m:r>
                            <a:rPr lang="en-US" sz="2400" b="0" i="1" smtClean="0">
                              <a:solidFill>
                                <a:srgbClr val="FF0000"/>
                              </a:solidFill>
                              <a:latin typeface="Cambria Math" panose="02040503050406030204" pitchFamily="18" charset="0"/>
                            </a:rPr>
                            <m:t>1</m:t>
                          </m:r>
                        </m:sub>
                        <m:sup>
                          <m:r>
                            <a:rPr lang="en-US" sz="2400" b="0" i="1" smtClean="0">
                              <a:solidFill>
                                <a:srgbClr val="FF0000"/>
                              </a:solidFill>
                              <a:latin typeface="Cambria Math" panose="02040503050406030204" pitchFamily="18" charset="0"/>
                            </a:rPr>
                            <m:t>−1</m:t>
                          </m:r>
                        </m:sup>
                      </m:sSubSup>
                      <m:sSubSup>
                        <m:sSubSupPr>
                          <m:ctrlPr>
                            <a:rPr lang="en-US" sz="2400" i="1" smtClean="0">
                              <a:solidFill>
                                <a:srgbClr val="00B050"/>
                              </a:solidFill>
                              <a:latin typeface="Cambria Math" panose="02040503050406030204" pitchFamily="18" charset="0"/>
                            </a:rPr>
                          </m:ctrlPr>
                        </m:sSubSupPr>
                        <m:e>
                          <m:r>
                            <a:rPr lang="en-US" sz="2400" b="0" i="1" smtClean="0">
                              <a:solidFill>
                                <a:schemeClr val="tx1"/>
                              </a:solidFill>
                              <a:latin typeface="Cambria Math" panose="02040503050406030204" pitchFamily="18" charset="0"/>
                            </a:rPr>
                            <m:t>(</m:t>
                          </m:r>
                          <m:r>
                            <a:rPr lang="en-US" sz="2400" b="0" i="1">
                              <a:solidFill>
                                <a:srgbClr val="00B050"/>
                              </a:solidFill>
                              <a:latin typeface="Cambria Math" panose="02040503050406030204" pitchFamily="18" charset="0"/>
                              <a:ea typeface="Cambria Math" panose="02040503050406030204" pitchFamily="18" charset="0"/>
                            </a:rPr>
                            <m:t>𝜋</m:t>
                          </m:r>
                        </m:e>
                        <m:sub>
                          <m:r>
                            <a:rPr lang="en-US" sz="2400" b="0" i="1" smtClean="0">
                              <a:solidFill>
                                <a:srgbClr val="00B050"/>
                              </a:solidFill>
                              <a:latin typeface="Cambria Math" panose="02040503050406030204" pitchFamily="18" charset="0"/>
                              <a:ea typeface="Cambria Math" panose="02040503050406030204" pitchFamily="18" charset="0"/>
                            </a:rPr>
                            <m:t>2</m:t>
                          </m:r>
                        </m:sub>
                        <m:sup>
                          <m:r>
                            <a:rPr lang="en-US" sz="2400" b="0" i="1">
                              <a:solidFill>
                                <a:srgbClr val="00B050"/>
                              </a:solidFill>
                              <a:latin typeface="Cambria Math" panose="02040503050406030204" pitchFamily="18" charset="0"/>
                            </a:rPr>
                            <m:t>−1</m:t>
                          </m:r>
                        </m:sup>
                      </m:sSubSup>
                      <m:r>
                        <a:rPr lang="en-US" sz="2400" b="1" i="1" smtClean="0">
                          <a:solidFill>
                            <a:schemeClr val="tx1"/>
                          </a:solidFill>
                          <a:latin typeface="Cambria Math" panose="02040503050406030204" pitchFamily="18" charset="0"/>
                        </a:rPr>
                        <m:t>(</m:t>
                      </m:r>
                      <m:sSup>
                        <m:sSupPr>
                          <m:ctrlPr>
                            <a:rPr lang="en-US" sz="2400" b="1" i="1" smtClean="0">
                              <a:solidFill>
                                <a:schemeClr val="tx1"/>
                              </a:solidFill>
                              <a:latin typeface="Cambria Math" panose="02040503050406030204" pitchFamily="18" charset="0"/>
                            </a:rPr>
                          </m:ctrlPr>
                        </m:sSupPr>
                        <m:e>
                          <m:r>
                            <a:rPr lang="en-US" sz="2400" b="1" i="1" smtClean="0">
                              <a:solidFill>
                                <a:schemeClr val="tx1"/>
                              </a:solidFill>
                              <a:latin typeface="Cambria Math" panose="02040503050406030204" pitchFamily="18" charset="0"/>
                            </a:rPr>
                            <m:t>𝒅</m:t>
                          </m:r>
                        </m:e>
                        <m:sup>
                          <m:r>
                            <a:rPr lang="en-US" sz="2400" b="1" i="1" smtClean="0">
                              <a:solidFill>
                                <a:schemeClr val="tx1"/>
                              </a:solidFill>
                              <a:latin typeface="Cambria Math" panose="02040503050406030204" pitchFamily="18" charset="0"/>
                            </a:rPr>
                            <m:t>′</m:t>
                          </m:r>
                        </m:sup>
                      </m:sSup>
                      <m:r>
                        <a:rPr lang="en-US" sz="2400" b="1" i="1" smtClean="0">
                          <a:solidFill>
                            <a:schemeClr val="tx1"/>
                          </a:solidFill>
                          <a:latin typeface="Cambria Math" panose="02040503050406030204" pitchFamily="18" charset="0"/>
                        </a:rPr>
                        <m:t>))</m:t>
                      </m:r>
                    </m:oMath>
                  </m:oMathPara>
                </a14:m>
                <a:endParaRPr lang="en-US" sz="2400" dirty="0"/>
              </a:p>
            </p:txBody>
          </p:sp>
        </mc:Choice>
        <mc:Fallback xmlns="">
          <p:sp>
            <p:nvSpPr>
              <p:cNvPr id="31" name="TextBox 30">
                <a:extLst>
                  <a:ext uri="{FF2B5EF4-FFF2-40B4-BE49-F238E27FC236}">
                    <a16:creationId xmlns:a16="http://schemas.microsoft.com/office/drawing/2014/main" id="{EE7EDA71-A8C1-92F0-0D72-7D7A92B206A2}"/>
                  </a:ext>
                </a:extLst>
              </p:cNvPr>
              <p:cNvSpPr txBox="1">
                <a:spLocks noRot="1" noChangeAspect="1" noMove="1" noResize="1" noEditPoints="1" noAdjustHandles="1" noChangeArrowheads="1" noChangeShapeType="1" noTextEdit="1"/>
              </p:cNvSpPr>
              <p:nvPr/>
            </p:nvSpPr>
            <p:spPr>
              <a:xfrm>
                <a:off x="30658" y="2823813"/>
                <a:ext cx="2795878" cy="465897"/>
              </a:xfrm>
              <a:prstGeom prst="rect">
                <a:avLst/>
              </a:prstGeom>
              <a:blipFill>
                <a:blip r:embed="rId13"/>
                <a:stretch>
                  <a:fillRect b="-1842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93B60D07-0014-FCC1-E335-94FC5CB78785}"/>
                  </a:ext>
                </a:extLst>
              </p:cNvPr>
              <p:cNvSpPr txBox="1"/>
              <p:nvPr/>
            </p:nvSpPr>
            <p:spPr>
              <a:xfrm>
                <a:off x="389464" y="3323614"/>
                <a:ext cx="1156599" cy="175342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chemeClr val="tx1"/>
                          </a:solidFill>
                          <a:latin typeface="Cambria Math" panose="02040503050406030204" pitchFamily="18" charset="0"/>
                        </a:rPr>
                        <m:t>=</m:t>
                      </m:r>
                      <m:d>
                        <m:dPr>
                          <m:ctrlPr>
                            <a:rPr lang="en-US" sz="2400" i="1" smtClean="0">
                              <a:solidFill>
                                <a:schemeClr val="tx1"/>
                              </a:solidFill>
                              <a:latin typeface="Cambria Math" panose="02040503050406030204" pitchFamily="18" charset="0"/>
                            </a:rPr>
                          </m:ctrlPr>
                        </m:dPr>
                        <m:e>
                          <m:m>
                            <m:mPr>
                              <m:mcs>
                                <m:mc>
                                  <m:mcPr>
                                    <m:count m:val="1"/>
                                    <m:mcJc m:val="center"/>
                                  </m:mcPr>
                                </m:mc>
                              </m:mcs>
                              <m:ctrlPr>
                                <a:rPr lang="en-US" sz="2400" i="1" smtClean="0">
                                  <a:solidFill>
                                    <a:schemeClr val="tx1"/>
                                  </a:solidFill>
                                  <a:latin typeface="Cambria Math" panose="02040503050406030204" pitchFamily="18" charset="0"/>
                                </a:rPr>
                              </m:ctrlPr>
                            </m:mPr>
                            <m:mr>
                              <m:e>
                                <m:r>
                                  <m:rPr>
                                    <m:brk m:alnAt="7"/>
                                  </m:rPr>
                                  <a:rPr lang="en-US" sz="2400" i="1" smtClean="0">
                                    <a:solidFill>
                                      <a:srgbClr val="C00000"/>
                                    </a:solidFill>
                                    <a:latin typeface="Cambria Math" panose="02040503050406030204" pitchFamily="18" charset="0"/>
                                  </a:rPr>
                                  <m:t>⦿</m:t>
                                </m:r>
                              </m:e>
                            </m:mr>
                            <m:mr>
                              <m:e>
                                <m:r>
                                  <a:rPr lang="en-US" sz="2400" i="1" smtClean="0">
                                    <a:solidFill>
                                      <a:srgbClr val="00B0F0"/>
                                    </a:solidFill>
                                    <a:latin typeface="Cambria Math" panose="02040503050406030204" pitchFamily="18" charset="0"/>
                                  </a:rPr>
                                  <m:t>◈</m:t>
                                </m:r>
                              </m:e>
                            </m:mr>
                            <m:mr>
                              <m:e>
                                <m:m>
                                  <m:mPr>
                                    <m:mcs>
                                      <m:mc>
                                        <m:mcPr>
                                          <m:count m:val="1"/>
                                          <m:mcJc m:val="center"/>
                                        </m:mcPr>
                                      </m:mc>
                                    </m:mcs>
                                    <m:ctrlPr>
                                      <a:rPr lang="en-US" sz="2400" i="1" smtClean="0">
                                        <a:solidFill>
                                          <a:schemeClr val="tx1"/>
                                        </a:solidFill>
                                        <a:latin typeface="Cambria Math" panose="02040503050406030204" pitchFamily="18" charset="0"/>
                                      </a:rPr>
                                    </m:ctrlPr>
                                  </m:mPr>
                                  <m:mr>
                                    <m:e/>
                                  </m:mr>
                                  <m:mr>
                                    <m:e>
                                      <m:r>
                                        <a:rPr lang="en-US" sz="2400" i="1" smtClean="0">
                                          <a:solidFill>
                                            <a:schemeClr val="accent6">
                                              <a:lumMod val="75000"/>
                                            </a:schemeClr>
                                          </a:solidFill>
                                          <a:latin typeface="Cambria Math" panose="02040503050406030204" pitchFamily="18" charset="0"/>
                                        </a:rPr>
                                        <m:t>►</m:t>
                                      </m:r>
                                    </m:e>
                                  </m:mr>
                                  <m:mr>
                                    <m:e/>
                                  </m:mr>
                                </m:m>
                              </m:e>
                            </m:mr>
                          </m:m>
                        </m:e>
                      </m:d>
                    </m:oMath>
                  </m:oMathPara>
                </a14:m>
                <a:endParaRPr lang="en-US" sz="2400" dirty="0">
                  <a:solidFill>
                    <a:schemeClr val="tx1"/>
                  </a:solidFill>
                </a:endParaRPr>
              </a:p>
            </p:txBody>
          </p:sp>
        </mc:Choice>
        <mc:Fallback xmlns="">
          <p:sp>
            <p:nvSpPr>
              <p:cNvPr id="32" name="TextBox 31">
                <a:extLst>
                  <a:ext uri="{FF2B5EF4-FFF2-40B4-BE49-F238E27FC236}">
                    <a16:creationId xmlns:a16="http://schemas.microsoft.com/office/drawing/2014/main" id="{93B60D07-0014-FCC1-E335-94FC5CB78785}"/>
                  </a:ext>
                </a:extLst>
              </p:cNvPr>
              <p:cNvSpPr txBox="1">
                <a:spLocks noRot="1" noChangeAspect="1" noMove="1" noResize="1" noEditPoints="1" noAdjustHandles="1" noChangeArrowheads="1" noChangeShapeType="1" noTextEdit="1"/>
              </p:cNvSpPr>
              <p:nvPr/>
            </p:nvSpPr>
            <p:spPr>
              <a:xfrm>
                <a:off x="389464" y="3323614"/>
                <a:ext cx="1156599" cy="1753429"/>
              </a:xfrm>
              <a:prstGeom prst="rect">
                <a:avLst/>
              </a:prstGeom>
              <a:blipFill>
                <a:blip r:embed="rId14"/>
                <a:stretch>
                  <a:fillRect l="-217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9D987B80-5420-F868-BCB5-1287012E73EB}"/>
                  </a:ext>
                </a:extLst>
              </p:cNvPr>
              <p:cNvSpPr txBox="1"/>
              <p:nvPr/>
            </p:nvSpPr>
            <p:spPr>
              <a:xfrm>
                <a:off x="6324122" y="1368700"/>
                <a:ext cx="5857571" cy="5584862"/>
              </a:xfrm>
              <a:prstGeom prst="rect">
                <a:avLst/>
              </a:prstGeom>
              <a:noFill/>
            </p:spPr>
            <p:txBody>
              <a:bodyPr wrap="square" rtlCol="0">
                <a:spAutoFit/>
              </a:bodyPr>
              <a:lstStyle/>
              <a:p>
                <a:pPr>
                  <a:lnSpc>
                    <a:spcPct val="150000"/>
                  </a:lnSpc>
                </a:pPr>
                <a:r>
                  <a:rPr lang="en-US" sz="2400" b="1" dirty="0">
                    <a:solidFill>
                      <a:srgbClr val="002060"/>
                    </a:solidFill>
                    <a:latin typeface="Bierstadt" panose="020B0004020202020204" pitchFamily="34" charset="0"/>
                  </a:rPr>
                  <a:t>Search Complexity: </a:t>
                </a:r>
              </a:p>
              <a:p>
                <a:pPr marL="342900" indent="-342900">
                  <a:lnSpc>
                    <a:spcPct val="150000"/>
                  </a:lnSpc>
                  <a:buFont typeface="Arial" panose="020B0604020202020204" pitchFamily="34" charset="0"/>
                  <a:buChar char="•"/>
                </a:pPr>
                <a:r>
                  <a:rPr lang="en-US" sz="2400" dirty="0">
                    <a:solidFill>
                      <a:srgbClr val="002060"/>
                    </a:solidFill>
                    <a:latin typeface="Bierstadt" panose="020B0004020202020204" pitchFamily="34" charset="0"/>
                  </a:rPr>
                  <a:t>Reader communication: </a:t>
                </a:r>
                <a14:m>
                  <m:oMath xmlns:m="http://schemas.openxmlformats.org/officeDocument/2006/math">
                    <m:r>
                      <a:rPr lang="en-US" sz="2400" b="0" i="1" smtClean="0">
                        <a:solidFill>
                          <a:srgbClr val="002060"/>
                        </a:solidFill>
                        <a:latin typeface="Cambria Math" panose="02040503050406030204" pitchFamily="18" charset="0"/>
                      </a:rPr>
                      <m:t>𝑂</m:t>
                    </m:r>
                    <m:d>
                      <m:dPr>
                        <m:ctrlPr>
                          <a:rPr lang="en-US" sz="2400" b="0" i="1" smtClean="0">
                            <a:solidFill>
                              <a:srgbClr val="002060"/>
                            </a:solidFill>
                            <a:latin typeface="Cambria Math" panose="02040503050406030204" pitchFamily="18" charset="0"/>
                          </a:rPr>
                        </m:ctrlPr>
                      </m:dPr>
                      <m:e>
                        <m:sSub>
                          <m:sSubPr>
                            <m:ctrlPr>
                              <a:rPr lang="en-US" sz="2400" b="0" i="1" smtClean="0">
                                <a:solidFill>
                                  <a:srgbClr val="002060"/>
                                </a:solidFill>
                                <a:latin typeface="Cambria Math" panose="02040503050406030204" pitchFamily="18" charset="0"/>
                              </a:rPr>
                            </m:ctrlPr>
                          </m:sSubPr>
                          <m:e>
                            <m:r>
                              <a:rPr lang="en-US" sz="2400" b="0" i="1" smtClean="0">
                                <a:solidFill>
                                  <a:srgbClr val="002060"/>
                                </a:solidFill>
                                <a:latin typeface="Cambria Math" panose="02040503050406030204" pitchFamily="18" charset="0"/>
                              </a:rPr>
                              <m:t>𝑛</m:t>
                            </m:r>
                          </m:e>
                          <m:sub>
                            <m:r>
                              <a:rPr lang="en-US" sz="2400" b="0" i="1" smtClean="0">
                                <a:solidFill>
                                  <a:srgbClr val="002060"/>
                                </a:solidFill>
                                <a:latin typeface="Cambria Math" panose="02040503050406030204" pitchFamily="18" charset="0"/>
                              </a:rPr>
                              <m:t>𝑠</m:t>
                            </m:r>
                          </m:sub>
                        </m:sSub>
                      </m:e>
                    </m:d>
                  </m:oMath>
                </a14:m>
                <a:r>
                  <a:rPr lang="en-US" sz="2400" dirty="0">
                    <a:solidFill>
                      <a:srgbClr val="002060"/>
                    </a:solidFill>
                    <a:latin typeface="Bierstadt" panose="020B0004020202020204" pitchFamily="34" charset="0"/>
                  </a:rPr>
                  <a:t> </a:t>
                </a:r>
              </a:p>
              <a:p>
                <a:pPr marL="342900" indent="-342900">
                  <a:lnSpc>
                    <a:spcPct val="150000"/>
                  </a:lnSpc>
                  <a:buFont typeface="Arial" panose="020B0604020202020204" pitchFamily="34" charset="0"/>
                  <a:buChar char="•"/>
                </a:pPr>
                <a:r>
                  <a:rPr lang="en-US" sz="2400" dirty="0">
                    <a:solidFill>
                      <a:srgbClr val="002060"/>
                    </a:solidFill>
                    <a:latin typeface="Bierstadt" panose="020B0004020202020204" pitchFamily="34" charset="0"/>
                  </a:rPr>
                  <a:t>Reader computation: </a:t>
                </a:r>
                <a14:m>
                  <m:oMath xmlns:m="http://schemas.openxmlformats.org/officeDocument/2006/math">
                    <m:r>
                      <a:rPr lang="en-US" sz="2400" b="0" i="1" smtClean="0">
                        <a:solidFill>
                          <a:srgbClr val="002060"/>
                        </a:solidFill>
                        <a:latin typeface="Cambria Math" panose="02040503050406030204" pitchFamily="18" charset="0"/>
                      </a:rPr>
                      <m:t>𝑂</m:t>
                    </m:r>
                    <m:d>
                      <m:dPr>
                        <m:ctrlPr>
                          <a:rPr lang="en-US" sz="2400" b="0" i="1" smtClean="0">
                            <a:solidFill>
                              <a:srgbClr val="002060"/>
                            </a:solidFill>
                            <a:latin typeface="Cambria Math" panose="02040503050406030204" pitchFamily="18" charset="0"/>
                          </a:rPr>
                        </m:ctrlPr>
                      </m:dPr>
                      <m:e>
                        <m:r>
                          <a:rPr lang="en-US" sz="2400" b="0" i="1" smtClean="0">
                            <a:solidFill>
                              <a:srgbClr val="002060"/>
                            </a:solidFill>
                            <a:latin typeface="Cambria Math" panose="02040503050406030204" pitchFamily="18" charset="0"/>
                          </a:rPr>
                          <m:t>𝑁</m:t>
                        </m:r>
                      </m:e>
                    </m:d>
                  </m:oMath>
                </a14:m>
                <a:endParaRPr lang="en-US" sz="2400" dirty="0">
                  <a:solidFill>
                    <a:srgbClr val="002060"/>
                  </a:solidFill>
                  <a:latin typeface="Bierstadt" panose="020B0004020202020204" pitchFamily="34" charset="0"/>
                </a:endParaRPr>
              </a:p>
              <a:p>
                <a:pPr marL="342900" indent="-342900">
                  <a:lnSpc>
                    <a:spcPct val="150000"/>
                  </a:lnSpc>
                  <a:buFont typeface="Arial" panose="020B0604020202020204" pitchFamily="34" charset="0"/>
                  <a:buChar char="•"/>
                </a:pPr>
                <a:r>
                  <a:rPr lang="en-US" sz="2400" dirty="0">
                    <a:solidFill>
                      <a:srgbClr val="002060"/>
                    </a:solidFill>
                    <a:latin typeface="Bierstadt" panose="020B0004020202020204" pitchFamily="34" charset="0"/>
                  </a:rPr>
                  <a:t>Server computation: </a:t>
                </a:r>
                <a14:m>
                  <m:oMath xmlns:m="http://schemas.openxmlformats.org/officeDocument/2006/math">
                    <m:r>
                      <a:rPr lang="en-US" sz="2400" i="1">
                        <a:solidFill>
                          <a:srgbClr val="002060"/>
                        </a:solidFill>
                        <a:latin typeface="Cambria Math" panose="02040503050406030204" pitchFamily="18" charset="0"/>
                      </a:rPr>
                      <m:t>𝑂</m:t>
                    </m:r>
                    <m:d>
                      <m:dPr>
                        <m:ctrlPr>
                          <a:rPr lang="en-US" sz="2400" i="1">
                            <a:solidFill>
                              <a:srgbClr val="002060"/>
                            </a:solidFill>
                            <a:latin typeface="Cambria Math" panose="02040503050406030204" pitchFamily="18" charset="0"/>
                          </a:rPr>
                        </m:ctrlPr>
                      </m:dPr>
                      <m:e>
                        <m:r>
                          <a:rPr lang="en-US" sz="2400" i="1">
                            <a:solidFill>
                              <a:srgbClr val="002060"/>
                            </a:solidFill>
                            <a:latin typeface="Cambria Math" panose="02040503050406030204" pitchFamily="18" charset="0"/>
                          </a:rPr>
                          <m:t>𝑁</m:t>
                        </m:r>
                        <m:r>
                          <a:rPr lang="en-US" sz="2400" i="1">
                            <a:solidFill>
                              <a:srgbClr val="002060"/>
                            </a:solidFill>
                            <a:latin typeface="Cambria Math" panose="02040503050406030204" pitchFamily="18" charset="0"/>
                          </a:rPr>
                          <m:t>.</m:t>
                        </m:r>
                        <m:r>
                          <a:rPr lang="en-US" sz="2400" i="1">
                            <a:solidFill>
                              <a:srgbClr val="002060"/>
                            </a:solidFill>
                            <a:latin typeface="Cambria Math" panose="02040503050406030204" pitchFamily="18" charset="0"/>
                          </a:rPr>
                          <m:t>𝑚</m:t>
                        </m:r>
                      </m:e>
                    </m:d>
                  </m:oMath>
                </a14:m>
                <a:r>
                  <a:rPr lang="en-US" sz="2400" dirty="0">
                    <a:solidFill>
                      <a:srgbClr val="002060"/>
                    </a:solidFill>
                    <a:latin typeface="Bierstadt" panose="020B0004020202020204" pitchFamily="34" charset="0"/>
                  </a:rPr>
                  <a:t>, including additions and multiplications over small integer numbers</a:t>
                </a:r>
              </a:p>
              <a:p>
                <a:pPr>
                  <a:lnSpc>
                    <a:spcPct val="150000"/>
                  </a:lnSpc>
                </a:pPr>
                <a:r>
                  <a:rPr lang="en-US" sz="2200" b="1" dirty="0">
                    <a:solidFill>
                      <a:srgbClr val="002060"/>
                    </a:solidFill>
                    <a:latin typeface="Bierstadt" panose="020B0004020202020204" pitchFamily="34" charset="0"/>
                  </a:rPr>
                  <a:t>Parameters:</a:t>
                </a:r>
              </a:p>
              <a:p>
                <a:pPr marL="342900" indent="-342900">
                  <a:lnSpc>
                    <a:spcPct val="150000"/>
                  </a:lnSpc>
                  <a:buFont typeface="Arial" panose="020B0604020202020204" pitchFamily="34" charset="0"/>
                  <a:buChar char="•"/>
                </a:pPr>
                <a14:m>
                  <m:oMath xmlns:m="http://schemas.openxmlformats.org/officeDocument/2006/math">
                    <m:sSub>
                      <m:sSubPr>
                        <m:ctrlPr>
                          <a:rPr lang="en-US" sz="2200" i="1">
                            <a:solidFill>
                              <a:srgbClr val="002060"/>
                            </a:solidFill>
                            <a:latin typeface="Cambria Math" panose="02040503050406030204" pitchFamily="18" charset="0"/>
                          </a:rPr>
                        </m:ctrlPr>
                      </m:sSubPr>
                      <m:e>
                        <m:r>
                          <a:rPr lang="en-US" sz="2200" b="0" i="1" smtClean="0">
                            <a:solidFill>
                              <a:srgbClr val="002060"/>
                            </a:solidFill>
                            <a:latin typeface="Cambria Math" panose="02040503050406030204" pitchFamily="18" charset="0"/>
                          </a:rPr>
                          <m:t>𝑛</m:t>
                        </m:r>
                      </m:e>
                      <m:sub>
                        <m:r>
                          <a:rPr lang="en-US" sz="2200" i="1">
                            <a:solidFill>
                              <a:srgbClr val="002060"/>
                            </a:solidFill>
                            <a:latin typeface="Cambria Math" panose="02040503050406030204" pitchFamily="18" charset="0"/>
                          </a:rPr>
                          <m:t>𝑠</m:t>
                        </m:r>
                      </m:sub>
                    </m:sSub>
                    <m:r>
                      <a:rPr lang="en-US" sz="2200">
                        <a:solidFill>
                          <a:srgbClr val="002060"/>
                        </a:solidFill>
                        <a:latin typeface="Cambria Math" panose="02040503050406030204" pitchFamily="18" charset="0"/>
                      </a:rPr>
                      <m:t>: </m:t>
                    </m:r>
                  </m:oMath>
                </a14:m>
                <a:r>
                  <a:rPr lang="en-US" sz="2200" dirty="0">
                    <a:solidFill>
                      <a:srgbClr val="002060"/>
                    </a:solidFill>
                    <a:latin typeface="Bierstadt" panose="020B0004020202020204" pitchFamily="34" charset="0"/>
                  </a:rPr>
                  <a:t>search result size</a:t>
                </a:r>
                <a:endParaRPr lang="en-US" sz="2200" b="0" i="1" dirty="0">
                  <a:solidFill>
                    <a:srgbClr val="002060"/>
                  </a:solidFill>
                  <a:latin typeface="Cambria Math" panose="02040503050406030204" pitchFamily="18" charset="0"/>
                </a:endParaRPr>
              </a:p>
              <a:p>
                <a:pPr marL="342900" indent="-342900">
                  <a:lnSpc>
                    <a:spcPct val="150000"/>
                  </a:lnSpc>
                  <a:buFont typeface="Arial" panose="020B0604020202020204" pitchFamily="34" charset="0"/>
                  <a:buChar char="•"/>
                </a:pPr>
                <a14:m>
                  <m:oMath xmlns:m="http://schemas.openxmlformats.org/officeDocument/2006/math">
                    <m:r>
                      <a:rPr lang="en-US" sz="2200" b="0" i="1" smtClean="0">
                        <a:solidFill>
                          <a:srgbClr val="002060"/>
                        </a:solidFill>
                        <a:latin typeface="Cambria Math" panose="02040503050406030204" pitchFamily="18" charset="0"/>
                      </a:rPr>
                      <m:t>𝑚</m:t>
                    </m:r>
                    <m:r>
                      <a:rPr lang="en-US" sz="2200" b="0" i="1" smtClean="0">
                        <a:solidFill>
                          <a:srgbClr val="002060"/>
                        </a:solidFill>
                        <a:latin typeface="Cambria Math" panose="02040503050406030204" pitchFamily="18" charset="0"/>
                      </a:rPr>
                      <m:t>:</m:t>
                    </m:r>
                  </m:oMath>
                </a14:m>
                <a:r>
                  <a:rPr lang="en-US" sz="2200" dirty="0">
                    <a:solidFill>
                      <a:srgbClr val="002060"/>
                    </a:solidFill>
                    <a:latin typeface="Bierstadt" panose="020B0004020202020204" pitchFamily="34" charset="0"/>
                  </a:rPr>
                  <a:t> Bloom filter size</a:t>
                </a:r>
              </a:p>
              <a:p>
                <a:pPr marL="342900" indent="-342900">
                  <a:lnSpc>
                    <a:spcPct val="150000"/>
                  </a:lnSpc>
                  <a:buFont typeface="Arial" panose="020B0604020202020204" pitchFamily="34" charset="0"/>
                  <a:buChar char="•"/>
                </a:pPr>
                <a14:m>
                  <m:oMath xmlns:m="http://schemas.openxmlformats.org/officeDocument/2006/math">
                    <m:r>
                      <a:rPr lang="en-US" sz="2200" i="1">
                        <a:solidFill>
                          <a:srgbClr val="002060"/>
                        </a:solidFill>
                        <a:latin typeface="Cambria Math" panose="02040503050406030204" pitchFamily="18" charset="0"/>
                      </a:rPr>
                      <m:t>𝑁</m:t>
                    </m:r>
                    <m:r>
                      <a:rPr lang="en-US" sz="2200">
                        <a:solidFill>
                          <a:srgbClr val="002060"/>
                        </a:solidFill>
                        <a:latin typeface="Cambria Math" panose="02040503050406030204" pitchFamily="18" charset="0"/>
                      </a:rPr>
                      <m:t>:#</m:t>
                    </m:r>
                  </m:oMath>
                </a14:m>
                <a:r>
                  <a:rPr lang="en-US" sz="2200" dirty="0">
                    <a:solidFill>
                      <a:srgbClr val="002060"/>
                    </a:solidFill>
                    <a:latin typeface="Bierstadt" panose="020B0004020202020204" pitchFamily="34" charset="0"/>
                  </a:rPr>
                  <a:t>documents</a:t>
                </a:r>
              </a:p>
            </p:txBody>
          </p:sp>
        </mc:Choice>
        <mc:Fallback xmlns="">
          <p:sp>
            <p:nvSpPr>
              <p:cNvPr id="33" name="TextBox 32">
                <a:extLst>
                  <a:ext uri="{FF2B5EF4-FFF2-40B4-BE49-F238E27FC236}">
                    <a16:creationId xmlns:a16="http://schemas.microsoft.com/office/drawing/2014/main" id="{9D987B80-5420-F868-BCB5-1287012E73EB}"/>
                  </a:ext>
                </a:extLst>
              </p:cNvPr>
              <p:cNvSpPr txBox="1">
                <a:spLocks noRot="1" noChangeAspect="1" noMove="1" noResize="1" noEditPoints="1" noAdjustHandles="1" noChangeArrowheads="1" noChangeShapeType="1" noTextEdit="1"/>
              </p:cNvSpPr>
              <p:nvPr/>
            </p:nvSpPr>
            <p:spPr>
              <a:xfrm>
                <a:off x="6324122" y="1368700"/>
                <a:ext cx="5857571" cy="5584862"/>
              </a:xfrm>
              <a:prstGeom prst="rect">
                <a:avLst/>
              </a:prstGeom>
              <a:blipFill>
                <a:blip r:embed="rId15"/>
                <a:stretch>
                  <a:fillRect l="-1512" r="-1728"/>
                </a:stretch>
              </a:blipFill>
            </p:spPr>
            <p:txBody>
              <a:bodyPr/>
              <a:lstStyle/>
              <a:p>
                <a:r>
                  <a:rPr lang="en-US">
                    <a:noFill/>
                  </a:rPr>
                  <a:t> </a:t>
                </a:r>
              </a:p>
            </p:txBody>
          </p:sp>
        </mc:Fallback>
      </mc:AlternateContent>
      <p:cxnSp>
        <p:nvCxnSpPr>
          <p:cNvPr id="35" name="Straight Connector 34">
            <a:extLst>
              <a:ext uri="{FF2B5EF4-FFF2-40B4-BE49-F238E27FC236}">
                <a16:creationId xmlns:a16="http://schemas.microsoft.com/office/drawing/2014/main" id="{E3C5DAE8-7344-8326-51AB-B8086F01E7A7}"/>
              </a:ext>
            </a:extLst>
          </p:cNvPr>
          <p:cNvCxnSpPr/>
          <p:nvPr/>
        </p:nvCxnSpPr>
        <p:spPr>
          <a:xfrm>
            <a:off x="451181" y="4393952"/>
            <a:ext cx="1301262" cy="0"/>
          </a:xfrm>
          <a:prstGeom prst="line">
            <a:avLst/>
          </a:prstGeom>
          <a:ln w="28575">
            <a:solidFill>
              <a:srgbClr val="7F6000"/>
            </a:solidFill>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7B19DBC3-63D4-0678-81AF-AE9B96E24592}"/>
              </a:ext>
            </a:extLst>
          </p:cNvPr>
          <p:cNvCxnSpPr/>
          <p:nvPr/>
        </p:nvCxnSpPr>
        <p:spPr>
          <a:xfrm>
            <a:off x="1881554" y="4427818"/>
            <a:ext cx="0" cy="593095"/>
          </a:xfrm>
          <a:prstGeom prst="straightConnector1">
            <a:avLst/>
          </a:prstGeom>
          <a:ln w="12700">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B055354F-1C44-2A20-3F32-E5C987545A91}"/>
              </a:ext>
            </a:extLst>
          </p:cNvPr>
          <p:cNvSpPr txBox="1"/>
          <p:nvPr/>
        </p:nvSpPr>
        <p:spPr>
          <a:xfrm>
            <a:off x="1869936" y="4585854"/>
            <a:ext cx="1646413" cy="369332"/>
          </a:xfrm>
          <a:prstGeom prst="rect">
            <a:avLst/>
          </a:prstGeom>
          <a:noFill/>
        </p:spPr>
        <p:txBody>
          <a:bodyPr wrap="none" rtlCol="0">
            <a:spAutoFit/>
          </a:bodyPr>
          <a:lstStyle/>
          <a:p>
            <a:r>
              <a:rPr lang="en-US" dirty="0">
                <a:solidFill>
                  <a:srgbClr val="7030A0"/>
                </a:solidFill>
                <a:latin typeface="Bierstadt" panose="020B0004020202020204" pitchFamily="34" charset="0"/>
              </a:rPr>
              <a:t>Padded values</a:t>
            </a:r>
          </a:p>
        </p:txBody>
      </p:sp>
      <p:pic>
        <p:nvPicPr>
          <p:cNvPr id="40" name="Picture 39" descr="A yellow and orange eraser&#10;&#10;Description automatically generated">
            <a:extLst>
              <a:ext uri="{FF2B5EF4-FFF2-40B4-BE49-F238E27FC236}">
                <a16:creationId xmlns:a16="http://schemas.microsoft.com/office/drawing/2014/main" id="{2B67A329-5C09-5ECD-8620-46AE67D87949}"/>
              </a:ext>
            </a:extLst>
          </p:cNvPr>
          <p:cNvPicPr>
            <a:picLocks noChangeAspect="1"/>
          </p:cNvPicPr>
          <p:nvPr/>
        </p:nvPicPr>
        <p:blipFill>
          <a:blip r:embed="rId16"/>
          <a:stretch>
            <a:fillRect/>
          </a:stretch>
        </p:blipFill>
        <p:spPr>
          <a:xfrm>
            <a:off x="421351" y="4362312"/>
            <a:ext cx="959655" cy="959655"/>
          </a:xfrm>
          <a:prstGeom prst="rect">
            <a:avLst/>
          </a:prstGeom>
        </p:spPr>
      </p:pic>
    </p:spTree>
    <p:extLst>
      <p:ext uri="{BB962C8B-B14F-4D97-AF65-F5344CB8AC3E}">
        <p14:creationId xmlns:p14="http://schemas.microsoft.com/office/powerpoint/2010/main" val="1481948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blinds(horizontal)">
                                      <p:cBhvr>
                                        <p:cTn id="7" dur="250"/>
                                        <p:tgtEl>
                                          <p:spTgt spid="22"/>
                                        </p:tgtEl>
                                      </p:cBhvr>
                                    </p:animEffect>
                                  </p:childTnLst>
                                </p:cTn>
                              </p:par>
                              <p:par>
                                <p:cTn id="8" presetID="3" presetClass="entr" presetSubtype="10" fill="hold"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blinds(horizontal)">
                                      <p:cBhvr>
                                        <p:cTn id="10" dur="250"/>
                                        <p:tgtEl>
                                          <p:spTgt spid="21"/>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blinds(horizontal)">
                                      <p:cBhvr>
                                        <p:cTn id="13" dur="250"/>
                                        <p:tgtEl>
                                          <p:spTgt spid="3"/>
                                        </p:tgtEl>
                                      </p:cBhvr>
                                    </p:animEffect>
                                  </p:childTnLst>
                                </p:cTn>
                              </p:par>
                              <p:par>
                                <p:cTn id="14" presetID="3" presetClass="entr" presetSubtype="10" fill="hold" nodeType="with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blinds(horizontal)">
                                      <p:cBhvr>
                                        <p:cTn id="16" dur="250"/>
                                        <p:tgtEl>
                                          <p:spTgt spid="18"/>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blinds(horizontal)">
                                      <p:cBhvr>
                                        <p:cTn id="19" dur="250"/>
                                        <p:tgtEl>
                                          <p:spTgt spid="11"/>
                                        </p:tgtEl>
                                      </p:cBhvr>
                                    </p:animEffect>
                                  </p:childTnLst>
                                </p:cTn>
                              </p:par>
                              <p:par>
                                <p:cTn id="20" presetID="3" presetClass="entr" presetSubtype="10" fill="hold"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blinds(horizontal)">
                                      <p:cBhvr>
                                        <p:cTn id="22" dur="250"/>
                                        <p:tgtEl>
                                          <p:spTgt spid="14"/>
                                        </p:tgtEl>
                                      </p:cBhvr>
                                    </p:animEffect>
                                  </p:childTnLst>
                                </p:cTn>
                              </p:par>
                              <p:par>
                                <p:cTn id="23" presetID="3" presetClass="entr" presetSubtype="10" fill="hold" nodeType="with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blinds(horizontal)">
                                      <p:cBhvr>
                                        <p:cTn id="25" dur="250"/>
                                        <p:tgtEl>
                                          <p:spTgt spid="15"/>
                                        </p:tgtEl>
                                      </p:cBhvr>
                                    </p:animEffect>
                                  </p:childTnLst>
                                </p:cTn>
                              </p:par>
                              <p:par>
                                <p:cTn id="26" presetID="3" presetClass="entr" presetSubtype="10" fill="hold" grpId="0" nodeType="with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blinds(horizontal)">
                                      <p:cBhvr>
                                        <p:cTn id="28" dur="250"/>
                                        <p:tgtEl>
                                          <p:spTgt spid="12"/>
                                        </p:tgtEl>
                                      </p:cBhvr>
                                    </p:animEffect>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grpId="0" nodeType="clickEffect">
                                  <p:stCondLst>
                                    <p:cond delay="0"/>
                                  </p:stCondLst>
                                  <p:childTnLst>
                                    <p:set>
                                      <p:cBhvr>
                                        <p:cTn id="32" dur="1" fill="hold">
                                          <p:stCondLst>
                                            <p:cond delay="0"/>
                                          </p:stCondLst>
                                        </p:cTn>
                                        <p:tgtEl>
                                          <p:spTgt spid="27"/>
                                        </p:tgtEl>
                                        <p:attrNameLst>
                                          <p:attrName>style.visibility</p:attrName>
                                        </p:attrNameLst>
                                      </p:cBhvr>
                                      <p:to>
                                        <p:strVal val="visible"/>
                                      </p:to>
                                    </p:set>
                                    <p:animEffect transition="in" filter="blinds(horizontal)">
                                      <p:cBhvr>
                                        <p:cTn id="33" dur="250"/>
                                        <p:tgtEl>
                                          <p:spTgt spid="27"/>
                                        </p:tgtEl>
                                      </p:cBhvr>
                                    </p:animEffect>
                                  </p:childTnLst>
                                </p:cTn>
                              </p:par>
                              <p:par>
                                <p:cTn id="34" presetID="3" presetClass="entr" presetSubtype="10" fill="hold" nodeType="withEffect">
                                  <p:stCondLst>
                                    <p:cond delay="0"/>
                                  </p:stCondLst>
                                  <p:childTnLst>
                                    <p:set>
                                      <p:cBhvr>
                                        <p:cTn id="35" dur="1" fill="hold">
                                          <p:stCondLst>
                                            <p:cond delay="0"/>
                                          </p:stCondLst>
                                        </p:cTn>
                                        <p:tgtEl>
                                          <p:spTgt spid="23"/>
                                        </p:tgtEl>
                                        <p:attrNameLst>
                                          <p:attrName>style.visibility</p:attrName>
                                        </p:attrNameLst>
                                      </p:cBhvr>
                                      <p:to>
                                        <p:strVal val="visible"/>
                                      </p:to>
                                    </p:set>
                                    <p:animEffect transition="in" filter="blinds(horizontal)">
                                      <p:cBhvr>
                                        <p:cTn id="36" dur="250"/>
                                        <p:tgtEl>
                                          <p:spTgt spid="23"/>
                                        </p:tgtEl>
                                      </p:cBhvr>
                                    </p:animEffect>
                                  </p:childTnLst>
                                </p:cTn>
                              </p:par>
                              <p:par>
                                <p:cTn id="37" presetID="3" presetClass="entr" presetSubtype="10" fill="hold" grpId="0" nodeType="withEffect">
                                  <p:stCondLst>
                                    <p:cond delay="0"/>
                                  </p:stCondLst>
                                  <p:childTnLst>
                                    <p:set>
                                      <p:cBhvr>
                                        <p:cTn id="38" dur="1" fill="hold">
                                          <p:stCondLst>
                                            <p:cond delay="0"/>
                                          </p:stCondLst>
                                        </p:cTn>
                                        <p:tgtEl>
                                          <p:spTgt spid="28"/>
                                        </p:tgtEl>
                                        <p:attrNameLst>
                                          <p:attrName>style.visibility</p:attrName>
                                        </p:attrNameLst>
                                      </p:cBhvr>
                                      <p:to>
                                        <p:strVal val="visible"/>
                                      </p:to>
                                    </p:set>
                                    <p:animEffect transition="in" filter="blinds(horizontal)">
                                      <p:cBhvr>
                                        <p:cTn id="39" dur="250"/>
                                        <p:tgtEl>
                                          <p:spTgt spid="28"/>
                                        </p:tgtEl>
                                      </p:cBhvr>
                                    </p:animEffect>
                                  </p:childTnLst>
                                </p:cTn>
                              </p:par>
                              <p:par>
                                <p:cTn id="40" presetID="3" presetClass="entr" presetSubtype="10" fill="hold" nodeType="withEffect">
                                  <p:stCondLst>
                                    <p:cond delay="0"/>
                                  </p:stCondLst>
                                  <p:childTnLst>
                                    <p:set>
                                      <p:cBhvr>
                                        <p:cTn id="41" dur="1" fill="hold">
                                          <p:stCondLst>
                                            <p:cond delay="0"/>
                                          </p:stCondLst>
                                        </p:cTn>
                                        <p:tgtEl>
                                          <p:spTgt spid="24"/>
                                        </p:tgtEl>
                                        <p:attrNameLst>
                                          <p:attrName>style.visibility</p:attrName>
                                        </p:attrNameLst>
                                      </p:cBhvr>
                                      <p:to>
                                        <p:strVal val="visible"/>
                                      </p:to>
                                    </p:set>
                                    <p:animEffect transition="in" filter="blinds(horizontal)">
                                      <p:cBhvr>
                                        <p:cTn id="42" dur="250"/>
                                        <p:tgtEl>
                                          <p:spTgt spid="24"/>
                                        </p:tgtEl>
                                      </p:cBhvr>
                                    </p:animEffect>
                                  </p:childTnLst>
                                </p:cTn>
                              </p:par>
                              <p:par>
                                <p:cTn id="43" presetID="3" presetClass="entr" presetSubtype="10" fill="hold" nodeType="withEffect">
                                  <p:stCondLst>
                                    <p:cond delay="0"/>
                                  </p:stCondLst>
                                  <p:childTnLst>
                                    <p:set>
                                      <p:cBhvr>
                                        <p:cTn id="44" dur="1" fill="hold">
                                          <p:stCondLst>
                                            <p:cond delay="0"/>
                                          </p:stCondLst>
                                        </p:cTn>
                                        <p:tgtEl>
                                          <p:spTgt spid="25"/>
                                        </p:tgtEl>
                                        <p:attrNameLst>
                                          <p:attrName>style.visibility</p:attrName>
                                        </p:attrNameLst>
                                      </p:cBhvr>
                                      <p:to>
                                        <p:strVal val="visible"/>
                                      </p:to>
                                    </p:set>
                                    <p:animEffect transition="in" filter="blinds(horizontal)">
                                      <p:cBhvr>
                                        <p:cTn id="45" dur="250"/>
                                        <p:tgtEl>
                                          <p:spTgt spid="25"/>
                                        </p:tgtEl>
                                      </p:cBhvr>
                                    </p:animEffect>
                                  </p:childTnLst>
                                </p:cTn>
                              </p:par>
                              <p:par>
                                <p:cTn id="46" presetID="3" presetClass="entr" presetSubtype="10" fill="hold" grpId="0" nodeType="withEffect">
                                  <p:stCondLst>
                                    <p:cond delay="0"/>
                                  </p:stCondLst>
                                  <p:childTnLst>
                                    <p:set>
                                      <p:cBhvr>
                                        <p:cTn id="47" dur="1" fill="hold">
                                          <p:stCondLst>
                                            <p:cond delay="0"/>
                                          </p:stCondLst>
                                        </p:cTn>
                                        <p:tgtEl>
                                          <p:spTgt spid="30"/>
                                        </p:tgtEl>
                                        <p:attrNameLst>
                                          <p:attrName>style.visibility</p:attrName>
                                        </p:attrNameLst>
                                      </p:cBhvr>
                                      <p:to>
                                        <p:strVal val="visible"/>
                                      </p:to>
                                    </p:set>
                                    <p:animEffect transition="in" filter="blinds(horizontal)">
                                      <p:cBhvr>
                                        <p:cTn id="48" dur="250"/>
                                        <p:tgtEl>
                                          <p:spTgt spid="30"/>
                                        </p:tgtEl>
                                      </p:cBhvr>
                                    </p:animEffect>
                                  </p:childTnLst>
                                </p:cTn>
                              </p:par>
                              <p:par>
                                <p:cTn id="49" presetID="3" presetClass="entr" presetSubtype="10" fill="hold" nodeType="withEffect">
                                  <p:stCondLst>
                                    <p:cond delay="0"/>
                                  </p:stCondLst>
                                  <p:childTnLst>
                                    <p:set>
                                      <p:cBhvr>
                                        <p:cTn id="50" dur="1" fill="hold">
                                          <p:stCondLst>
                                            <p:cond delay="0"/>
                                          </p:stCondLst>
                                        </p:cTn>
                                        <p:tgtEl>
                                          <p:spTgt spid="26"/>
                                        </p:tgtEl>
                                        <p:attrNameLst>
                                          <p:attrName>style.visibility</p:attrName>
                                        </p:attrNameLst>
                                      </p:cBhvr>
                                      <p:to>
                                        <p:strVal val="visible"/>
                                      </p:to>
                                    </p:set>
                                    <p:animEffect transition="in" filter="blinds(horizontal)">
                                      <p:cBhvr>
                                        <p:cTn id="51" dur="250"/>
                                        <p:tgtEl>
                                          <p:spTgt spid="26"/>
                                        </p:tgtEl>
                                      </p:cBhvr>
                                    </p:animEffect>
                                  </p:childTnLst>
                                </p:cTn>
                              </p:par>
                            </p:childTnLst>
                          </p:cTn>
                        </p:par>
                      </p:childTnLst>
                    </p:cTn>
                  </p:par>
                  <p:par>
                    <p:cTn id="52" fill="hold">
                      <p:stCondLst>
                        <p:cond delay="indefinite"/>
                      </p:stCondLst>
                      <p:childTnLst>
                        <p:par>
                          <p:cTn id="53" fill="hold">
                            <p:stCondLst>
                              <p:cond delay="0"/>
                            </p:stCondLst>
                            <p:childTnLst>
                              <p:par>
                                <p:cTn id="54" presetID="3" presetClass="entr" presetSubtype="10" fill="hold" grpId="0" nodeType="clickEffect">
                                  <p:stCondLst>
                                    <p:cond delay="0"/>
                                  </p:stCondLst>
                                  <p:childTnLst>
                                    <p:set>
                                      <p:cBhvr>
                                        <p:cTn id="55" dur="1" fill="hold">
                                          <p:stCondLst>
                                            <p:cond delay="0"/>
                                          </p:stCondLst>
                                        </p:cTn>
                                        <p:tgtEl>
                                          <p:spTgt spid="31"/>
                                        </p:tgtEl>
                                        <p:attrNameLst>
                                          <p:attrName>style.visibility</p:attrName>
                                        </p:attrNameLst>
                                      </p:cBhvr>
                                      <p:to>
                                        <p:strVal val="visible"/>
                                      </p:to>
                                    </p:set>
                                    <p:animEffect transition="in" filter="blinds(horizontal)">
                                      <p:cBhvr>
                                        <p:cTn id="56" dur="250"/>
                                        <p:tgtEl>
                                          <p:spTgt spid="31"/>
                                        </p:tgtEl>
                                      </p:cBhvr>
                                    </p:animEffect>
                                  </p:childTnLst>
                                </p:cTn>
                              </p:par>
                              <p:par>
                                <p:cTn id="57" presetID="3" presetClass="entr" presetSubtype="10" fill="hold" grpId="0" nodeType="withEffect">
                                  <p:stCondLst>
                                    <p:cond delay="0"/>
                                  </p:stCondLst>
                                  <p:childTnLst>
                                    <p:set>
                                      <p:cBhvr>
                                        <p:cTn id="58" dur="1" fill="hold">
                                          <p:stCondLst>
                                            <p:cond delay="0"/>
                                          </p:stCondLst>
                                        </p:cTn>
                                        <p:tgtEl>
                                          <p:spTgt spid="32"/>
                                        </p:tgtEl>
                                        <p:attrNameLst>
                                          <p:attrName>style.visibility</p:attrName>
                                        </p:attrNameLst>
                                      </p:cBhvr>
                                      <p:to>
                                        <p:strVal val="visible"/>
                                      </p:to>
                                    </p:set>
                                    <p:animEffect transition="in" filter="blinds(horizontal)">
                                      <p:cBhvr>
                                        <p:cTn id="59" dur="250"/>
                                        <p:tgtEl>
                                          <p:spTgt spid="32"/>
                                        </p:tgtEl>
                                      </p:cBhvr>
                                    </p:animEffect>
                                  </p:childTnLst>
                                </p:cTn>
                              </p:par>
                            </p:childTnLst>
                          </p:cTn>
                        </p:par>
                      </p:childTnLst>
                    </p:cTn>
                  </p:par>
                  <p:par>
                    <p:cTn id="60" fill="hold">
                      <p:stCondLst>
                        <p:cond delay="indefinite"/>
                      </p:stCondLst>
                      <p:childTnLst>
                        <p:par>
                          <p:cTn id="61" fill="hold">
                            <p:stCondLst>
                              <p:cond delay="0"/>
                            </p:stCondLst>
                            <p:childTnLst>
                              <p:par>
                                <p:cTn id="62" presetID="3" presetClass="entr" presetSubtype="10" fill="hold" nodeType="clickEffect">
                                  <p:stCondLst>
                                    <p:cond delay="0"/>
                                  </p:stCondLst>
                                  <p:childTnLst>
                                    <p:set>
                                      <p:cBhvr>
                                        <p:cTn id="63" dur="1" fill="hold">
                                          <p:stCondLst>
                                            <p:cond delay="0"/>
                                          </p:stCondLst>
                                        </p:cTn>
                                        <p:tgtEl>
                                          <p:spTgt spid="35"/>
                                        </p:tgtEl>
                                        <p:attrNameLst>
                                          <p:attrName>style.visibility</p:attrName>
                                        </p:attrNameLst>
                                      </p:cBhvr>
                                      <p:to>
                                        <p:strVal val="visible"/>
                                      </p:to>
                                    </p:set>
                                    <p:animEffect transition="in" filter="blinds(horizontal)">
                                      <p:cBhvr>
                                        <p:cTn id="64" dur="250"/>
                                        <p:tgtEl>
                                          <p:spTgt spid="35"/>
                                        </p:tgtEl>
                                      </p:cBhvr>
                                    </p:animEffect>
                                  </p:childTnLst>
                                </p:cTn>
                              </p:par>
                              <p:par>
                                <p:cTn id="65" presetID="3" presetClass="entr" presetSubtype="10" fill="hold" grpId="0" nodeType="withEffect">
                                  <p:stCondLst>
                                    <p:cond delay="0"/>
                                  </p:stCondLst>
                                  <p:childTnLst>
                                    <p:set>
                                      <p:cBhvr>
                                        <p:cTn id="66" dur="1" fill="hold">
                                          <p:stCondLst>
                                            <p:cond delay="0"/>
                                          </p:stCondLst>
                                        </p:cTn>
                                        <p:tgtEl>
                                          <p:spTgt spid="38"/>
                                        </p:tgtEl>
                                        <p:attrNameLst>
                                          <p:attrName>style.visibility</p:attrName>
                                        </p:attrNameLst>
                                      </p:cBhvr>
                                      <p:to>
                                        <p:strVal val="visible"/>
                                      </p:to>
                                    </p:set>
                                    <p:animEffect transition="in" filter="blinds(horizontal)">
                                      <p:cBhvr>
                                        <p:cTn id="67" dur="250"/>
                                        <p:tgtEl>
                                          <p:spTgt spid="38"/>
                                        </p:tgtEl>
                                      </p:cBhvr>
                                    </p:animEffect>
                                  </p:childTnLst>
                                </p:cTn>
                              </p:par>
                              <p:par>
                                <p:cTn id="68" presetID="3" presetClass="entr" presetSubtype="10" fill="hold" nodeType="withEffect">
                                  <p:stCondLst>
                                    <p:cond delay="0"/>
                                  </p:stCondLst>
                                  <p:childTnLst>
                                    <p:set>
                                      <p:cBhvr>
                                        <p:cTn id="69" dur="1" fill="hold">
                                          <p:stCondLst>
                                            <p:cond delay="0"/>
                                          </p:stCondLst>
                                        </p:cTn>
                                        <p:tgtEl>
                                          <p:spTgt spid="37"/>
                                        </p:tgtEl>
                                        <p:attrNameLst>
                                          <p:attrName>style.visibility</p:attrName>
                                        </p:attrNameLst>
                                      </p:cBhvr>
                                      <p:to>
                                        <p:strVal val="visible"/>
                                      </p:to>
                                    </p:set>
                                    <p:animEffect transition="in" filter="blinds(horizontal)">
                                      <p:cBhvr>
                                        <p:cTn id="70" dur="250"/>
                                        <p:tgtEl>
                                          <p:spTgt spid="37"/>
                                        </p:tgtEl>
                                      </p:cBhvr>
                                    </p:animEffect>
                                  </p:childTnLst>
                                </p:cTn>
                              </p:par>
                            </p:childTnLst>
                          </p:cTn>
                        </p:par>
                      </p:childTnLst>
                    </p:cTn>
                  </p:par>
                  <p:par>
                    <p:cTn id="71" fill="hold">
                      <p:stCondLst>
                        <p:cond delay="indefinite"/>
                      </p:stCondLst>
                      <p:childTnLst>
                        <p:par>
                          <p:cTn id="72" fill="hold">
                            <p:stCondLst>
                              <p:cond delay="0"/>
                            </p:stCondLst>
                            <p:childTnLst>
                              <p:par>
                                <p:cTn id="73" presetID="3" presetClass="entr" presetSubtype="10" fill="hold" nodeType="clickEffect">
                                  <p:stCondLst>
                                    <p:cond delay="0"/>
                                  </p:stCondLst>
                                  <p:childTnLst>
                                    <p:set>
                                      <p:cBhvr>
                                        <p:cTn id="74" dur="1" fill="hold">
                                          <p:stCondLst>
                                            <p:cond delay="0"/>
                                          </p:stCondLst>
                                        </p:cTn>
                                        <p:tgtEl>
                                          <p:spTgt spid="40"/>
                                        </p:tgtEl>
                                        <p:attrNameLst>
                                          <p:attrName>style.visibility</p:attrName>
                                        </p:attrNameLst>
                                      </p:cBhvr>
                                      <p:to>
                                        <p:strVal val="visible"/>
                                      </p:to>
                                    </p:set>
                                    <p:animEffect transition="in" filter="blinds(horizontal)">
                                      <p:cBhvr>
                                        <p:cTn id="75" dur="250"/>
                                        <p:tgtEl>
                                          <p:spTgt spid="40"/>
                                        </p:tgtEl>
                                      </p:cBhvr>
                                    </p:animEffect>
                                  </p:childTnLst>
                                </p:cTn>
                              </p:par>
                            </p:childTnLst>
                          </p:cTn>
                        </p:par>
                      </p:childTnLst>
                    </p:cTn>
                  </p:par>
                  <p:par>
                    <p:cTn id="76" fill="hold">
                      <p:stCondLst>
                        <p:cond delay="indefinite"/>
                      </p:stCondLst>
                      <p:childTnLst>
                        <p:par>
                          <p:cTn id="77" fill="hold">
                            <p:stCondLst>
                              <p:cond delay="0"/>
                            </p:stCondLst>
                            <p:childTnLst>
                              <p:par>
                                <p:cTn id="78" presetID="3" presetClass="entr" presetSubtype="10" fill="hold" grpId="0" nodeType="clickEffect">
                                  <p:stCondLst>
                                    <p:cond delay="0"/>
                                  </p:stCondLst>
                                  <p:childTnLst>
                                    <p:set>
                                      <p:cBhvr>
                                        <p:cTn id="79" dur="1" fill="hold">
                                          <p:stCondLst>
                                            <p:cond delay="0"/>
                                          </p:stCondLst>
                                        </p:cTn>
                                        <p:tgtEl>
                                          <p:spTgt spid="33"/>
                                        </p:tgtEl>
                                        <p:attrNameLst>
                                          <p:attrName>style.visibility</p:attrName>
                                        </p:attrNameLst>
                                      </p:cBhvr>
                                      <p:to>
                                        <p:strVal val="visible"/>
                                      </p:to>
                                    </p:set>
                                    <p:animEffect transition="in" filter="blinds(horizontal)">
                                      <p:cBhvr>
                                        <p:cTn id="80" dur="25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1" grpId="0"/>
      <p:bldP spid="12" grpId="0"/>
      <p:bldP spid="27" grpId="0"/>
      <p:bldP spid="28" grpId="0"/>
      <p:bldP spid="30" grpId="0"/>
      <p:bldP spid="31" grpId="0"/>
      <p:bldP spid="32" grpId="0"/>
      <p:bldP spid="33" grpId="0"/>
      <p:bldP spid="3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E3318-7E6C-4749-470A-1D7285171850}"/>
              </a:ext>
            </a:extLst>
          </p:cNvPr>
          <p:cNvSpPr>
            <a:spLocks noGrp="1"/>
          </p:cNvSpPr>
          <p:nvPr>
            <p:ph type="title"/>
          </p:nvPr>
        </p:nvSpPr>
        <p:spPr/>
        <p:txBody>
          <a:bodyPr>
            <a:normAutofit/>
          </a:bodyPr>
          <a:lstStyle/>
          <a:p>
            <a:r>
              <a:rPr lang="en-US" sz="4000" b="1" dirty="0">
                <a:solidFill>
                  <a:srgbClr val="861F41"/>
                </a:solidFill>
                <a:latin typeface="Bierstadt" panose="020B0004020202020204" pitchFamily="34" charset="0"/>
              </a:rPr>
              <a:t>Permission Revocation</a:t>
            </a:r>
          </a:p>
        </p:txBody>
      </p:sp>
      <p:sp>
        <p:nvSpPr>
          <p:cNvPr id="15" name="Slide Number Placeholder 14">
            <a:extLst>
              <a:ext uri="{FF2B5EF4-FFF2-40B4-BE49-F238E27FC236}">
                <a16:creationId xmlns:a16="http://schemas.microsoft.com/office/drawing/2014/main" id="{5F0DB100-CF71-110D-7A05-C3A4035C2F9B}"/>
              </a:ext>
            </a:extLst>
          </p:cNvPr>
          <p:cNvSpPr>
            <a:spLocks noGrp="1"/>
          </p:cNvSpPr>
          <p:nvPr>
            <p:ph type="sldNum" sz="quarter" idx="12"/>
          </p:nvPr>
        </p:nvSpPr>
        <p:spPr/>
        <p:txBody>
          <a:bodyPr/>
          <a:lstStyle/>
          <a:p>
            <a:fld id="{C2D47E1E-16B8-6B43-8345-A36FFC908F81}" type="slidenum">
              <a:rPr lang="en-US" smtClean="0"/>
              <a:t>16</a:t>
            </a:fld>
            <a:endParaRPr lang="en-US"/>
          </a:p>
        </p:txBody>
      </p:sp>
      <p:pic>
        <p:nvPicPr>
          <p:cNvPr id="4" name="Picture 3" descr="A computer with a red and yellow sign on the screen&#10;&#10;Description automatically generated">
            <a:extLst>
              <a:ext uri="{FF2B5EF4-FFF2-40B4-BE49-F238E27FC236}">
                <a16:creationId xmlns:a16="http://schemas.microsoft.com/office/drawing/2014/main" id="{4C48F5C9-5B64-A21F-552B-8B34521AE8A6}"/>
              </a:ext>
            </a:extLst>
          </p:cNvPr>
          <p:cNvPicPr>
            <a:picLocks noChangeAspect="1"/>
          </p:cNvPicPr>
          <p:nvPr/>
        </p:nvPicPr>
        <p:blipFill>
          <a:blip r:embed="rId3"/>
          <a:stretch>
            <a:fillRect/>
          </a:stretch>
        </p:blipFill>
        <p:spPr>
          <a:xfrm>
            <a:off x="6639648" y="504531"/>
            <a:ext cx="1046749" cy="1046749"/>
          </a:xfrm>
          <a:prstGeom prst="rect">
            <a:avLst/>
          </a:prstGeom>
        </p:spPr>
      </p:pic>
      <p:sp>
        <p:nvSpPr>
          <p:cNvPr id="3" name="TextBox 2">
            <a:extLst>
              <a:ext uri="{FF2B5EF4-FFF2-40B4-BE49-F238E27FC236}">
                <a16:creationId xmlns:a16="http://schemas.microsoft.com/office/drawing/2014/main" id="{FBBDDC06-A523-8C38-FF50-0743D0F32E24}"/>
              </a:ext>
            </a:extLst>
          </p:cNvPr>
          <p:cNvSpPr txBox="1"/>
          <p:nvPr/>
        </p:nvSpPr>
        <p:spPr>
          <a:xfrm>
            <a:off x="838200" y="1672817"/>
            <a:ext cx="8963025" cy="600164"/>
          </a:xfrm>
          <a:prstGeom prst="rect">
            <a:avLst/>
          </a:prstGeom>
          <a:noFill/>
        </p:spPr>
        <p:txBody>
          <a:bodyPr wrap="square" rtlCol="0">
            <a:spAutoFit/>
          </a:bodyPr>
          <a:lstStyle/>
          <a:p>
            <a:pPr>
              <a:lnSpc>
                <a:spcPct val="150000"/>
              </a:lnSpc>
            </a:pPr>
            <a:r>
              <a:rPr lang="en-US" sz="2400" dirty="0">
                <a:solidFill>
                  <a:srgbClr val="002060"/>
                </a:solidFill>
                <a:latin typeface="Bierstadt" panose="020B0004020202020204" pitchFamily="34" charset="0"/>
              </a:rPr>
              <a:t>A writer needs to revoke the reader's search permission </a:t>
            </a:r>
          </a:p>
        </p:txBody>
      </p:sp>
      <p:sp>
        <p:nvSpPr>
          <p:cNvPr id="5" name="TextBox 4">
            <a:extLst>
              <a:ext uri="{FF2B5EF4-FFF2-40B4-BE49-F238E27FC236}">
                <a16:creationId xmlns:a16="http://schemas.microsoft.com/office/drawing/2014/main" id="{21424780-818F-95C0-D33A-2F6244C815F3}"/>
              </a:ext>
            </a:extLst>
          </p:cNvPr>
          <p:cNvSpPr txBox="1"/>
          <p:nvPr/>
        </p:nvSpPr>
        <p:spPr>
          <a:xfrm>
            <a:off x="838198" y="2844711"/>
            <a:ext cx="9634540" cy="1708160"/>
          </a:xfrm>
          <a:prstGeom prst="rect">
            <a:avLst/>
          </a:prstGeom>
          <a:noFill/>
        </p:spPr>
        <p:txBody>
          <a:bodyPr wrap="square" rtlCol="0">
            <a:spAutoFit/>
          </a:bodyPr>
          <a:lstStyle/>
          <a:p>
            <a:pPr>
              <a:lnSpc>
                <a:spcPct val="150000"/>
              </a:lnSpc>
            </a:pPr>
            <a:r>
              <a:rPr lang="en-US" sz="2400" b="1" dirty="0">
                <a:solidFill>
                  <a:srgbClr val="002060"/>
                </a:solidFill>
                <a:latin typeface="Bierstadt" panose="020B0004020202020204" pitchFamily="34" charset="0"/>
              </a:rPr>
              <a:t>Key rotation: </a:t>
            </a:r>
          </a:p>
          <a:p>
            <a:pPr marL="342900" indent="-342900">
              <a:lnSpc>
                <a:spcPct val="150000"/>
              </a:lnSpc>
              <a:buFont typeface="Arial" panose="020B0604020202020204" pitchFamily="34" charset="0"/>
              <a:buChar char="•"/>
            </a:pPr>
            <a:r>
              <a:rPr lang="en-US" sz="2400" dirty="0">
                <a:solidFill>
                  <a:srgbClr val="002060"/>
                </a:solidFill>
                <a:latin typeface="Bierstadt" panose="020B0004020202020204" pitchFamily="34" charset="0"/>
              </a:rPr>
              <a:t>A good practice recommended by Google, Microsoft, or Amazon</a:t>
            </a:r>
          </a:p>
          <a:p>
            <a:pPr marL="342900" indent="-342900">
              <a:lnSpc>
                <a:spcPct val="150000"/>
              </a:lnSpc>
              <a:buFont typeface="Arial" panose="020B0604020202020204" pitchFamily="34" charset="0"/>
              <a:buChar char="•"/>
            </a:pPr>
            <a:r>
              <a:rPr lang="en-US" sz="2400" dirty="0">
                <a:solidFill>
                  <a:srgbClr val="002060"/>
                </a:solidFill>
                <a:latin typeface="Bierstadt" panose="020B0004020202020204" pitchFamily="34" charset="0"/>
              </a:rPr>
              <a:t>Mandated by regulations: </a:t>
            </a:r>
            <a:r>
              <a:rPr lang="en-US" sz="2400" i="1" dirty="0">
                <a:solidFill>
                  <a:srgbClr val="7030A0"/>
                </a:solidFill>
                <a:latin typeface="Bierstadt" panose="020B0004020202020204" pitchFamily="34" charset="0"/>
              </a:rPr>
              <a:t>NIST.SP.800-57pt1r4</a:t>
            </a:r>
            <a:r>
              <a:rPr lang="en-US" sz="2400" dirty="0">
                <a:solidFill>
                  <a:srgbClr val="002060"/>
                </a:solidFill>
                <a:latin typeface="Bierstadt" panose="020B0004020202020204" pitchFamily="34" charset="0"/>
              </a:rPr>
              <a:t>,</a:t>
            </a:r>
            <a:r>
              <a:rPr lang="en-US" sz="2400" i="1" dirty="0">
                <a:solidFill>
                  <a:srgbClr val="7030A0"/>
                </a:solidFill>
                <a:latin typeface="Bierstadt" panose="020B0004020202020204" pitchFamily="34" charset="0"/>
              </a:rPr>
              <a:t> PCI-DSS-v4-0</a:t>
            </a:r>
          </a:p>
        </p:txBody>
      </p:sp>
      <p:sp>
        <p:nvSpPr>
          <p:cNvPr id="7" name="TextBox 6">
            <a:extLst>
              <a:ext uri="{FF2B5EF4-FFF2-40B4-BE49-F238E27FC236}">
                <a16:creationId xmlns:a16="http://schemas.microsoft.com/office/drawing/2014/main" id="{9BF4358E-80D8-8F65-126E-865E9E7C2B77}"/>
              </a:ext>
            </a:extLst>
          </p:cNvPr>
          <p:cNvSpPr txBox="1"/>
          <p:nvPr/>
        </p:nvSpPr>
        <p:spPr>
          <a:xfrm>
            <a:off x="1438529" y="2403639"/>
            <a:ext cx="6100762" cy="461665"/>
          </a:xfrm>
          <a:prstGeom prst="rect">
            <a:avLst/>
          </a:prstGeom>
          <a:noFill/>
        </p:spPr>
        <p:txBody>
          <a:bodyPr wrap="square">
            <a:spAutoFit/>
          </a:bodyPr>
          <a:lstStyle/>
          <a:p>
            <a:r>
              <a:rPr lang="en-US" sz="2400" dirty="0">
                <a:solidFill>
                  <a:srgbClr val="002060"/>
                </a:solidFill>
                <a:latin typeface="Bierstadt" panose="020B0004020202020204" pitchFamily="34" charset="0"/>
              </a:rPr>
              <a:t>Re-encrypt its search index </a:t>
            </a:r>
            <a:endParaRPr lang="en-US" sz="2400" dirty="0"/>
          </a:p>
        </p:txBody>
      </p:sp>
      <p:cxnSp>
        <p:nvCxnSpPr>
          <p:cNvPr id="9" name="Straight Arrow Connector 8">
            <a:extLst>
              <a:ext uri="{FF2B5EF4-FFF2-40B4-BE49-F238E27FC236}">
                <a16:creationId xmlns:a16="http://schemas.microsoft.com/office/drawing/2014/main" id="{7D34C0DF-5A5D-E237-5565-EAED87FA1ECF}"/>
              </a:ext>
            </a:extLst>
          </p:cNvPr>
          <p:cNvCxnSpPr>
            <a:cxnSpLocks/>
          </p:cNvCxnSpPr>
          <p:nvPr/>
        </p:nvCxnSpPr>
        <p:spPr>
          <a:xfrm>
            <a:off x="938214" y="2634471"/>
            <a:ext cx="461962" cy="0"/>
          </a:xfrm>
          <a:prstGeom prst="straightConnector1">
            <a:avLst/>
          </a:prstGeom>
          <a:ln w="28575">
            <a:solidFill>
              <a:srgbClr val="002060"/>
            </a:solidFill>
            <a:tailEnd type="triangle"/>
          </a:ln>
        </p:spPr>
        <p:style>
          <a:lnRef idx="1">
            <a:schemeClr val="accent1"/>
          </a:lnRef>
          <a:fillRef idx="0">
            <a:schemeClr val="accent1"/>
          </a:fillRef>
          <a:effectRef idx="0">
            <a:schemeClr val="accent1"/>
          </a:effectRef>
          <a:fontRef idx="minor">
            <a:schemeClr val="tx1"/>
          </a:fontRef>
        </p:style>
      </p:cxnSp>
      <p:pic>
        <p:nvPicPr>
          <p:cNvPr id="12" name="Picture 11" descr="A green and red circle with icons&#10;&#10;Description automatically generated">
            <a:extLst>
              <a:ext uri="{FF2B5EF4-FFF2-40B4-BE49-F238E27FC236}">
                <a16:creationId xmlns:a16="http://schemas.microsoft.com/office/drawing/2014/main" id="{DA2BEC36-E9D8-49BE-9D01-B35EA3B536C3}"/>
              </a:ext>
            </a:extLst>
          </p:cNvPr>
          <p:cNvPicPr>
            <a:picLocks noChangeAspect="1"/>
          </p:cNvPicPr>
          <p:nvPr/>
        </p:nvPicPr>
        <p:blipFill>
          <a:blip r:embed="rId4"/>
          <a:stretch>
            <a:fillRect/>
          </a:stretch>
        </p:blipFill>
        <p:spPr>
          <a:xfrm>
            <a:off x="9458825" y="1847919"/>
            <a:ext cx="1046749" cy="1055418"/>
          </a:xfrm>
          <a:prstGeom prst="rect">
            <a:avLst/>
          </a:prstGeom>
        </p:spPr>
      </p:pic>
      <p:pic>
        <p:nvPicPr>
          <p:cNvPr id="13" name="Picture 12" descr="A picture containing graphical user interface&#10;&#10;Description automatically generated">
            <a:extLst>
              <a:ext uri="{FF2B5EF4-FFF2-40B4-BE49-F238E27FC236}">
                <a16:creationId xmlns:a16="http://schemas.microsoft.com/office/drawing/2014/main" id="{9512A119-4DF6-E621-F655-76D75C89AD32}"/>
              </a:ext>
            </a:extLst>
          </p:cNvPr>
          <p:cNvPicPr>
            <a:picLocks noChangeAspect="1"/>
          </p:cNvPicPr>
          <p:nvPr/>
        </p:nvPicPr>
        <p:blipFill>
          <a:blip r:embed="rId5"/>
          <a:stretch>
            <a:fillRect/>
          </a:stretch>
        </p:blipFill>
        <p:spPr>
          <a:xfrm flipH="1">
            <a:off x="9039400" y="4773721"/>
            <a:ext cx="811395" cy="811395"/>
          </a:xfrm>
          <a:prstGeom prst="rect">
            <a:avLst/>
          </a:prstGeom>
        </p:spPr>
      </p:pic>
      <p:pic>
        <p:nvPicPr>
          <p:cNvPr id="14" name="Picture 13" descr="A picture containing graphical user interface&#10;&#10;Description automatically generated">
            <a:extLst>
              <a:ext uri="{FF2B5EF4-FFF2-40B4-BE49-F238E27FC236}">
                <a16:creationId xmlns:a16="http://schemas.microsoft.com/office/drawing/2014/main" id="{75D49B61-2ED3-51A5-A415-97274F8107AC}"/>
              </a:ext>
            </a:extLst>
          </p:cNvPr>
          <p:cNvPicPr>
            <a:picLocks noChangeAspect="1"/>
          </p:cNvPicPr>
          <p:nvPr/>
        </p:nvPicPr>
        <p:blipFill>
          <a:blip r:embed="rId5"/>
          <a:stretch>
            <a:fillRect/>
          </a:stretch>
        </p:blipFill>
        <p:spPr>
          <a:xfrm flipH="1">
            <a:off x="10755769" y="5417182"/>
            <a:ext cx="811395" cy="811395"/>
          </a:xfrm>
          <a:prstGeom prst="rect">
            <a:avLst/>
          </a:prstGeom>
        </p:spPr>
      </p:pic>
      <p:pic>
        <p:nvPicPr>
          <p:cNvPr id="16" name="Picture 15" descr="A picture containing graphical user interface&#10;&#10;Description automatically generated">
            <a:extLst>
              <a:ext uri="{FF2B5EF4-FFF2-40B4-BE49-F238E27FC236}">
                <a16:creationId xmlns:a16="http://schemas.microsoft.com/office/drawing/2014/main" id="{3EB54F2D-5050-A7F9-5D1E-629B41E43027}"/>
              </a:ext>
            </a:extLst>
          </p:cNvPr>
          <p:cNvPicPr>
            <a:picLocks noChangeAspect="1"/>
          </p:cNvPicPr>
          <p:nvPr/>
        </p:nvPicPr>
        <p:blipFill>
          <a:blip r:embed="rId5"/>
          <a:stretch>
            <a:fillRect/>
          </a:stretch>
        </p:blipFill>
        <p:spPr>
          <a:xfrm flipH="1">
            <a:off x="7252326" y="5471248"/>
            <a:ext cx="811395" cy="811395"/>
          </a:xfrm>
          <a:prstGeom prst="rect">
            <a:avLst/>
          </a:prstGeom>
        </p:spPr>
      </p:pic>
      <p:sp>
        <p:nvSpPr>
          <p:cNvPr id="17" name="Rectangle 16">
            <a:extLst>
              <a:ext uri="{FF2B5EF4-FFF2-40B4-BE49-F238E27FC236}">
                <a16:creationId xmlns:a16="http://schemas.microsoft.com/office/drawing/2014/main" id="{FB893C84-878E-8742-20DF-3BBCB732CCAA}"/>
              </a:ext>
            </a:extLst>
          </p:cNvPr>
          <p:cNvSpPr/>
          <p:nvPr/>
        </p:nvSpPr>
        <p:spPr>
          <a:xfrm>
            <a:off x="8997691" y="4435428"/>
            <a:ext cx="1001941" cy="369332"/>
          </a:xfrm>
          <a:prstGeom prst="rect">
            <a:avLst/>
          </a:prstGeom>
        </p:spPr>
        <p:txBody>
          <a:bodyPr wrap="none">
            <a:spAutoFit/>
          </a:bodyPr>
          <a:lstStyle/>
          <a:p>
            <a:r>
              <a:rPr lang="en-US" dirty="0">
                <a:solidFill>
                  <a:srgbClr val="FF0000"/>
                </a:solidFill>
                <a:latin typeface="Bierstadt" panose="020B0004020202020204" pitchFamily="34" charset="0"/>
              </a:rPr>
              <a:t>Server 1</a:t>
            </a:r>
          </a:p>
        </p:txBody>
      </p:sp>
      <p:sp>
        <p:nvSpPr>
          <p:cNvPr id="18" name="Rectangle 17">
            <a:extLst>
              <a:ext uri="{FF2B5EF4-FFF2-40B4-BE49-F238E27FC236}">
                <a16:creationId xmlns:a16="http://schemas.microsoft.com/office/drawing/2014/main" id="{8EFF3F30-7E51-4AB9-E748-132A831F0805}"/>
              </a:ext>
            </a:extLst>
          </p:cNvPr>
          <p:cNvSpPr/>
          <p:nvPr/>
        </p:nvSpPr>
        <p:spPr>
          <a:xfrm>
            <a:off x="10683288" y="6154953"/>
            <a:ext cx="1001941" cy="369332"/>
          </a:xfrm>
          <a:prstGeom prst="rect">
            <a:avLst/>
          </a:prstGeom>
        </p:spPr>
        <p:txBody>
          <a:bodyPr wrap="none">
            <a:spAutoFit/>
          </a:bodyPr>
          <a:lstStyle/>
          <a:p>
            <a:r>
              <a:rPr lang="en-US" dirty="0">
                <a:solidFill>
                  <a:schemeClr val="accent1"/>
                </a:solidFill>
                <a:latin typeface="Bierstadt" panose="020B0004020202020204" pitchFamily="34" charset="0"/>
              </a:rPr>
              <a:t>Server 3</a:t>
            </a:r>
          </a:p>
        </p:txBody>
      </p:sp>
      <p:sp>
        <p:nvSpPr>
          <p:cNvPr id="19" name="Rectangle 18">
            <a:extLst>
              <a:ext uri="{FF2B5EF4-FFF2-40B4-BE49-F238E27FC236}">
                <a16:creationId xmlns:a16="http://schemas.microsoft.com/office/drawing/2014/main" id="{9D79342C-B6E2-A3D8-5F0F-9C46ADDEEB1A}"/>
              </a:ext>
            </a:extLst>
          </p:cNvPr>
          <p:cNvSpPr/>
          <p:nvPr/>
        </p:nvSpPr>
        <p:spPr>
          <a:xfrm>
            <a:off x="7252326" y="6225170"/>
            <a:ext cx="1001941" cy="369332"/>
          </a:xfrm>
          <a:prstGeom prst="rect">
            <a:avLst/>
          </a:prstGeom>
        </p:spPr>
        <p:txBody>
          <a:bodyPr wrap="none">
            <a:spAutoFit/>
          </a:bodyPr>
          <a:lstStyle/>
          <a:p>
            <a:r>
              <a:rPr lang="en-US" dirty="0">
                <a:solidFill>
                  <a:srgbClr val="00B050"/>
                </a:solidFill>
                <a:latin typeface="Bierstadt" panose="020B0004020202020204" pitchFamily="34" charset="0"/>
              </a:rPr>
              <a:t>Server 2</a:t>
            </a:r>
          </a:p>
        </p:txBody>
      </p:sp>
      <p:cxnSp>
        <p:nvCxnSpPr>
          <p:cNvPr id="22" name="Straight Arrow Connector 21">
            <a:extLst>
              <a:ext uri="{FF2B5EF4-FFF2-40B4-BE49-F238E27FC236}">
                <a16:creationId xmlns:a16="http://schemas.microsoft.com/office/drawing/2014/main" id="{9CB3B21C-2E5F-6730-CF87-E54DA45F9101}"/>
              </a:ext>
            </a:extLst>
          </p:cNvPr>
          <p:cNvCxnSpPr>
            <a:cxnSpLocks/>
          </p:cNvCxnSpPr>
          <p:nvPr/>
        </p:nvCxnSpPr>
        <p:spPr>
          <a:xfrm>
            <a:off x="8355974" y="5854045"/>
            <a:ext cx="2162852"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1CCAD487-3693-6C52-1425-15DF83B31587}"/>
              </a:ext>
            </a:extLst>
          </p:cNvPr>
          <p:cNvCxnSpPr>
            <a:endCxn id="13" idx="3"/>
          </p:cNvCxnSpPr>
          <p:nvPr/>
        </p:nvCxnSpPr>
        <p:spPr>
          <a:xfrm flipV="1">
            <a:off x="8342722" y="5179419"/>
            <a:ext cx="696678" cy="405697"/>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FEDADD32-977D-63F2-4903-76EFB625CC90}"/>
              </a:ext>
            </a:extLst>
          </p:cNvPr>
          <p:cNvCxnSpPr>
            <a:stCxn id="13" idx="1"/>
          </p:cNvCxnSpPr>
          <p:nvPr/>
        </p:nvCxnSpPr>
        <p:spPr>
          <a:xfrm>
            <a:off x="9850795" y="5179419"/>
            <a:ext cx="726079" cy="405697"/>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9" name="Picture 20" descr="Related image">
            <a:extLst>
              <a:ext uri="{FF2B5EF4-FFF2-40B4-BE49-F238E27FC236}">
                <a16:creationId xmlns:a16="http://schemas.microsoft.com/office/drawing/2014/main" id="{C15653DC-0C54-BDC5-27BE-F3F429B21B2B}"/>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376" t="16923" r="18841"/>
          <a:stretch/>
        </p:blipFill>
        <p:spPr bwMode="auto">
          <a:xfrm>
            <a:off x="2490047" y="5246993"/>
            <a:ext cx="696678" cy="952219"/>
          </a:xfrm>
          <a:prstGeom prst="rect">
            <a:avLst/>
          </a:prstGeom>
          <a:noFill/>
          <a:extLst>
            <a:ext uri="{909E8E84-426E-40DD-AFC4-6F175D3DCCD1}">
              <a14:hiddenFill xmlns:a14="http://schemas.microsoft.com/office/drawing/2010/main">
                <a:solidFill>
                  <a:srgbClr val="FFFFFF"/>
                </a:solidFill>
              </a14:hiddenFill>
            </a:ext>
          </a:extLst>
        </p:spPr>
      </p:pic>
      <p:sp>
        <p:nvSpPr>
          <p:cNvPr id="30" name="TextBox 29">
            <a:extLst>
              <a:ext uri="{FF2B5EF4-FFF2-40B4-BE49-F238E27FC236}">
                <a16:creationId xmlns:a16="http://schemas.microsoft.com/office/drawing/2014/main" id="{8C27F668-624C-EF0C-227C-3D4D57D4546F}"/>
              </a:ext>
            </a:extLst>
          </p:cNvPr>
          <p:cNvSpPr txBox="1"/>
          <p:nvPr/>
        </p:nvSpPr>
        <p:spPr>
          <a:xfrm>
            <a:off x="2241427" y="6308079"/>
            <a:ext cx="1193917" cy="461665"/>
          </a:xfrm>
          <a:prstGeom prst="rect">
            <a:avLst/>
          </a:prstGeom>
          <a:noFill/>
        </p:spPr>
        <p:txBody>
          <a:bodyPr wrap="none" rtlCol="0">
            <a:spAutoFit/>
          </a:bodyPr>
          <a:lstStyle/>
          <a:p>
            <a:r>
              <a:rPr lang="en-US" sz="2400" dirty="0">
                <a:solidFill>
                  <a:srgbClr val="002060"/>
                </a:solidFill>
                <a:latin typeface="Bierstadt" panose="020B0004020202020204" pitchFamily="34" charset="0"/>
              </a:rPr>
              <a:t>A writer</a:t>
            </a:r>
          </a:p>
        </p:txBody>
      </p:sp>
      <p:cxnSp>
        <p:nvCxnSpPr>
          <p:cNvPr id="32" name="Straight Arrow Connector 31">
            <a:extLst>
              <a:ext uri="{FF2B5EF4-FFF2-40B4-BE49-F238E27FC236}">
                <a16:creationId xmlns:a16="http://schemas.microsoft.com/office/drawing/2014/main" id="{B372945D-1A79-C8C3-E4F4-84074B0C4338}"/>
              </a:ext>
            </a:extLst>
          </p:cNvPr>
          <p:cNvCxnSpPr/>
          <p:nvPr/>
        </p:nvCxnSpPr>
        <p:spPr>
          <a:xfrm>
            <a:off x="3435344" y="5723102"/>
            <a:ext cx="3609146" cy="0"/>
          </a:xfrm>
          <a:prstGeom prst="straightConnector1">
            <a:avLst/>
          </a:prstGeom>
          <a:ln w="28575">
            <a:solidFill>
              <a:srgbClr val="484848"/>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B7EC589E-8F75-3654-1C49-361C76EC5090}"/>
                  </a:ext>
                </a:extLst>
              </p:cNvPr>
              <p:cNvSpPr txBox="1"/>
              <p:nvPr/>
            </p:nvSpPr>
            <p:spPr>
              <a:xfrm>
                <a:off x="3883403" y="5225971"/>
                <a:ext cx="2596224" cy="830997"/>
              </a:xfrm>
              <a:prstGeom prst="rect">
                <a:avLst/>
              </a:prstGeom>
              <a:noFill/>
            </p:spPr>
            <p:txBody>
              <a:bodyPr wrap="square" rtlCol="0">
                <a:spAutoFit/>
              </a:bodyPr>
              <a:lstStyle/>
              <a:p>
                <a:pPr algn="ctr"/>
                <a14:m>
                  <m:oMath xmlns:m="http://schemas.openxmlformats.org/officeDocument/2006/math">
                    <m:sSubSup>
                      <m:sSubSupPr>
                        <m:ctrlPr>
                          <a:rPr lang="en-US" sz="2400" i="1" smtClean="0">
                            <a:solidFill>
                              <a:srgbClr val="FF0000"/>
                            </a:solidFill>
                            <a:latin typeface="Cambria Math" panose="02040503050406030204" pitchFamily="18" charset="0"/>
                          </a:rPr>
                        </m:ctrlPr>
                      </m:sSubSupPr>
                      <m:e>
                        <m:r>
                          <a:rPr lang="en-US" sz="2400" i="1">
                            <a:solidFill>
                              <a:srgbClr val="FF0000"/>
                            </a:solidFill>
                            <a:latin typeface="Cambria Math" panose="02040503050406030204" pitchFamily="18" charset="0"/>
                            <a:ea typeface="Cambria Math" panose="02040503050406030204" pitchFamily="18" charset="0"/>
                          </a:rPr>
                          <m:t>𝜅</m:t>
                        </m:r>
                      </m:e>
                      <m:sub>
                        <m:r>
                          <a:rPr lang="en-US" sz="2400" b="0" i="1" smtClean="0">
                            <a:solidFill>
                              <a:srgbClr val="FF0000"/>
                            </a:solidFill>
                            <a:latin typeface="Cambria Math" panose="02040503050406030204" pitchFamily="18" charset="0"/>
                          </a:rPr>
                          <m:t>1</m:t>
                        </m:r>
                      </m:sub>
                      <m:sup>
                        <m:r>
                          <a:rPr lang="en-US" sz="2400" b="0" i="1" smtClean="0">
                            <a:solidFill>
                              <a:srgbClr val="FF0000"/>
                            </a:solidFill>
                            <a:latin typeface="Cambria Math" panose="02040503050406030204" pitchFamily="18" charset="0"/>
                          </a:rPr>
                          <m:t>′</m:t>
                        </m:r>
                      </m:sup>
                    </m:sSubSup>
                    <m:r>
                      <a:rPr lang="en-US" sz="2400" b="0" i="1" smtClean="0">
                        <a:solidFill>
                          <a:srgbClr val="FF0000"/>
                        </a:solidFill>
                        <a:latin typeface="Cambria Math" panose="02040503050406030204" pitchFamily="18" charset="0"/>
                      </a:rPr>
                      <m:t> </m:t>
                    </m:r>
                    <m:sSubSup>
                      <m:sSubSupPr>
                        <m:ctrlPr>
                          <a:rPr lang="en-US" sz="2400" i="1" smtClean="0">
                            <a:solidFill>
                              <a:srgbClr val="00B050"/>
                            </a:solidFill>
                            <a:latin typeface="Cambria Math" panose="02040503050406030204" pitchFamily="18" charset="0"/>
                          </a:rPr>
                        </m:ctrlPr>
                      </m:sSubSupPr>
                      <m:e>
                        <m:r>
                          <a:rPr lang="en-US" sz="2400" b="0" i="1" smtClean="0">
                            <a:solidFill>
                              <a:srgbClr val="00B050"/>
                            </a:solidFill>
                            <a:latin typeface="Cambria Math" panose="02040503050406030204" pitchFamily="18" charset="0"/>
                          </a:rPr>
                          <m:t>          </m:t>
                        </m:r>
                        <m:r>
                          <a:rPr lang="en-US" sz="2400" i="1">
                            <a:solidFill>
                              <a:srgbClr val="00B050"/>
                            </a:solidFill>
                            <a:latin typeface="Cambria Math" panose="02040503050406030204" pitchFamily="18" charset="0"/>
                            <a:ea typeface="Cambria Math" panose="02040503050406030204" pitchFamily="18" charset="0"/>
                          </a:rPr>
                          <m:t>𝜅</m:t>
                        </m:r>
                      </m:e>
                      <m:sub>
                        <m:r>
                          <a:rPr lang="en-US" sz="2400" b="0" i="1" smtClean="0">
                            <a:solidFill>
                              <a:srgbClr val="00B050"/>
                            </a:solidFill>
                            <a:latin typeface="Cambria Math" panose="02040503050406030204" pitchFamily="18" charset="0"/>
                            <a:ea typeface="Cambria Math" panose="02040503050406030204" pitchFamily="18" charset="0"/>
                          </a:rPr>
                          <m:t>2</m:t>
                        </m:r>
                      </m:sub>
                      <m:sup>
                        <m:r>
                          <a:rPr lang="en-US" sz="2400" i="1">
                            <a:solidFill>
                              <a:srgbClr val="00B050"/>
                            </a:solidFill>
                            <a:latin typeface="Cambria Math" panose="02040503050406030204" pitchFamily="18" charset="0"/>
                          </a:rPr>
                          <m:t>′</m:t>
                        </m:r>
                      </m:sup>
                    </m:sSubSup>
                  </m:oMath>
                </a14:m>
                <a:r>
                  <a:rPr lang="en-US" sz="2400" dirty="0">
                    <a:solidFill>
                      <a:srgbClr val="00B050"/>
                    </a:solidFill>
                  </a:rPr>
                  <a:t> </a:t>
                </a:r>
                <a14:m>
                  <m:oMath xmlns:m="http://schemas.openxmlformats.org/officeDocument/2006/math">
                    <m:sSubSup>
                      <m:sSubSupPr>
                        <m:ctrlPr>
                          <a:rPr lang="en-US" sz="2400" i="1" smtClean="0">
                            <a:solidFill>
                              <a:schemeClr val="accent1"/>
                            </a:solidFill>
                            <a:latin typeface="Cambria Math" panose="02040503050406030204" pitchFamily="18" charset="0"/>
                          </a:rPr>
                        </m:ctrlPr>
                      </m:sSubSupPr>
                      <m:e>
                        <m:r>
                          <a:rPr lang="en-US" sz="2400" b="0" i="1" smtClean="0">
                            <a:solidFill>
                              <a:schemeClr val="accent1"/>
                            </a:solidFill>
                            <a:latin typeface="Cambria Math" panose="02040503050406030204" pitchFamily="18" charset="0"/>
                          </a:rPr>
                          <m:t>         </m:t>
                        </m:r>
                        <m:r>
                          <a:rPr lang="en-US" sz="2400" i="1">
                            <a:solidFill>
                              <a:schemeClr val="accent1"/>
                            </a:solidFill>
                            <a:latin typeface="Cambria Math" panose="02040503050406030204" pitchFamily="18" charset="0"/>
                            <a:ea typeface="Cambria Math" panose="02040503050406030204" pitchFamily="18" charset="0"/>
                          </a:rPr>
                          <m:t>𝜅</m:t>
                        </m:r>
                      </m:e>
                      <m:sub>
                        <m:r>
                          <a:rPr lang="en-US" sz="2400" b="0" i="1" smtClean="0">
                            <a:solidFill>
                              <a:schemeClr val="accent1"/>
                            </a:solidFill>
                            <a:latin typeface="Cambria Math" panose="02040503050406030204" pitchFamily="18" charset="0"/>
                            <a:ea typeface="Cambria Math" panose="02040503050406030204" pitchFamily="18" charset="0"/>
                          </a:rPr>
                          <m:t>3</m:t>
                        </m:r>
                      </m:sub>
                      <m:sup>
                        <m:r>
                          <a:rPr lang="en-US" sz="2400" i="1">
                            <a:solidFill>
                              <a:schemeClr val="accent1"/>
                            </a:solidFill>
                            <a:latin typeface="Cambria Math" panose="02040503050406030204" pitchFamily="18" charset="0"/>
                          </a:rPr>
                          <m:t>′</m:t>
                        </m:r>
                      </m:sup>
                    </m:sSubSup>
                  </m:oMath>
                </a14:m>
                <a:endParaRPr lang="en-US" sz="2400" dirty="0">
                  <a:solidFill>
                    <a:schemeClr val="accent1"/>
                  </a:solidFill>
                </a:endParaRPr>
              </a:p>
              <a:p>
                <a:pPr algn="ctr"/>
                <a:endParaRPr lang="en-US" sz="2400" dirty="0">
                  <a:solidFill>
                    <a:schemeClr val="accent1"/>
                  </a:solidFill>
                </a:endParaRPr>
              </a:p>
            </p:txBody>
          </p:sp>
        </mc:Choice>
        <mc:Fallback xmlns="">
          <p:sp>
            <p:nvSpPr>
              <p:cNvPr id="33" name="TextBox 32">
                <a:extLst>
                  <a:ext uri="{FF2B5EF4-FFF2-40B4-BE49-F238E27FC236}">
                    <a16:creationId xmlns:a16="http://schemas.microsoft.com/office/drawing/2014/main" id="{B7EC589E-8F75-3654-1C49-361C76EC5090}"/>
                  </a:ext>
                </a:extLst>
              </p:cNvPr>
              <p:cNvSpPr txBox="1">
                <a:spLocks noRot="1" noChangeAspect="1" noMove="1" noResize="1" noEditPoints="1" noAdjustHandles="1" noChangeArrowheads="1" noChangeShapeType="1" noTextEdit="1"/>
              </p:cNvSpPr>
              <p:nvPr/>
            </p:nvSpPr>
            <p:spPr>
              <a:xfrm>
                <a:off x="3883403" y="5225971"/>
                <a:ext cx="2596224" cy="830997"/>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96CE32E1-6108-62D2-B953-DF2B4BE7BE1B}"/>
                  </a:ext>
                </a:extLst>
              </p:cNvPr>
              <p:cNvSpPr txBox="1"/>
              <p:nvPr/>
            </p:nvSpPr>
            <p:spPr>
              <a:xfrm>
                <a:off x="2107222" y="5783079"/>
                <a:ext cx="609600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i="1" smtClean="0">
                              <a:solidFill>
                                <a:srgbClr val="FF0000"/>
                              </a:solidFill>
                              <a:latin typeface="Cambria Math" panose="02040503050406030204" pitchFamily="18" charset="0"/>
                            </a:rPr>
                          </m:ctrlPr>
                        </m:sSubSupPr>
                        <m:e>
                          <m:r>
                            <a:rPr lang="en-US" i="1">
                              <a:solidFill>
                                <a:srgbClr val="FF0000"/>
                              </a:solidFill>
                              <a:latin typeface="Cambria Math" panose="02040503050406030204" pitchFamily="18" charset="0"/>
                              <a:ea typeface="Cambria Math" panose="02040503050406030204" pitchFamily="18" charset="0"/>
                            </a:rPr>
                            <m:t>𝜅</m:t>
                          </m:r>
                        </m:e>
                        <m:sub>
                          <m:r>
                            <a:rPr lang="en-US" i="1">
                              <a:solidFill>
                                <a:srgbClr val="FF0000"/>
                              </a:solidFill>
                              <a:latin typeface="Cambria Math" panose="02040503050406030204" pitchFamily="18" charset="0"/>
                            </a:rPr>
                            <m:t>1</m:t>
                          </m:r>
                        </m:sub>
                        <m:sup>
                          <m:r>
                            <a:rPr lang="en-US" i="1">
                              <a:solidFill>
                                <a:srgbClr val="FF0000"/>
                              </a:solidFill>
                              <a:latin typeface="Cambria Math" panose="02040503050406030204" pitchFamily="18" charset="0"/>
                            </a:rPr>
                            <m:t>′</m:t>
                          </m:r>
                        </m:sup>
                      </m:sSubSup>
                      <m:r>
                        <a:rPr lang="en-US" sz="1800" b="0" i="1" smtClean="0">
                          <a:solidFill>
                            <a:schemeClr val="tx1"/>
                          </a:solidFill>
                          <a:latin typeface="Cambria Math" panose="02040503050406030204" pitchFamily="18" charset="0"/>
                        </a:rPr>
                        <m:t>+</m:t>
                      </m:r>
                      <m:sSubSup>
                        <m:sSubSupPr>
                          <m:ctrlPr>
                            <a:rPr lang="en-US" i="1">
                              <a:solidFill>
                                <a:srgbClr val="00B050"/>
                              </a:solidFill>
                              <a:latin typeface="Cambria Math" panose="02040503050406030204" pitchFamily="18" charset="0"/>
                            </a:rPr>
                          </m:ctrlPr>
                        </m:sSubSupPr>
                        <m:e>
                          <m:r>
                            <a:rPr lang="en-US" i="1">
                              <a:solidFill>
                                <a:srgbClr val="00B050"/>
                              </a:solidFill>
                              <a:latin typeface="Cambria Math" panose="02040503050406030204" pitchFamily="18" charset="0"/>
                              <a:ea typeface="Cambria Math" panose="02040503050406030204" pitchFamily="18" charset="0"/>
                            </a:rPr>
                            <m:t>𝜅</m:t>
                          </m:r>
                        </m:e>
                        <m:sub>
                          <m:r>
                            <a:rPr lang="en-US" i="1">
                              <a:solidFill>
                                <a:srgbClr val="00B050"/>
                              </a:solidFill>
                              <a:latin typeface="Cambria Math" panose="02040503050406030204" pitchFamily="18" charset="0"/>
                              <a:ea typeface="Cambria Math" panose="02040503050406030204" pitchFamily="18" charset="0"/>
                            </a:rPr>
                            <m:t>2</m:t>
                          </m:r>
                        </m:sub>
                        <m:sup>
                          <m:r>
                            <a:rPr lang="en-US" i="1">
                              <a:solidFill>
                                <a:srgbClr val="00B050"/>
                              </a:solidFill>
                              <a:latin typeface="Cambria Math" panose="02040503050406030204" pitchFamily="18" charset="0"/>
                            </a:rPr>
                            <m:t>′</m:t>
                          </m:r>
                        </m:sup>
                      </m:sSubSup>
                      <m:r>
                        <a:rPr lang="en-US" b="0" i="1" smtClean="0">
                          <a:solidFill>
                            <a:schemeClr val="tx1"/>
                          </a:solidFill>
                          <a:latin typeface="Cambria Math" panose="02040503050406030204" pitchFamily="18" charset="0"/>
                        </a:rPr>
                        <m:t>+</m:t>
                      </m:r>
                      <m:sSubSup>
                        <m:sSubSupPr>
                          <m:ctrlPr>
                            <a:rPr lang="en-US" i="1" smtClean="0">
                              <a:solidFill>
                                <a:schemeClr val="accent1"/>
                              </a:solidFill>
                              <a:latin typeface="Cambria Math" panose="02040503050406030204" pitchFamily="18" charset="0"/>
                            </a:rPr>
                          </m:ctrlPr>
                        </m:sSubSupPr>
                        <m:e>
                          <m:r>
                            <a:rPr lang="en-US" i="1">
                              <a:solidFill>
                                <a:schemeClr val="accent1"/>
                              </a:solidFill>
                              <a:latin typeface="Cambria Math" panose="02040503050406030204" pitchFamily="18" charset="0"/>
                            </a:rPr>
                            <m:t> </m:t>
                          </m:r>
                          <m:r>
                            <a:rPr lang="en-US" i="1">
                              <a:solidFill>
                                <a:schemeClr val="accent1"/>
                              </a:solidFill>
                              <a:latin typeface="Cambria Math" panose="02040503050406030204" pitchFamily="18" charset="0"/>
                              <a:ea typeface="Cambria Math" panose="02040503050406030204" pitchFamily="18" charset="0"/>
                            </a:rPr>
                            <m:t>𝜅</m:t>
                          </m:r>
                        </m:e>
                        <m:sub>
                          <m:r>
                            <a:rPr lang="en-US" i="1">
                              <a:solidFill>
                                <a:schemeClr val="accent1"/>
                              </a:solidFill>
                              <a:latin typeface="Cambria Math" panose="02040503050406030204" pitchFamily="18" charset="0"/>
                              <a:ea typeface="Cambria Math" panose="02040503050406030204" pitchFamily="18" charset="0"/>
                            </a:rPr>
                            <m:t>3</m:t>
                          </m:r>
                        </m:sub>
                        <m:sup>
                          <m:r>
                            <a:rPr lang="en-US" i="1">
                              <a:solidFill>
                                <a:schemeClr val="accent1"/>
                              </a:solidFill>
                              <a:latin typeface="Cambria Math" panose="02040503050406030204" pitchFamily="18" charset="0"/>
                            </a:rPr>
                            <m:t>′</m:t>
                          </m:r>
                        </m:sup>
                      </m:sSubSup>
                      <m:r>
                        <a:rPr lang="en-US" b="0" i="1" smtClean="0">
                          <a:solidFill>
                            <a:schemeClr val="accent1"/>
                          </a:solidFill>
                          <a:latin typeface="Cambria Math" panose="02040503050406030204" pitchFamily="18" charset="0"/>
                        </a:rPr>
                        <m:t> </m:t>
                      </m:r>
                      <m:r>
                        <a:rPr lang="en-US" sz="1800" b="0" i="1" dirty="0" smtClean="0">
                          <a:solidFill>
                            <a:schemeClr val="tx1"/>
                          </a:solidFill>
                          <a:latin typeface="Cambria Math" panose="02040503050406030204" pitchFamily="18" charset="0"/>
                        </a:rPr>
                        <m:t>=</m:t>
                      </m:r>
                      <m:r>
                        <a:rPr lang="en-US" sz="1800" b="0" i="1" dirty="0" smtClean="0">
                          <a:solidFill>
                            <a:schemeClr val="tx1"/>
                          </a:solidFill>
                          <a:latin typeface="Cambria Math" panose="02040503050406030204" pitchFamily="18" charset="0"/>
                          <a:ea typeface="Cambria Math" panose="02040503050406030204" pitchFamily="18" charset="0"/>
                        </a:rPr>
                        <m:t>𝜅</m:t>
                      </m:r>
                      <m:r>
                        <a:rPr lang="en-US" sz="1800" b="0" i="1" dirty="0" smtClean="0">
                          <a:solidFill>
                            <a:schemeClr val="tx1"/>
                          </a:solidFill>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36" name="TextBox 35">
                <a:extLst>
                  <a:ext uri="{FF2B5EF4-FFF2-40B4-BE49-F238E27FC236}">
                    <a16:creationId xmlns:a16="http://schemas.microsoft.com/office/drawing/2014/main" id="{96CE32E1-6108-62D2-B953-DF2B4BE7BE1B}"/>
                  </a:ext>
                </a:extLst>
              </p:cNvPr>
              <p:cNvSpPr txBox="1">
                <a:spLocks noRot="1" noChangeAspect="1" noMove="1" noResize="1" noEditPoints="1" noAdjustHandles="1" noChangeArrowheads="1" noChangeShapeType="1" noTextEdit="1"/>
              </p:cNvSpPr>
              <p:nvPr/>
            </p:nvSpPr>
            <p:spPr>
              <a:xfrm>
                <a:off x="2107222" y="5783079"/>
                <a:ext cx="6096000" cy="369332"/>
              </a:xfrm>
              <a:prstGeom prst="rect">
                <a:avLst/>
              </a:prstGeom>
              <a:blipFill>
                <a:blip r:embed="rId8"/>
                <a:stretch>
                  <a:fillRect b="-16667"/>
                </a:stretch>
              </a:blipFill>
            </p:spPr>
            <p:txBody>
              <a:bodyPr/>
              <a:lstStyle/>
              <a:p>
                <a:r>
                  <a:rPr lang="en-US">
                    <a:noFill/>
                  </a:rPr>
                  <a:t> </a:t>
                </a:r>
              </a:p>
            </p:txBody>
          </p:sp>
        </mc:Fallback>
      </mc:AlternateContent>
      <p:pic>
        <p:nvPicPr>
          <p:cNvPr id="8" name="Picture 7" descr="A hand pointing at the camera&#10;&#10;Description automatically generated">
            <a:extLst>
              <a:ext uri="{FF2B5EF4-FFF2-40B4-BE49-F238E27FC236}">
                <a16:creationId xmlns:a16="http://schemas.microsoft.com/office/drawing/2014/main" id="{2C38FDD9-EDC3-129B-9D34-BE5AF0853C17}"/>
              </a:ext>
            </a:extLst>
          </p:cNvPr>
          <p:cNvPicPr>
            <a:picLocks noChangeAspect="1"/>
          </p:cNvPicPr>
          <p:nvPr/>
        </p:nvPicPr>
        <p:blipFill>
          <a:blip r:embed="rId9"/>
          <a:stretch>
            <a:fillRect/>
          </a:stretch>
        </p:blipFill>
        <p:spPr>
          <a:xfrm>
            <a:off x="9942096" y="3470243"/>
            <a:ext cx="1243772" cy="811395"/>
          </a:xfrm>
          <a:prstGeom prst="rect">
            <a:avLst/>
          </a:prstGeom>
        </p:spPr>
      </p:pic>
      <p:pic>
        <p:nvPicPr>
          <p:cNvPr id="10" name="Picture 9" descr="A black background with a black square&#10;&#10;Description automatically generated with medium confidence">
            <a:extLst>
              <a:ext uri="{FF2B5EF4-FFF2-40B4-BE49-F238E27FC236}">
                <a16:creationId xmlns:a16="http://schemas.microsoft.com/office/drawing/2014/main" id="{115D5030-05B1-0810-8AD5-38394B8E11D6}"/>
              </a:ext>
            </a:extLst>
          </p:cNvPr>
          <p:cNvPicPr>
            <a:picLocks noChangeAspect="1"/>
          </p:cNvPicPr>
          <p:nvPr/>
        </p:nvPicPr>
        <p:blipFill>
          <a:blip r:embed="rId10"/>
          <a:stretch>
            <a:fillRect/>
          </a:stretch>
        </p:blipFill>
        <p:spPr>
          <a:xfrm>
            <a:off x="10798633" y="0"/>
            <a:ext cx="1367141" cy="1367141"/>
          </a:xfrm>
          <a:prstGeom prst="rect">
            <a:avLst/>
          </a:prstGeom>
        </p:spPr>
      </p:pic>
      <p:pic>
        <p:nvPicPr>
          <p:cNvPr id="11" name="Graphic 10">
            <a:extLst>
              <a:ext uri="{FF2B5EF4-FFF2-40B4-BE49-F238E27FC236}">
                <a16:creationId xmlns:a16="http://schemas.microsoft.com/office/drawing/2014/main" id="{A9F44BEB-EB5E-66EB-AA34-2D2882B5D46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6877" y="5497521"/>
            <a:ext cx="1325564" cy="1325564"/>
          </a:xfrm>
          <a:prstGeom prst="rect">
            <a:avLst/>
          </a:prstGeom>
        </p:spPr>
      </p:pic>
      <p:pic>
        <p:nvPicPr>
          <p:cNvPr id="20" name="Picture 19" descr="A clipboard with check marks and a gavel&#10;&#10;Description automatically generated">
            <a:extLst>
              <a:ext uri="{FF2B5EF4-FFF2-40B4-BE49-F238E27FC236}">
                <a16:creationId xmlns:a16="http://schemas.microsoft.com/office/drawing/2014/main" id="{3E587378-65F7-76FC-1F15-ABF77E88863E}"/>
              </a:ext>
            </a:extLst>
          </p:cNvPr>
          <p:cNvPicPr>
            <a:picLocks noChangeAspect="1"/>
          </p:cNvPicPr>
          <p:nvPr/>
        </p:nvPicPr>
        <p:blipFill>
          <a:blip r:embed="rId13"/>
          <a:stretch>
            <a:fillRect/>
          </a:stretch>
        </p:blipFill>
        <p:spPr>
          <a:xfrm>
            <a:off x="312855" y="4008588"/>
            <a:ext cx="546100" cy="546100"/>
          </a:xfrm>
          <a:prstGeom prst="rect">
            <a:avLst/>
          </a:prstGeom>
        </p:spPr>
      </p:pic>
      <p:pic>
        <p:nvPicPr>
          <p:cNvPr id="23" name="Picture 22" descr="A colorful square with black border&#10;&#10;Description automatically generated">
            <a:extLst>
              <a:ext uri="{FF2B5EF4-FFF2-40B4-BE49-F238E27FC236}">
                <a16:creationId xmlns:a16="http://schemas.microsoft.com/office/drawing/2014/main" id="{260C94E3-9344-8BE3-1EC3-0215FFCE6124}"/>
              </a:ext>
            </a:extLst>
          </p:cNvPr>
          <p:cNvPicPr>
            <a:picLocks noChangeAspect="1"/>
          </p:cNvPicPr>
          <p:nvPr/>
        </p:nvPicPr>
        <p:blipFill>
          <a:blip r:embed="rId14"/>
          <a:stretch>
            <a:fillRect/>
          </a:stretch>
        </p:blipFill>
        <p:spPr>
          <a:xfrm>
            <a:off x="7266777" y="3075543"/>
            <a:ext cx="448398" cy="448398"/>
          </a:xfrm>
          <a:prstGeom prst="rect">
            <a:avLst/>
          </a:prstGeom>
        </p:spPr>
      </p:pic>
      <p:pic>
        <p:nvPicPr>
          <p:cNvPr id="25" name="Graphic 24">
            <a:extLst>
              <a:ext uri="{FF2B5EF4-FFF2-40B4-BE49-F238E27FC236}">
                <a16:creationId xmlns:a16="http://schemas.microsoft.com/office/drawing/2014/main" id="{850DEF23-C23C-B5D6-C1BB-E5783D70B09F}"/>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8805365" y="3060786"/>
            <a:ext cx="537905" cy="537905"/>
          </a:xfrm>
          <a:prstGeom prst="rect">
            <a:avLst/>
          </a:prstGeom>
        </p:spPr>
      </p:pic>
      <p:pic>
        <p:nvPicPr>
          <p:cNvPr id="31" name="Picture 30">
            <a:extLst>
              <a:ext uri="{FF2B5EF4-FFF2-40B4-BE49-F238E27FC236}">
                <a16:creationId xmlns:a16="http://schemas.microsoft.com/office/drawing/2014/main" id="{E14D970A-0D6C-DACF-A16D-33644D0F5A6C}"/>
              </a:ext>
            </a:extLst>
          </p:cNvPr>
          <p:cNvPicPr>
            <a:picLocks noChangeAspect="1"/>
          </p:cNvPicPr>
          <p:nvPr/>
        </p:nvPicPr>
        <p:blipFill>
          <a:blip r:embed="rId17"/>
          <a:stretch>
            <a:fillRect/>
          </a:stretch>
        </p:blipFill>
        <p:spPr>
          <a:xfrm>
            <a:off x="5964695" y="3075543"/>
            <a:ext cx="514932" cy="514932"/>
          </a:xfrm>
          <a:prstGeom prst="rect">
            <a:avLst/>
          </a:prstGeom>
        </p:spPr>
      </p:pic>
    </p:spTree>
    <p:extLst>
      <p:ext uri="{BB962C8B-B14F-4D97-AF65-F5344CB8AC3E}">
        <p14:creationId xmlns:p14="http://schemas.microsoft.com/office/powerpoint/2010/main" val="865767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linds(horizontal)">
                                      <p:cBhvr>
                                        <p:cTn id="7" dur="250"/>
                                        <p:tgtEl>
                                          <p:spTgt spid="12"/>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blinds(horizontal)">
                                      <p:cBhvr>
                                        <p:cTn id="10" dur="25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blinds(horizontal)">
                                      <p:cBhvr>
                                        <p:cTn id="15" dur="250"/>
                                        <p:tgtEl>
                                          <p:spTgt spid="7"/>
                                        </p:tgtEl>
                                      </p:cBhvr>
                                    </p:animEffect>
                                  </p:childTnLst>
                                </p:cTn>
                              </p:par>
                              <p:par>
                                <p:cTn id="16" presetID="3" presetClass="entr" presetSubtype="10" fill="hold"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blinds(horizontal)">
                                      <p:cBhvr>
                                        <p:cTn id="18" dur="25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blinds(horizontal)">
                                      <p:cBhvr>
                                        <p:cTn id="23" dur="250"/>
                                        <p:tgtEl>
                                          <p:spTgt spid="5"/>
                                        </p:tgtEl>
                                      </p:cBhvr>
                                    </p:animEffect>
                                  </p:childTnLst>
                                </p:cTn>
                              </p:par>
                              <p:par>
                                <p:cTn id="24" presetID="3" presetClass="entr" presetSubtype="10" fill="hold" nodeType="with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blinds(horizontal)">
                                      <p:cBhvr>
                                        <p:cTn id="26" dur="250"/>
                                        <p:tgtEl>
                                          <p:spTgt spid="8"/>
                                        </p:tgtEl>
                                      </p:cBhvr>
                                    </p:animEffect>
                                  </p:childTnLst>
                                </p:cTn>
                              </p:par>
                              <p:par>
                                <p:cTn id="27" presetID="3" presetClass="entr" presetSubtype="10" fill="hold" nodeType="with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blinds(horizontal)">
                                      <p:cBhvr>
                                        <p:cTn id="29" dur="250"/>
                                        <p:tgtEl>
                                          <p:spTgt spid="20"/>
                                        </p:tgtEl>
                                      </p:cBhvr>
                                    </p:animEffect>
                                  </p:childTnLst>
                                </p:cTn>
                              </p:par>
                              <p:par>
                                <p:cTn id="30" presetID="3" presetClass="entr" presetSubtype="10" fill="hold" nodeType="with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blinds(horizontal)">
                                      <p:cBhvr>
                                        <p:cTn id="32" dur="250"/>
                                        <p:tgtEl>
                                          <p:spTgt spid="25"/>
                                        </p:tgtEl>
                                      </p:cBhvr>
                                    </p:animEffect>
                                  </p:childTnLst>
                                </p:cTn>
                              </p:par>
                              <p:par>
                                <p:cTn id="33" presetID="3" presetClass="entr" presetSubtype="10" fill="hold" nodeType="withEffect">
                                  <p:stCondLst>
                                    <p:cond delay="0"/>
                                  </p:stCondLst>
                                  <p:childTnLst>
                                    <p:set>
                                      <p:cBhvr>
                                        <p:cTn id="34" dur="1" fill="hold">
                                          <p:stCondLst>
                                            <p:cond delay="0"/>
                                          </p:stCondLst>
                                        </p:cTn>
                                        <p:tgtEl>
                                          <p:spTgt spid="23"/>
                                        </p:tgtEl>
                                        <p:attrNameLst>
                                          <p:attrName>style.visibility</p:attrName>
                                        </p:attrNameLst>
                                      </p:cBhvr>
                                      <p:to>
                                        <p:strVal val="visible"/>
                                      </p:to>
                                    </p:set>
                                    <p:animEffect transition="in" filter="blinds(horizontal)">
                                      <p:cBhvr>
                                        <p:cTn id="35" dur="250"/>
                                        <p:tgtEl>
                                          <p:spTgt spid="23"/>
                                        </p:tgtEl>
                                      </p:cBhvr>
                                    </p:animEffect>
                                  </p:childTnLst>
                                </p:cTn>
                              </p:par>
                              <p:par>
                                <p:cTn id="36" presetID="3" presetClass="entr" presetSubtype="10" fill="hold" nodeType="withEffect">
                                  <p:stCondLst>
                                    <p:cond delay="0"/>
                                  </p:stCondLst>
                                  <p:childTnLst>
                                    <p:set>
                                      <p:cBhvr>
                                        <p:cTn id="37" dur="1" fill="hold">
                                          <p:stCondLst>
                                            <p:cond delay="0"/>
                                          </p:stCondLst>
                                        </p:cTn>
                                        <p:tgtEl>
                                          <p:spTgt spid="31"/>
                                        </p:tgtEl>
                                        <p:attrNameLst>
                                          <p:attrName>style.visibility</p:attrName>
                                        </p:attrNameLst>
                                      </p:cBhvr>
                                      <p:to>
                                        <p:strVal val="visible"/>
                                      </p:to>
                                    </p:set>
                                    <p:animEffect transition="in" filter="blinds(horizontal)">
                                      <p:cBhvr>
                                        <p:cTn id="38" dur="250"/>
                                        <p:tgtEl>
                                          <p:spTgt spid="31"/>
                                        </p:tgtEl>
                                      </p:cBhvr>
                                    </p:animEffect>
                                  </p:childTnLst>
                                </p:cTn>
                              </p:par>
                            </p:childTnLst>
                          </p:cTn>
                        </p:par>
                      </p:childTnLst>
                    </p:cTn>
                  </p:par>
                  <p:par>
                    <p:cTn id="39" fill="hold">
                      <p:stCondLst>
                        <p:cond delay="indefinite"/>
                      </p:stCondLst>
                      <p:childTnLst>
                        <p:par>
                          <p:cTn id="40" fill="hold">
                            <p:stCondLst>
                              <p:cond delay="0"/>
                            </p:stCondLst>
                            <p:childTnLst>
                              <p:par>
                                <p:cTn id="41" presetID="3" presetClass="entr" presetSubtype="10" fill="hold" nodeType="clickEffect">
                                  <p:stCondLst>
                                    <p:cond delay="0"/>
                                  </p:stCondLst>
                                  <p:childTnLst>
                                    <p:set>
                                      <p:cBhvr>
                                        <p:cTn id="42" dur="1" fill="hold">
                                          <p:stCondLst>
                                            <p:cond delay="0"/>
                                          </p:stCondLst>
                                        </p:cTn>
                                        <p:tgtEl>
                                          <p:spTgt spid="13"/>
                                        </p:tgtEl>
                                        <p:attrNameLst>
                                          <p:attrName>style.visibility</p:attrName>
                                        </p:attrNameLst>
                                      </p:cBhvr>
                                      <p:to>
                                        <p:strVal val="visible"/>
                                      </p:to>
                                    </p:set>
                                    <p:animEffect transition="in" filter="blinds(horizontal)">
                                      <p:cBhvr>
                                        <p:cTn id="43" dur="250"/>
                                        <p:tgtEl>
                                          <p:spTgt spid="13"/>
                                        </p:tgtEl>
                                      </p:cBhvr>
                                    </p:animEffect>
                                  </p:childTnLst>
                                </p:cTn>
                              </p:par>
                              <p:par>
                                <p:cTn id="44" presetID="3" presetClass="entr" presetSubtype="10" fill="hold" nodeType="withEffect">
                                  <p:stCondLst>
                                    <p:cond delay="0"/>
                                  </p:stCondLst>
                                  <p:childTnLst>
                                    <p:set>
                                      <p:cBhvr>
                                        <p:cTn id="45" dur="1" fill="hold">
                                          <p:stCondLst>
                                            <p:cond delay="0"/>
                                          </p:stCondLst>
                                        </p:cTn>
                                        <p:tgtEl>
                                          <p:spTgt spid="14"/>
                                        </p:tgtEl>
                                        <p:attrNameLst>
                                          <p:attrName>style.visibility</p:attrName>
                                        </p:attrNameLst>
                                      </p:cBhvr>
                                      <p:to>
                                        <p:strVal val="visible"/>
                                      </p:to>
                                    </p:set>
                                    <p:animEffect transition="in" filter="blinds(horizontal)">
                                      <p:cBhvr>
                                        <p:cTn id="46" dur="250"/>
                                        <p:tgtEl>
                                          <p:spTgt spid="14"/>
                                        </p:tgtEl>
                                      </p:cBhvr>
                                    </p:animEffect>
                                  </p:childTnLst>
                                </p:cTn>
                              </p:par>
                              <p:par>
                                <p:cTn id="47" presetID="3" presetClass="entr" presetSubtype="10" fill="hold" nodeType="withEffect">
                                  <p:stCondLst>
                                    <p:cond delay="0"/>
                                  </p:stCondLst>
                                  <p:childTnLst>
                                    <p:set>
                                      <p:cBhvr>
                                        <p:cTn id="48" dur="1" fill="hold">
                                          <p:stCondLst>
                                            <p:cond delay="0"/>
                                          </p:stCondLst>
                                        </p:cTn>
                                        <p:tgtEl>
                                          <p:spTgt spid="16"/>
                                        </p:tgtEl>
                                        <p:attrNameLst>
                                          <p:attrName>style.visibility</p:attrName>
                                        </p:attrNameLst>
                                      </p:cBhvr>
                                      <p:to>
                                        <p:strVal val="visible"/>
                                      </p:to>
                                    </p:set>
                                    <p:animEffect transition="in" filter="blinds(horizontal)">
                                      <p:cBhvr>
                                        <p:cTn id="49" dur="250"/>
                                        <p:tgtEl>
                                          <p:spTgt spid="16"/>
                                        </p:tgtEl>
                                      </p:cBhvr>
                                    </p:animEffect>
                                  </p:childTnLst>
                                </p:cTn>
                              </p:par>
                              <p:par>
                                <p:cTn id="50" presetID="3" presetClass="entr" presetSubtype="10" fill="hold" grpId="0" nodeType="withEffect">
                                  <p:stCondLst>
                                    <p:cond delay="0"/>
                                  </p:stCondLst>
                                  <p:childTnLst>
                                    <p:set>
                                      <p:cBhvr>
                                        <p:cTn id="51" dur="1" fill="hold">
                                          <p:stCondLst>
                                            <p:cond delay="0"/>
                                          </p:stCondLst>
                                        </p:cTn>
                                        <p:tgtEl>
                                          <p:spTgt spid="17"/>
                                        </p:tgtEl>
                                        <p:attrNameLst>
                                          <p:attrName>style.visibility</p:attrName>
                                        </p:attrNameLst>
                                      </p:cBhvr>
                                      <p:to>
                                        <p:strVal val="visible"/>
                                      </p:to>
                                    </p:set>
                                    <p:animEffect transition="in" filter="blinds(horizontal)">
                                      <p:cBhvr>
                                        <p:cTn id="52" dur="250"/>
                                        <p:tgtEl>
                                          <p:spTgt spid="17"/>
                                        </p:tgtEl>
                                      </p:cBhvr>
                                    </p:animEffect>
                                  </p:childTnLst>
                                </p:cTn>
                              </p:par>
                              <p:par>
                                <p:cTn id="53" presetID="3" presetClass="entr" presetSubtype="10" fill="hold" grpId="0" nodeType="withEffect">
                                  <p:stCondLst>
                                    <p:cond delay="0"/>
                                  </p:stCondLst>
                                  <p:childTnLst>
                                    <p:set>
                                      <p:cBhvr>
                                        <p:cTn id="54" dur="1" fill="hold">
                                          <p:stCondLst>
                                            <p:cond delay="0"/>
                                          </p:stCondLst>
                                        </p:cTn>
                                        <p:tgtEl>
                                          <p:spTgt spid="18"/>
                                        </p:tgtEl>
                                        <p:attrNameLst>
                                          <p:attrName>style.visibility</p:attrName>
                                        </p:attrNameLst>
                                      </p:cBhvr>
                                      <p:to>
                                        <p:strVal val="visible"/>
                                      </p:to>
                                    </p:set>
                                    <p:animEffect transition="in" filter="blinds(horizontal)">
                                      <p:cBhvr>
                                        <p:cTn id="55" dur="250"/>
                                        <p:tgtEl>
                                          <p:spTgt spid="18"/>
                                        </p:tgtEl>
                                      </p:cBhvr>
                                    </p:animEffect>
                                  </p:childTnLst>
                                </p:cTn>
                              </p:par>
                              <p:par>
                                <p:cTn id="56" presetID="3" presetClass="entr" presetSubtype="10" fill="hold" grpId="0" nodeType="withEffect">
                                  <p:stCondLst>
                                    <p:cond delay="0"/>
                                  </p:stCondLst>
                                  <p:childTnLst>
                                    <p:set>
                                      <p:cBhvr>
                                        <p:cTn id="57" dur="1" fill="hold">
                                          <p:stCondLst>
                                            <p:cond delay="0"/>
                                          </p:stCondLst>
                                        </p:cTn>
                                        <p:tgtEl>
                                          <p:spTgt spid="19"/>
                                        </p:tgtEl>
                                        <p:attrNameLst>
                                          <p:attrName>style.visibility</p:attrName>
                                        </p:attrNameLst>
                                      </p:cBhvr>
                                      <p:to>
                                        <p:strVal val="visible"/>
                                      </p:to>
                                    </p:set>
                                    <p:animEffect transition="in" filter="blinds(horizontal)">
                                      <p:cBhvr>
                                        <p:cTn id="58" dur="250"/>
                                        <p:tgtEl>
                                          <p:spTgt spid="19"/>
                                        </p:tgtEl>
                                      </p:cBhvr>
                                    </p:animEffect>
                                  </p:childTnLst>
                                </p:cTn>
                              </p:par>
                              <p:par>
                                <p:cTn id="59" presetID="3" presetClass="entr" presetSubtype="10" fill="hold" nodeType="withEffect">
                                  <p:stCondLst>
                                    <p:cond delay="0"/>
                                  </p:stCondLst>
                                  <p:childTnLst>
                                    <p:set>
                                      <p:cBhvr>
                                        <p:cTn id="60" dur="1" fill="hold">
                                          <p:stCondLst>
                                            <p:cond delay="0"/>
                                          </p:stCondLst>
                                        </p:cTn>
                                        <p:tgtEl>
                                          <p:spTgt spid="28"/>
                                        </p:tgtEl>
                                        <p:attrNameLst>
                                          <p:attrName>style.visibility</p:attrName>
                                        </p:attrNameLst>
                                      </p:cBhvr>
                                      <p:to>
                                        <p:strVal val="visible"/>
                                      </p:to>
                                    </p:set>
                                    <p:animEffect transition="in" filter="blinds(horizontal)">
                                      <p:cBhvr>
                                        <p:cTn id="61" dur="250"/>
                                        <p:tgtEl>
                                          <p:spTgt spid="28"/>
                                        </p:tgtEl>
                                      </p:cBhvr>
                                    </p:animEffect>
                                  </p:childTnLst>
                                </p:cTn>
                              </p:par>
                              <p:par>
                                <p:cTn id="62" presetID="3" presetClass="entr" presetSubtype="10" fill="hold" nodeType="withEffect">
                                  <p:stCondLst>
                                    <p:cond delay="0"/>
                                  </p:stCondLst>
                                  <p:childTnLst>
                                    <p:set>
                                      <p:cBhvr>
                                        <p:cTn id="63" dur="1" fill="hold">
                                          <p:stCondLst>
                                            <p:cond delay="0"/>
                                          </p:stCondLst>
                                        </p:cTn>
                                        <p:tgtEl>
                                          <p:spTgt spid="26"/>
                                        </p:tgtEl>
                                        <p:attrNameLst>
                                          <p:attrName>style.visibility</p:attrName>
                                        </p:attrNameLst>
                                      </p:cBhvr>
                                      <p:to>
                                        <p:strVal val="visible"/>
                                      </p:to>
                                    </p:set>
                                    <p:animEffect transition="in" filter="blinds(horizontal)">
                                      <p:cBhvr>
                                        <p:cTn id="64" dur="250"/>
                                        <p:tgtEl>
                                          <p:spTgt spid="26"/>
                                        </p:tgtEl>
                                      </p:cBhvr>
                                    </p:animEffect>
                                  </p:childTnLst>
                                </p:cTn>
                              </p:par>
                              <p:par>
                                <p:cTn id="65" presetID="3" presetClass="entr" presetSubtype="10" fill="hold" nodeType="withEffect">
                                  <p:stCondLst>
                                    <p:cond delay="0"/>
                                  </p:stCondLst>
                                  <p:childTnLst>
                                    <p:set>
                                      <p:cBhvr>
                                        <p:cTn id="66" dur="1" fill="hold">
                                          <p:stCondLst>
                                            <p:cond delay="0"/>
                                          </p:stCondLst>
                                        </p:cTn>
                                        <p:tgtEl>
                                          <p:spTgt spid="22"/>
                                        </p:tgtEl>
                                        <p:attrNameLst>
                                          <p:attrName>style.visibility</p:attrName>
                                        </p:attrNameLst>
                                      </p:cBhvr>
                                      <p:to>
                                        <p:strVal val="visible"/>
                                      </p:to>
                                    </p:set>
                                    <p:animEffect transition="in" filter="blinds(horizontal)">
                                      <p:cBhvr>
                                        <p:cTn id="67" dur="250"/>
                                        <p:tgtEl>
                                          <p:spTgt spid="22"/>
                                        </p:tgtEl>
                                      </p:cBhvr>
                                    </p:animEffect>
                                  </p:childTnLst>
                                </p:cTn>
                              </p:par>
                            </p:childTnLst>
                          </p:cTn>
                        </p:par>
                      </p:childTnLst>
                    </p:cTn>
                  </p:par>
                  <p:par>
                    <p:cTn id="68" fill="hold">
                      <p:stCondLst>
                        <p:cond delay="indefinite"/>
                      </p:stCondLst>
                      <p:childTnLst>
                        <p:par>
                          <p:cTn id="69" fill="hold">
                            <p:stCondLst>
                              <p:cond delay="0"/>
                            </p:stCondLst>
                            <p:childTnLst>
                              <p:par>
                                <p:cTn id="70" presetID="3" presetClass="entr" presetSubtype="10" fill="hold" nodeType="clickEffect">
                                  <p:stCondLst>
                                    <p:cond delay="0"/>
                                  </p:stCondLst>
                                  <p:childTnLst>
                                    <p:set>
                                      <p:cBhvr>
                                        <p:cTn id="71" dur="1" fill="hold">
                                          <p:stCondLst>
                                            <p:cond delay="0"/>
                                          </p:stCondLst>
                                        </p:cTn>
                                        <p:tgtEl>
                                          <p:spTgt spid="29"/>
                                        </p:tgtEl>
                                        <p:attrNameLst>
                                          <p:attrName>style.visibility</p:attrName>
                                        </p:attrNameLst>
                                      </p:cBhvr>
                                      <p:to>
                                        <p:strVal val="visible"/>
                                      </p:to>
                                    </p:set>
                                    <p:animEffect transition="in" filter="blinds(horizontal)">
                                      <p:cBhvr>
                                        <p:cTn id="72" dur="250"/>
                                        <p:tgtEl>
                                          <p:spTgt spid="29"/>
                                        </p:tgtEl>
                                      </p:cBhvr>
                                    </p:animEffect>
                                  </p:childTnLst>
                                </p:cTn>
                              </p:par>
                              <p:par>
                                <p:cTn id="73" presetID="3" presetClass="entr" presetSubtype="10" fill="hold" grpId="0" nodeType="withEffect">
                                  <p:stCondLst>
                                    <p:cond delay="0"/>
                                  </p:stCondLst>
                                  <p:childTnLst>
                                    <p:set>
                                      <p:cBhvr>
                                        <p:cTn id="74" dur="1" fill="hold">
                                          <p:stCondLst>
                                            <p:cond delay="0"/>
                                          </p:stCondLst>
                                        </p:cTn>
                                        <p:tgtEl>
                                          <p:spTgt spid="30"/>
                                        </p:tgtEl>
                                        <p:attrNameLst>
                                          <p:attrName>style.visibility</p:attrName>
                                        </p:attrNameLst>
                                      </p:cBhvr>
                                      <p:to>
                                        <p:strVal val="visible"/>
                                      </p:to>
                                    </p:set>
                                    <p:animEffect transition="in" filter="blinds(horizontal)">
                                      <p:cBhvr>
                                        <p:cTn id="75" dur="250"/>
                                        <p:tgtEl>
                                          <p:spTgt spid="30"/>
                                        </p:tgtEl>
                                      </p:cBhvr>
                                    </p:animEffect>
                                  </p:childTnLst>
                                </p:cTn>
                              </p:par>
                            </p:childTnLst>
                          </p:cTn>
                        </p:par>
                      </p:childTnLst>
                    </p:cTn>
                  </p:par>
                  <p:par>
                    <p:cTn id="76" fill="hold">
                      <p:stCondLst>
                        <p:cond delay="indefinite"/>
                      </p:stCondLst>
                      <p:childTnLst>
                        <p:par>
                          <p:cTn id="77" fill="hold">
                            <p:stCondLst>
                              <p:cond delay="0"/>
                            </p:stCondLst>
                            <p:childTnLst>
                              <p:par>
                                <p:cTn id="78" presetID="3" presetClass="entr" presetSubtype="10" fill="hold" grpId="0" nodeType="clickEffect">
                                  <p:stCondLst>
                                    <p:cond delay="0"/>
                                  </p:stCondLst>
                                  <p:childTnLst>
                                    <p:set>
                                      <p:cBhvr>
                                        <p:cTn id="79" dur="1" fill="hold">
                                          <p:stCondLst>
                                            <p:cond delay="0"/>
                                          </p:stCondLst>
                                        </p:cTn>
                                        <p:tgtEl>
                                          <p:spTgt spid="33"/>
                                        </p:tgtEl>
                                        <p:attrNameLst>
                                          <p:attrName>style.visibility</p:attrName>
                                        </p:attrNameLst>
                                      </p:cBhvr>
                                      <p:to>
                                        <p:strVal val="visible"/>
                                      </p:to>
                                    </p:set>
                                    <p:animEffect transition="in" filter="blinds(horizontal)">
                                      <p:cBhvr>
                                        <p:cTn id="80" dur="250"/>
                                        <p:tgtEl>
                                          <p:spTgt spid="33"/>
                                        </p:tgtEl>
                                      </p:cBhvr>
                                    </p:animEffect>
                                  </p:childTnLst>
                                </p:cTn>
                              </p:par>
                              <p:par>
                                <p:cTn id="81" presetID="3" presetClass="entr" presetSubtype="10" fill="hold" nodeType="withEffect">
                                  <p:stCondLst>
                                    <p:cond delay="0"/>
                                  </p:stCondLst>
                                  <p:childTnLst>
                                    <p:set>
                                      <p:cBhvr>
                                        <p:cTn id="82" dur="1" fill="hold">
                                          <p:stCondLst>
                                            <p:cond delay="0"/>
                                          </p:stCondLst>
                                        </p:cTn>
                                        <p:tgtEl>
                                          <p:spTgt spid="32"/>
                                        </p:tgtEl>
                                        <p:attrNameLst>
                                          <p:attrName>style.visibility</p:attrName>
                                        </p:attrNameLst>
                                      </p:cBhvr>
                                      <p:to>
                                        <p:strVal val="visible"/>
                                      </p:to>
                                    </p:set>
                                    <p:animEffect transition="in" filter="blinds(horizontal)">
                                      <p:cBhvr>
                                        <p:cTn id="83" dur="250"/>
                                        <p:tgtEl>
                                          <p:spTgt spid="32"/>
                                        </p:tgtEl>
                                      </p:cBhvr>
                                    </p:animEffect>
                                  </p:childTnLst>
                                </p:cTn>
                              </p:par>
                              <p:par>
                                <p:cTn id="84" presetID="3" presetClass="entr" presetSubtype="10" fill="hold" grpId="0" nodeType="withEffect">
                                  <p:stCondLst>
                                    <p:cond delay="0"/>
                                  </p:stCondLst>
                                  <p:childTnLst>
                                    <p:set>
                                      <p:cBhvr>
                                        <p:cTn id="85" dur="1" fill="hold">
                                          <p:stCondLst>
                                            <p:cond delay="0"/>
                                          </p:stCondLst>
                                        </p:cTn>
                                        <p:tgtEl>
                                          <p:spTgt spid="36"/>
                                        </p:tgtEl>
                                        <p:attrNameLst>
                                          <p:attrName>style.visibility</p:attrName>
                                        </p:attrNameLst>
                                      </p:cBhvr>
                                      <p:to>
                                        <p:strVal val="visible"/>
                                      </p:to>
                                    </p:set>
                                    <p:animEffect transition="in" filter="blinds(horizontal)">
                                      <p:cBhvr>
                                        <p:cTn id="86" dur="25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7" grpId="0"/>
      <p:bldP spid="17" grpId="0"/>
      <p:bldP spid="18" grpId="0"/>
      <p:bldP spid="19" grpId="0"/>
      <p:bldP spid="30" grpId="0"/>
      <p:bldP spid="33" grpId="0"/>
      <p:bldP spid="3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E3318-7E6C-4749-470A-1D7285171850}"/>
              </a:ext>
            </a:extLst>
          </p:cNvPr>
          <p:cNvSpPr>
            <a:spLocks noGrp="1"/>
          </p:cNvSpPr>
          <p:nvPr>
            <p:ph type="title"/>
          </p:nvPr>
        </p:nvSpPr>
        <p:spPr/>
        <p:txBody>
          <a:bodyPr>
            <a:normAutofit/>
          </a:bodyPr>
          <a:lstStyle/>
          <a:p>
            <a:r>
              <a:rPr lang="en-US" sz="4000" b="1" dirty="0">
                <a:solidFill>
                  <a:srgbClr val="861F41"/>
                </a:solidFill>
                <a:latin typeface="Bierstadt" panose="020B0004020202020204" pitchFamily="34" charset="0"/>
              </a:rPr>
              <a:t>Evaluation - Configuration</a:t>
            </a:r>
          </a:p>
        </p:txBody>
      </p:sp>
      <p:sp>
        <p:nvSpPr>
          <p:cNvPr id="3" name="TextBox 2">
            <a:extLst>
              <a:ext uri="{FF2B5EF4-FFF2-40B4-BE49-F238E27FC236}">
                <a16:creationId xmlns:a16="http://schemas.microsoft.com/office/drawing/2014/main" id="{6DCB4224-AE69-D83F-9680-BDD2E1173F03}"/>
              </a:ext>
            </a:extLst>
          </p:cNvPr>
          <p:cNvSpPr txBox="1"/>
          <p:nvPr/>
        </p:nvSpPr>
        <p:spPr>
          <a:xfrm>
            <a:off x="850232" y="1524518"/>
            <a:ext cx="9383486" cy="2816156"/>
          </a:xfrm>
          <a:prstGeom prst="rect">
            <a:avLst/>
          </a:prstGeom>
          <a:noFill/>
        </p:spPr>
        <p:txBody>
          <a:bodyPr wrap="square" rtlCol="0">
            <a:spAutoFit/>
          </a:bodyPr>
          <a:lstStyle/>
          <a:p>
            <a:pPr>
              <a:lnSpc>
                <a:spcPct val="150000"/>
              </a:lnSpc>
            </a:pPr>
            <a:r>
              <a:rPr lang="en-US" sz="2400" b="1" dirty="0">
                <a:solidFill>
                  <a:srgbClr val="002060"/>
                </a:solidFill>
                <a:latin typeface="Bierstadt" panose="020B0004020202020204" pitchFamily="34" charset="0"/>
              </a:rPr>
              <a:t>Servers:</a:t>
            </a:r>
            <a:r>
              <a:rPr lang="en-US" sz="2400" dirty="0">
                <a:solidFill>
                  <a:srgbClr val="002060"/>
                </a:solidFill>
                <a:latin typeface="Bierstadt" panose="020B0004020202020204" pitchFamily="34" charset="0"/>
              </a:rPr>
              <a:t>  </a:t>
            </a:r>
          </a:p>
          <a:p>
            <a:pPr marL="342900" indent="-342900">
              <a:lnSpc>
                <a:spcPct val="150000"/>
              </a:lnSpc>
              <a:buFont typeface="Arial" panose="020B0604020202020204" pitchFamily="34" charset="0"/>
              <a:buChar char="•"/>
            </a:pPr>
            <a:r>
              <a:rPr lang="en-US" sz="2400" dirty="0">
                <a:solidFill>
                  <a:srgbClr val="002060"/>
                </a:solidFill>
                <a:latin typeface="Bierstadt" panose="020B0004020202020204" pitchFamily="34" charset="0"/>
              </a:rPr>
              <a:t>Amazon EC2 r5n.4xlarge instances</a:t>
            </a:r>
          </a:p>
          <a:p>
            <a:pPr marL="342900" indent="-342900">
              <a:lnSpc>
                <a:spcPct val="150000"/>
              </a:lnSpc>
              <a:buFont typeface="Arial" panose="020B0604020202020204" pitchFamily="34" charset="0"/>
              <a:buChar char="•"/>
            </a:pPr>
            <a:r>
              <a:rPr lang="en-US" sz="2400" dirty="0">
                <a:solidFill>
                  <a:srgbClr val="002060"/>
                </a:solidFill>
                <a:latin typeface="Bierstadt" panose="020B0004020202020204" pitchFamily="34" charset="0"/>
              </a:rPr>
              <a:t>8-core Intel Xeon Platinum 8375C CPU @ 2.9 GHz, 128 GB RAM</a:t>
            </a:r>
          </a:p>
          <a:p>
            <a:pPr>
              <a:lnSpc>
                <a:spcPct val="150000"/>
              </a:lnSpc>
            </a:pPr>
            <a:r>
              <a:rPr lang="en-US" sz="2400" b="1" dirty="0">
                <a:solidFill>
                  <a:srgbClr val="002060"/>
                </a:solidFill>
                <a:latin typeface="Bierstadt" panose="020B0004020202020204" pitchFamily="34" charset="0"/>
              </a:rPr>
              <a:t>Client</a:t>
            </a:r>
            <a:r>
              <a:rPr lang="en-US" sz="2400" dirty="0">
                <a:solidFill>
                  <a:srgbClr val="002060"/>
                </a:solidFill>
                <a:latin typeface="Bierstadt" panose="020B0004020202020204" pitchFamily="34" charset="0"/>
              </a:rPr>
              <a:t>: </a:t>
            </a:r>
          </a:p>
          <a:p>
            <a:pPr marL="342900" indent="-342900">
              <a:lnSpc>
                <a:spcPct val="150000"/>
              </a:lnSpc>
              <a:buFont typeface="Arial" panose="020B0604020202020204" pitchFamily="34" charset="0"/>
              <a:buChar char="•"/>
            </a:pPr>
            <a:r>
              <a:rPr lang="en-US" sz="2400" dirty="0">
                <a:solidFill>
                  <a:srgbClr val="002060"/>
                </a:solidFill>
                <a:latin typeface="Bierstadt" panose="020B0004020202020204" pitchFamily="34" charset="0"/>
              </a:rPr>
              <a:t>Intel i7-6820HQ CPU @ 2.7 GHz, 16 GB RAM</a:t>
            </a:r>
          </a:p>
        </p:txBody>
      </p:sp>
      <p:sp>
        <p:nvSpPr>
          <p:cNvPr id="4" name="Slide Number Placeholder 3">
            <a:extLst>
              <a:ext uri="{FF2B5EF4-FFF2-40B4-BE49-F238E27FC236}">
                <a16:creationId xmlns:a16="http://schemas.microsoft.com/office/drawing/2014/main" id="{335C1E7D-E277-88A8-8002-DBEE8520B4C5}"/>
              </a:ext>
            </a:extLst>
          </p:cNvPr>
          <p:cNvSpPr>
            <a:spLocks noGrp="1"/>
          </p:cNvSpPr>
          <p:nvPr>
            <p:ph type="sldNum" sz="quarter" idx="12"/>
          </p:nvPr>
        </p:nvSpPr>
        <p:spPr/>
        <p:txBody>
          <a:bodyPr/>
          <a:lstStyle/>
          <a:p>
            <a:fld id="{C2D47E1E-16B8-6B43-8345-A36FFC908F81}" type="slidenum">
              <a:rPr lang="en-US" smtClean="0"/>
              <a:t>17</a:t>
            </a:fld>
            <a:endParaRPr lang="en-US"/>
          </a:p>
        </p:txBody>
      </p:sp>
      <p:pic>
        <p:nvPicPr>
          <p:cNvPr id="6" name="Picture 5" descr="A logo of a computer company&#10;&#10;Description automatically generated">
            <a:extLst>
              <a:ext uri="{FF2B5EF4-FFF2-40B4-BE49-F238E27FC236}">
                <a16:creationId xmlns:a16="http://schemas.microsoft.com/office/drawing/2014/main" id="{CDB39D21-408D-D2DD-A74E-1936BB3FFD0B}"/>
              </a:ext>
            </a:extLst>
          </p:cNvPr>
          <p:cNvPicPr>
            <a:picLocks noChangeAspect="1"/>
          </p:cNvPicPr>
          <p:nvPr/>
        </p:nvPicPr>
        <p:blipFill>
          <a:blip r:embed="rId3"/>
          <a:stretch>
            <a:fillRect/>
          </a:stretch>
        </p:blipFill>
        <p:spPr>
          <a:xfrm>
            <a:off x="10134600" y="1513846"/>
            <a:ext cx="1785257" cy="1144167"/>
          </a:xfrm>
          <a:prstGeom prst="rect">
            <a:avLst/>
          </a:prstGeom>
        </p:spPr>
      </p:pic>
      <p:pic>
        <p:nvPicPr>
          <p:cNvPr id="8" name="Picture 7" descr="A computer tower with many buttons&#10;&#10;Description automatically generated">
            <a:extLst>
              <a:ext uri="{FF2B5EF4-FFF2-40B4-BE49-F238E27FC236}">
                <a16:creationId xmlns:a16="http://schemas.microsoft.com/office/drawing/2014/main" id="{9A6081CB-B63B-61F1-9074-767134767278}"/>
              </a:ext>
            </a:extLst>
          </p:cNvPr>
          <p:cNvPicPr>
            <a:picLocks noChangeAspect="1"/>
          </p:cNvPicPr>
          <p:nvPr/>
        </p:nvPicPr>
        <p:blipFill>
          <a:blip r:embed="rId4"/>
          <a:stretch>
            <a:fillRect/>
          </a:stretch>
        </p:blipFill>
        <p:spPr>
          <a:xfrm>
            <a:off x="9808028" y="2841880"/>
            <a:ext cx="812800" cy="812800"/>
          </a:xfrm>
          <a:prstGeom prst="rect">
            <a:avLst/>
          </a:prstGeom>
        </p:spPr>
      </p:pic>
      <p:pic>
        <p:nvPicPr>
          <p:cNvPr id="9" name="Picture 8" descr="A computer tower with many buttons&#10;&#10;Description automatically generated">
            <a:extLst>
              <a:ext uri="{FF2B5EF4-FFF2-40B4-BE49-F238E27FC236}">
                <a16:creationId xmlns:a16="http://schemas.microsoft.com/office/drawing/2014/main" id="{F6A9FA51-0258-FC27-A5E7-9C613DB4A240}"/>
              </a:ext>
            </a:extLst>
          </p:cNvPr>
          <p:cNvPicPr>
            <a:picLocks noChangeAspect="1"/>
          </p:cNvPicPr>
          <p:nvPr/>
        </p:nvPicPr>
        <p:blipFill>
          <a:blip r:embed="rId4"/>
          <a:stretch>
            <a:fillRect/>
          </a:stretch>
        </p:blipFill>
        <p:spPr>
          <a:xfrm>
            <a:off x="10651935" y="3654680"/>
            <a:ext cx="812800" cy="812800"/>
          </a:xfrm>
          <a:prstGeom prst="rect">
            <a:avLst/>
          </a:prstGeom>
        </p:spPr>
      </p:pic>
      <p:pic>
        <p:nvPicPr>
          <p:cNvPr id="10" name="Picture 9" descr="A computer tower with many buttons&#10;&#10;Description automatically generated">
            <a:extLst>
              <a:ext uri="{FF2B5EF4-FFF2-40B4-BE49-F238E27FC236}">
                <a16:creationId xmlns:a16="http://schemas.microsoft.com/office/drawing/2014/main" id="{A260578C-9B66-4CA0-8BF8-B4CFF4F846F5}"/>
              </a:ext>
            </a:extLst>
          </p:cNvPr>
          <p:cNvPicPr>
            <a:picLocks noChangeAspect="1"/>
          </p:cNvPicPr>
          <p:nvPr/>
        </p:nvPicPr>
        <p:blipFill>
          <a:blip r:embed="rId4"/>
          <a:stretch>
            <a:fillRect/>
          </a:stretch>
        </p:blipFill>
        <p:spPr>
          <a:xfrm>
            <a:off x="11353800" y="2831299"/>
            <a:ext cx="812800" cy="812800"/>
          </a:xfrm>
          <a:prstGeom prst="rect">
            <a:avLst/>
          </a:prstGeom>
        </p:spPr>
      </p:pic>
      <p:pic>
        <p:nvPicPr>
          <p:cNvPr id="12" name="Picture 11" descr="A computer with a graph on the screen&#10;&#10;Description automatically generated">
            <a:extLst>
              <a:ext uri="{FF2B5EF4-FFF2-40B4-BE49-F238E27FC236}">
                <a16:creationId xmlns:a16="http://schemas.microsoft.com/office/drawing/2014/main" id="{4CB9EAC4-AEE8-A275-639A-66958612F393}"/>
              </a:ext>
            </a:extLst>
          </p:cNvPr>
          <p:cNvPicPr>
            <a:picLocks noChangeAspect="1"/>
          </p:cNvPicPr>
          <p:nvPr/>
        </p:nvPicPr>
        <p:blipFill>
          <a:blip r:embed="rId5"/>
          <a:stretch>
            <a:fillRect/>
          </a:stretch>
        </p:blipFill>
        <p:spPr>
          <a:xfrm>
            <a:off x="7490144" y="3363952"/>
            <a:ext cx="1534887" cy="919602"/>
          </a:xfrm>
          <a:prstGeom prst="rect">
            <a:avLst/>
          </a:prstGeom>
        </p:spPr>
      </p:pic>
      <p:pic>
        <p:nvPicPr>
          <p:cNvPr id="17" name="Picture 16" descr="A hexagon with a white circle and white letters&#10;&#10;Description automatically generated">
            <a:extLst>
              <a:ext uri="{FF2B5EF4-FFF2-40B4-BE49-F238E27FC236}">
                <a16:creationId xmlns:a16="http://schemas.microsoft.com/office/drawing/2014/main" id="{154C8BD7-BE95-63D9-E7EA-A692300A2809}"/>
              </a:ext>
            </a:extLst>
          </p:cNvPr>
          <p:cNvPicPr>
            <a:picLocks noChangeAspect="1"/>
          </p:cNvPicPr>
          <p:nvPr/>
        </p:nvPicPr>
        <p:blipFill>
          <a:blip r:embed="rId6"/>
          <a:stretch>
            <a:fillRect/>
          </a:stretch>
        </p:blipFill>
        <p:spPr>
          <a:xfrm>
            <a:off x="3343510" y="6021024"/>
            <a:ext cx="662615" cy="744901"/>
          </a:xfrm>
          <a:prstGeom prst="rect">
            <a:avLst/>
          </a:prstGeom>
        </p:spPr>
      </p:pic>
      <p:pic>
        <p:nvPicPr>
          <p:cNvPr id="19" name="Picture 18" descr="A close-up of a logo&#10;&#10;Description automatically generated">
            <a:extLst>
              <a:ext uri="{FF2B5EF4-FFF2-40B4-BE49-F238E27FC236}">
                <a16:creationId xmlns:a16="http://schemas.microsoft.com/office/drawing/2014/main" id="{DCB19A2E-09CB-0452-F46A-59C2047634A5}"/>
              </a:ext>
            </a:extLst>
          </p:cNvPr>
          <p:cNvPicPr>
            <a:picLocks noChangeAspect="1"/>
          </p:cNvPicPr>
          <p:nvPr/>
        </p:nvPicPr>
        <p:blipFill>
          <a:blip r:embed="rId7"/>
          <a:stretch>
            <a:fillRect/>
          </a:stretch>
        </p:blipFill>
        <p:spPr>
          <a:xfrm>
            <a:off x="5347237" y="6121212"/>
            <a:ext cx="2002434" cy="547332"/>
          </a:xfrm>
          <a:prstGeom prst="rect">
            <a:avLst/>
          </a:prstGeom>
        </p:spPr>
      </p:pic>
      <p:pic>
        <p:nvPicPr>
          <p:cNvPr id="21" name="Picture 20" descr="A red line with a word&#10;&#10;Description automatically generated with medium confidence">
            <a:extLst>
              <a:ext uri="{FF2B5EF4-FFF2-40B4-BE49-F238E27FC236}">
                <a16:creationId xmlns:a16="http://schemas.microsoft.com/office/drawing/2014/main" id="{80695006-2818-63A4-6CFC-1DC8DA19BD35}"/>
              </a:ext>
            </a:extLst>
          </p:cNvPr>
          <p:cNvPicPr>
            <a:picLocks noChangeAspect="1"/>
          </p:cNvPicPr>
          <p:nvPr/>
        </p:nvPicPr>
        <p:blipFill>
          <a:blip r:embed="rId8"/>
          <a:stretch>
            <a:fillRect/>
          </a:stretch>
        </p:blipFill>
        <p:spPr>
          <a:xfrm>
            <a:off x="7700097" y="6022428"/>
            <a:ext cx="730797" cy="730797"/>
          </a:xfrm>
          <a:prstGeom prst="rect">
            <a:avLst/>
          </a:prstGeom>
        </p:spPr>
      </p:pic>
      <p:pic>
        <p:nvPicPr>
          <p:cNvPr id="23" name="Picture 22" descr="A red letter m&#10;&#10;Description automatically generated">
            <a:extLst>
              <a:ext uri="{FF2B5EF4-FFF2-40B4-BE49-F238E27FC236}">
                <a16:creationId xmlns:a16="http://schemas.microsoft.com/office/drawing/2014/main" id="{92571627-978E-7BFE-812E-26B83FB62EBB}"/>
              </a:ext>
            </a:extLst>
          </p:cNvPr>
          <p:cNvPicPr>
            <a:picLocks noChangeAspect="1"/>
          </p:cNvPicPr>
          <p:nvPr/>
        </p:nvPicPr>
        <p:blipFill>
          <a:blip r:embed="rId9"/>
          <a:stretch>
            <a:fillRect/>
          </a:stretch>
        </p:blipFill>
        <p:spPr>
          <a:xfrm>
            <a:off x="8781320" y="6130582"/>
            <a:ext cx="1454667" cy="454344"/>
          </a:xfrm>
          <a:prstGeom prst="rect">
            <a:avLst/>
          </a:prstGeom>
        </p:spPr>
      </p:pic>
      <p:pic>
        <p:nvPicPr>
          <p:cNvPr id="25" name="Picture 24">
            <a:extLst>
              <a:ext uri="{FF2B5EF4-FFF2-40B4-BE49-F238E27FC236}">
                <a16:creationId xmlns:a16="http://schemas.microsoft.com/office/drawing/2014/main" id="{32372712-B083-8AE1-7926-821AC7B8A8CB}"/>
              </a:ext>
            </a:extLst>
          </p:cNvPr>
          <p:cNvPicPr>
            <a:picLocks noChangeAspect="1"/>
          </p:cNvPicPr>
          <p:nvPr/>
        </p:nvPicPr>
        <p:blipFill>
          <a:blip r:embed="rId10"/>
          <a:stretch>
            <a:fillRect/>
          </a:stretch>
        </p:blipFill>
        <p:spPr>
          <a:xfrm>
            <a:off x="4464318" y="6090078"/>
            <a:ext cx="609600" cy="609600"/>
          </a:xfrm>
          <a:prstGeom prst="rect">
            <a:avLst/>
          </a:prstGeom>
        </p:spPr>
      </p:pic>
      <p:pic>
        <p:nvPicPr>
          <p:cNvPr id="27" name="Picture 26" descr="A clipboard with a magnifying glass&#10;&#10;Description automatically generated">
            <a:extLst>
              <a:ext uri="{FF2B5EF4-FFF2-40B4-BE49-F238E27FC236}">
                <a16:creationId xmlns:a16="http://schemas.microsoft.com/office/drawing/2014/main" id="{38BE16D1-FFE0-9ED6-7197-A0798C219CB8}"/>
              </a:ext>
            </a:extLst>
          </p:cNvPr>
          <p:cNvPicPr>
            <a:picLocks noChangeAspect="1"/>
          </p:cNvPicPr>
          <p:nvPr/>
        </p:nvPicPr>
        <p:blipFill>
          <a:blip r:embed="rId11"/>
          <a:stretch>
            <a:fillRect/>
          </a:stretch>
        </p:blipFill>
        <p:spPr>
          <a:xfrm>
            <a:off x="7286727" y="741215"/>
            <a:ext cx="1144167" cy="1144167"/>
          </a:xfrm>
          <a:prstGeom prst="rect">
            <a:avLst/>
          </a:prstGeom>
        </p:spPr>
      </p:pic>
      <p:cxnSp>
        <p:nvCxnSpPr>
          <p:cNvPr id="33" name="Straight Arrow Connector 32">
            <a:extLst>
              <a:ext uri="{FF2B5EF4-FFF2-40B4-BE49-F238E27FC236}">
                <a16:creationId xmlns:a16="http://schemas.microsoft.com/office/drawing/2014/main" id="{8F870A37-B161-92EF-3C60-3CC09B08DF4A}"/>
              </a:ext>
            </a:extLst>
          </p:cNvPr>
          <p:cNvCxnSpPr>
            <a:stCxn id="8" idx="3"/>
            <a:endCxn id="10" idx="1"/>
          </p:cNvCxnSpPr>
          <p:nvPr/>
        </p:nvCxnSpPr>
        <p:spPr>
          <a:xfrm flipV="1">
            <a:off x="10620828" y="3237699"/>
            <a:ext cx="732972" cy="1058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A6905798-86A5-DAA6-C59A-733210C544DC}"/>
              </a:ext>
            </a:extLst>
          </p:cNvPr>
          <p:cNvCxnSpPr>
            <a:cxnSpLocks/>
          </p:cNvCxnSpPr>
          <p:nvPr/>
        </p:nvCxnSpPr>
        <p:spPr>
          <a:xfrm>
            <a:off x="10245750" y="3707569"/>
            <a:ext cx="406185" cy="37360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E8800C3D-77CC-067E-D5E7-317B3C7CCDEB}"/>
              </a:ext>
            </a:extLst>
          </p:cNvPr>
          <p:cNvCxnSpPr>
            <a:cxnSpLocks/>
          </p:cNvCxnSpPr>
          <p:nvPr/>
        </p:nvCxnSpPr>
        <p:spPr>
          <a:xfrm flipV="1">
            <a:off x="11414495" y="3719184"/>
            <a:ext cx="377860" cy="351944"/>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pic>
        <p:nvPicPr>
          <p:cNvPr id="7" name="Picture 6" descr="A group of colorful gears&#10;&#10;Description automatically generated">
            <a:extLst>
              <a:ext uri="{FF2B5EF4-FFF2-40B4-BE49-F238E27FC236}">
                <a16:creationId xmlns:a16="http://schemas.microsoft.com/office/drawing/2014/main" id="{8F976EE3-C8DE-F88D-DCF1-FF1F7DC3CB12}"/>
              </a:ext>
            </a:extLst>
          </p:cNvPr>
          <p:cNvPicPr>
            <a:picLocks noChangeAspect="1"/>
          </p:cNvPicPr>
          <p:nvPr/>
        </p:nvPicPr>
        <p:blipFill>
          <a:blip r:embed="rId12"/>
          <a:stretch>
            <a:fillRect/>
          </a:stretch>
        </p:blipFill>
        <p:spPr>
          <a:xfrm>
            <a:off x="8627168" y="1015603"/>
            <a:ext cx="774700" cy="762000"/>
          </a:xfrm>
          <a:prstGeom prst="rect">
            <a:avLst/>
          </a:prstGeom>
        </p:spPr>
      </p:pic>
      <p:pic>
        <p:nvPicPr>
          <p:cNvPr id="11" name="Picture 10" descr="A cartoon of a person with a computer&#10;&#10;Description automatically generated">
            <a:extLst>
              <a:ext uri="{FF2B5EF4-FFF2-40B4-BE49-F238E27FC236}">
                <a16:creationId xmlns:a16="http://schemas.microsoft.com/office/drawing/2014/main" id="{A7D46E19-A54B-FE99-C91B-ED2092B4833B}"/>
              </a:ext>
            </a:extLst>
          </p:cNvPr>
          <p:cNvPicPr>
            <a:picLocks noChangeAspect="1"/>
          </p:cNvPicPr>
          <p:nvPr/>
        </p:nvPicPr>
        <p:blipFill>
          <a:blip r:embed="rId13"/>
          <a:stretch>
            <a:fillRect/>
          </a:stretch>
        </p:blipFill>
        <p:spPr>
          <a:xfrm>
            <a:off x="9091501" y="4916330"/>
            <a:ext cx="834303" cy="834303"/>
          </a:xfrm>
          <a:prstGeom prst="rect">
            <a:avLst/>
          </a:prstGeom>
        </p:spPr>
      </p:pic>
      <p:sp>
        <p:nvSpPr>
          <p:cNvPr id="14" name="TextBox 13">
            <a:extLst>
              <a:ext uri="{FF2B5EF4-FFF2-40B4-BE49-F238E27FC236}">
                <a16:creationId xmlns:a16="http://schemas.microsoft.com/office/drawing/2014/main" id="{3D24E546-9FF8-5659-A30E-0DDFBA03B677}"/>
              </a:ext>
            </a:extLst>
          </p:cNvPr>
          <p:cNvSpPr txBox="1"/>
          <p:nvPr/>
        </p:nvSpPr>
        <p:spPr>
          <a:xfrm>
            <a:off x="838200" y="4271960"/>
            <a:ext cx="8497516" cy="1708160"/>
          </a:xfrm>
          <a:prstGeom prst="rect">
            <a:avLst/>
          </a:prstGeom>
          <a:noFill/>
        </p:spPr>
        <p:txBody>
          <a:bodyPr wrap="square">
            <a:spAutoFit/>
          </a:bodyPr>
          <a:lstStyle/>
          <a:p>
            <a:pPr>
              <a:lnSpc>
                <a:spcPct val="150000"/>
              </a:lnSpc>
            </a:pPr>
            <a:r>
              <a:rPr lang="en-US" sz="2400" b="1" dirty="0">
                <a:solidFill>
                  <a:srgbClr val="002060"/>
                </a:solidFill>
                <a:latin typeface="Bierstadt" panose="020B0004020202020204" pitchFamily="34" charset="0"/>
              </a:rPr>
              <a:t>Implementation</a:t>
            </a:r>
            <a:r>
              <a:rPr lang="en-US" sz="2400" dirty="0">
                <a:solidFill>
                  <a:srgbClr val="002060"/>
                </a:solidFill>
                <a:latin typeface="Bierstadt" panose="020B0004020202020204" pitchFamily="34" charset="0"/>
              </a:rPr>
              <a:t>:</a:t>
            </a:r>
          </a:p>
          <a:p>
            <a:pPr marL="342900" indent="-342900">
              <a:lnSpc>
                <a:spcPct val="150000"/>
              </a:lnSpc>
              <a:buFont typeface="Arial" panose="020B0604020202020204" pitchFamily="34" charset="0"/>
              <a:buChar char="•"/>
            </a:pPr>
            <a:r>
              <a:rPr lang="en-US" sz="2400" dirty="0">
                <a:solidFill>
                  <a:srgbClr val="002060"/>
                </a:solidFill>
                <a:latin typeface="Bierstadt" panose="020B0004020202020204" pitchFamily="34" charset="0"/>
              </a:rPr>
              <a:t>C++ with ~2,500 LOCs</a:t>
            </a:r>
          </a:p>
          <a:p>
            <a:pPr marL="342900" indent="-342900">
              <a:lnSpc>
                <a:spcPct val="150000"/>
              </a:lnSpc>
              <a:buFont typeface="Arial" panose="020B0604020202020204" pitchFamily="34" charset="0"/>
              <a:buChar char="•"/>
            </a:pPr>
            <a:r>
              <a:rPr lang="en-US" sz="2400" dirty="0">
                <a:solidFill>
                  <a:srgbClr val="002060"/>
                </a:solidFill>
                <a:latin typeface="Bierstadt" panose="020B0004020202020204" pitchFamily="34" charset="0"/>
              </a:rPr>
              <a:t>Libraries: Secp256k1, OpenSSL, EMP-Toolkit, </a:t>
            </a:r>
            <a:r>
              <a:rPr lang="en-US" sz="2400" dirty="0" err="1">
                <a:solidFill>
                  <a:srgbClr val="002060"/>
                </a:solidFill>
                <a:latin typeface="Bierstadt" panose="020B0004020202020204" pitchFamily="34" charset="0"/>
              </a:rPr>
              <a:t>ZeroMQ</a:t>
            </a:r>
            <a:r>
              <a:rPr lang="en-US" sz="2400" dirty="0">
                <a:solidFill>
                  <a:srgbClr val="002060"/>
                </a:solidFill>
                <a:latin typeface="Bierstadt" panose="020B0004020202020204" pitchFamily="34" charset="0"/>
              </a:rPr>
              <a:t> </a:t>
            </a:r>
          </a:p>
        </p:txBody>
      </p:sp>
    </p:spTree>
    <p:extLst>
      <p:ext uri="{BB962C8B-B14F-4D97-AF65-F5344CB8AC3E}">
        <p14:creationId xmlns:p14="http://schemas.microsoft.com/office/powerpoint/2010/main" val="1242378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250"/>
                                        <p:tgtEl>
                                          <p:spTgt spid="3"/>
                                        </p:tgtEl>
                                      </p:cBhvr>
                                    </p:animEffect>
                                  </p:childTnLst>
                                </p:cTn>
                              </p:par>
                              <p:par>
                                <p:cTn id="8" presetID="3" presetClass="entr" presetSubtype="1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blinds(horizontal)">
                                      <p:cBhvr>
                                        <p:cTn id="10" dur="250"/>
                                        <p:tgtEl>
                                          <p:spTgt spid="10"/>
                                        </p:tgtEl>
                                      </p:cBhvr>
                                    </p:animEffect>
                                  </p:childTnLst>
                                </p:cTn>
                              </p:par>
                              <p:par>
                                <p:cTn id="11" presetID="3" presetClass="entr" presetSubtype="1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blinds(horizontal)">
                                      <p:cBhvr>
                                        <p:cTn id="13" dur="250"/>
                                        <p:tgtEl>
                                          <p:spTgt spid="8"/>
                                        </p:tgtEl>
                                      </p:cBhvr>
                                    </p:animEffect>
                                  </p:childTnLst>
                                </p:cTn>
                              </p:par>
                              <p:par>
                                <p:cTn id="14" presetID="3" presetClass="entr" presetSubtype="10" fill="hold"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blinds(horizontal)">
                                      <p:cBhvr>
                                        <p:cTn id="16" dur="250"/>
                                        <p:tgtEl>
                                          <p:spTgt spid="6"/>
                                        </p:tgtEl>
                                      </p:cBhvr>
                                    </p:animEffect>
                                  </p:childTnLst>
                                </p:cTn>
                              </p:par>
                              <p:par>
                                <p:cTn id="17" presetID="3" presetClass="entr" presetSubtype="1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blinds(horizontal)">
                                      <p:cBhvr>
                                        <p:cTn id="19" dur="250"/>
                                        <p:tgtEl>
                                          <p:spTgt spid="9"/>
                                        </p:tgtEl>
                                      </p:cBhvr>
                                    </p:animEffect>
                                  </p:childTnLst>
                                </p:cTn>
                              </p:par>
                              <p:par>
                                <p:cTn id="20" presetID="3" presetClass="entr" presetSubtype="10" fill="hold"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blinds(horizontal)">
                                      <p:cBhvr>
                                        <p:cTn id="22" dur="250"/>
                                        <p:tgtEl>
                                          <p:spTgt spid="12"/>
                                        </p:tgtEl>
                                      </p:cBhvr>
                                    </p:animEffect>
                                  </p:childTnLst>
                                </p:cTn>
                              </p:par>
                              <p:par>
                                <p:cTn id="23" presetID="3" presetClass="entr" presetSubtype="10" fill="hold" nodeType="withEffect">
                                  <p:stCondLst>
                                    <p:cond delay="0"/>
                                  </p:stCondLst>
                                  <p:childTnLst>
                                    <p:set>
                                      <p:cBhvr>
                                        <p:cTn id="24" dur="1" fill="hold">
                                          <p:stCondLst>
                                            <p:cond delay="0"/>
                                          </p:stCondLst>
                                        </p:cTn>
                                        <p:tgtEl>
                                          <p:spTgt spid="35"/>
                                        </p:tgtEl>
                                        <p:attrNameLst>
                                          <p:attrName>style.visibility</p:attrName>
                                        </p:attrNameLst>
                                      </p:cBhvr>
                                      <p:to>
                                        <p:strVal val="visible"/>
                                      </p:to>
                                    </p:set>
                                    <p:animEffect transition="in" filter="blinds(horizontal)">
                                      <p:cBhvr>
                                        <p:cTn id="25" dur="250"/>
                                        <p:tgtEl>
                                          <p:spTgt spid="35"/>
                                        </p:tgtEl>
                                      </p:cBhvr>
                                    </p:animEffect>
                                  </p:childTnLst>
                                </p:cTn>
                              </p:par>
                              <p:par>
                                <p:cTn id="26" presetID="3" presetClass="entr" presetSubtype="10" fill="hold" nodeType="withEffect">
                                  <p:stCondLst>
                                    <p:cond delay="0"/>
                                  </p:stCondLst>
                                  <p:childTnLst>
                                    <p:set>
                                      <p:cBhvr>
                                        <p:cTn id="27" dur="1" fill="hold">
                                          <p:stCondLst>
                                            <p:cond delay="0"/>
                                          </p:stCondLst>
                                        </p:cTn>
                                        <p:tgtEl>
                                          <p:spTgt spid="37"/>
                                        </p:tgtEl>
                                        <p:attrNameLst>
                                          <p:attrName>style.visibility</p:attrName>
                                        </p:attrNameLst>
                                      </p:cBhvr>
                                      <p:to>
                                        <p:strVal val="visible"/>
                                      </p:to>
                                    </p:set>
                                    <p:animEffect transition="in" filter="blinds(horizontal)">
                                      <p:cBhvr>
                                        <p:cTn id="28" dur="250"/>
                                        <p:tgtEl>
                                          <p:spTgt spid="37"/>
                                        </p:tgtEl>
                                      </p:cBhvr>
                                    </p:animEffect>
                                  </p:childTnLst>
                                </p:cTn>
                              </p:par>
                              <p:par>
                                <p:cTn id="29" presetID="3" presetClass="entr" presetSubtype="10" fill="hold" nodeType="withEffect">
                                  <p:stCondLst>
                                    <p:cond delay="0"/>
                                  </p:stCondLst>
                                  <p:childTnLst>
                                    <p:set>
                                      <p:cBhvr>
                                        <p:cTn id="30" dur="1" fill="hold">
                                          <p:stCondLst>
                                            <p:cond delay="0"/>
                                          </p:stCondLst>
                                        </p:cTn>
                                        <p:tgtEl>
                                          <p:spTgt spid="33"/>
                                        </p:tgtEl>
                                        <p:attrNameLst>
                                          <p:attrName>style.visibility</p:attrName>
                                        </p:attrNameLst>
                                      </p:cBhvr>
                                      <p:to>
                                        <p:strVal val="visible"/>
                                      </p:to>
                                    </p:set>
                                    <p:animEffect transition="in" filter="blinds(horizontal)">
                                      <p:cBhvr>
                                        <p:cTn id="31" dur="250"/>
                                        <p:tgtEl>
                                          <p:spTgt spid="33"/>
                                        </p:tgtEl>
                                      </p:cBhvr>
                                    </p:animEffect>
                                  </p:childTnLst>
                                </p:cTn>
                              </p:par>
                            </p:childTnLst>
                          </p:cTn>
                        </p:par>
                      </p:childTnLst>
                    </p:cTn>
                  </p:par>
                  <p:par>
                    <p:cTn id="32" fill="hold">
                      <p:stCondLst>
                        <p:cond delay="indefinite"/>
                      </p:stCondLst>
                      <p:childTnLst>
                        <p:par>
                          <p:cTn id="33" fill="hold">
                            <p:stCondLst>
                              <p:cond delay="0"/>
                            </p:stCondLst>
                            <p:childTnLst>
                              <p:par>
                                <p:cTn id="34" presetID="3" presetClass="entr" presetSubtype="10" fill="hold" grpId="0" nodeType="click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blinds(horizontal)">
                                      <p:cBhvr>
                                        <p:cTn id="36" dur="250"/>
                                        <p:tgtEl>
                                          <p:spTgt spid="14"/>
                                        </p:tgtEl>
                                      </p:cBhvr>
                                    </p:animEffect>
                                  </p:childTnLst>
                                </p:cTn>
                              </p:par>
                              <p:par>
                                <p:cTn id="37" presetID="3" presetClass="entr" presetSubtype="10" fill="hold" nodeType="withEffect">
                                  <p:stCondLst>
                                    <p:cond delay="0"/>
                                  </p:stCondLst>
                                  <p:childTnLst>
                                    <p:set>
                                      <p:cBhvr>
                                        <p:cTn id="38" dur="1" fill="hold">
                                          <p:stCondLst>
                                            <p:cond delay="0"/>
                                          </p:stCondLst>
                                        </p:cTn>
                                        <p:tgtEl>
                                          <p:spTgt spid="11"/>
                                        </p:tgtEl>
                                        <p:attrNameLst>
                                          <p:attrName>style.visibility</p:attrName>
                                        </p:attrNameLst>
                                      </p:cBhvr>
                                      <p:to>
                                        <p:strVal val="visible"/>
                                      </p:to>
                                    </p:set>
                                    <p:animEffect transition="in" filter="blinds(horizontal)">
                                      <p:cBhvr>
                                        <p:cTn id="39" dur="250"/>
                                        <p:tgtEl>
                                          <p:spTgt spid="11"/>
                                        </p:tgtEl>
                                      </p:cBhvr>
                                    </p:animEffect>
                                  </p:childTnLst>
                                </p:cTn>
                              </p:par>
                              <p:par>
                                <p:cTn id="40" presetID="3" presetClass="entr" presetSubtype="10" fill="hold" nodeType="with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blinds(horizontal)">
                                      <p:cBhvr>
                                        <p:cTn id="42" dur="250"/>
                                        <p:tgtEl>
                                          <p:spTgt spid="17"/>
                                        </p:tgtEl>
                                      </p:cBhvr>
                                    </p:animEffect>
                                  </p:childTnLst>
                                </p:cTn>
                              </p:par>
                              <p:par>
                                <p:cTn id="43" presetID="3" presetClass="entr" presetSubtype="10" fill="hold" nodeType="withEffect">
                                  <p:stCondLst>
                                    <p:cond delay="0"/>
                                  </p:stCondLst>
                                  <p:childTnLst>
                                    <p:set>
                                      <p:cBhvr>
                                        <p:cTn id="44" dur="1" fill="hold">
                                          <p:stCondLst>
                                            <p:cond delay="0"/>
                                          </p:stCondLst>
                                        </p:cTn>
                                        <p:tgtEl>
                                          <p:spTgt spid="25"/>
                                        </p:tgtEl>
                                        <p:attrNameLst>
                                          <p:attrName>style.visibility</p:attrName>
                                        </p:attrNameLst>
                                      </p:cBhvr>
                                      <p:to>
                                        <p:strVal val="visible"/>
                                      </p:to>
                                    </p:set>
                                    <p:animEffect transition="in" filter="blinds(horizontal)">
                                      <p:cBhvr>
                                        <p:cTn id="45" dur="250"/>
                                        <p:tgtEl>
                                          <p:spTgt spid="25"/>
                                        </p:tgtEl>
                                      </p:cBhvr>
                                    </p:animEffect>
                                  </p:childTnLst>
                                </p:cTn>
                              </p:par>
                              <p:par>
                                <p:cTn id="46" presetID="3" presetClass="entr" presetSubtype="10" fill="hold" nodeType="withEffect">
                                  <p:stCondLst>
                                    <p:cond delay="0"/>
                                  </p:stCondLst>
                                  <p:childTnLst>
                                    <p:set>
                                      <p:cBhvr>
                                        <p:cTn id="47" dur="1" fill="hold">
                                          <p:stCondLst>
                                            <p:cond delay="0"/>
                                          </p:stCondLst>
                                        </p:cTn>
                                        <p:tgtEl>
                                          <p:spTgt spid="19"/>
                                        </p:tgtEl>
                                        <p:attrNameLst>
                                          <p:attrName>style.visibility</p:attrName>
                                        </p:attrNameLst>
                                      </p:cBhvr>
                                      <p:to>
                                        <p:strVal val="visible"/>
                                      </p:to>
                                    </p:set>
                                    <p:animEffect transition="in" filter="blinds(horizontal)">
                                      <p:cBhvr>
                                        <p:cTn id="48" dur="250"/>
                                        <p:tgtEl>
                                          <p:spTgt spid="19"/>
                                        </p:tgtEl>
                                      </p:cBhvr>
                                    </p:animEffect>
                                  </p:childTnLst>
                                </p:cTn>
                              </p:par>
                              <p:par>
                                <p:cTn id="49" presetID="3" presetClass="entr" presetSubtype="10" fill="hold" nodeType="withEffect">
                                  <p:stCondLst>
                                    <p:cond delay="0"/>
                                  </p:stCondLst>
                                  <p:childTnLst>
                                    <p:set>
                                      <p:cBhvr>
                                        <p:cTn id="50" dur="1" fill="hold">
                                          <p:stCondLst>
                                            <p:cond delay="0"/>
                                          </p:stCondLst>
                                        </p:cTn>
                                        <p:tgtEl>
                                          <p:spTgt spid="21"/>
                                        </p:tgtEl>
                                        <p:attrNameLst>
                                          <p:attrName>style.visibility</p:attrName>
                                        </p:attrNameLst>
                                      </p:cBhvr>
                                      <p:to>
                                        <p:strVal val="visible"/>
                                      </p:to>
                                    </p:set>
                                    <p:animEffect transition="in" filter="blinds(horizontal)">
                                      <p:cBhvr>
                                        <p:cTn id="51" dur="250"/>
                                        <p:tgtEl>
                                          <p:spTgt spid="21"/>
                                        </p:tgtEl>
                                      </p:cBhvr>
                                    </p:animEffect>
                                  </p:childTnLst>
                                </p:cTn>
                              </p:par>
                              <p:par>
                                <p:cTn id="52" presetID="3" presetClass="entr" presetSubtype="10" fill="hold" nodeType="withEffect">
                                  <p:stCondLst>
                                    <p:cond delay="0"/>
                                  </p:stCondLst>
                                  <p:childTnLst>
                                    <p:set>
                                      <p:cBhvr>
                                        <p:cTn id="53" dur="1" fill="hold">
                                          <p:stCondLst>
                                            <p:cond delay="0"/>
                                          </p:stCondLst>
                                        </p:cTn>
                                        <p:tgtEl>
                                          <p:spTgt spid="23"/>
                                        </p:tgtEl>
                                        <p:attrNameLst>
                                          <p:attrName>style.visibility</p:attrName>
                                        </p:attrNameLst>
                                      </p:cBhvr>
                                      <p:to>
                                        <p:strVal val="visible"/>
                                      </p:to>
                                    </p:set>
                                    <p:animEffect transition="in" filter="blinds(horizontal)">
                                      <p:cBhvr>
                                        <p:cTn id="54" dur="25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E3318-7E6C-4749-470A-1D7285171850}"/>
              </a:ext>
            </a:extLst>
          </p:cNvPr>
          <p:cNvSpPr>
            <a:spLocks noGrp="1"/>
          </p:cNvSpPr>
          <p:nvPr>
            <p:ph type="title"/>
          </p:nvPr>
        </p:nvSpPr>
        <p:spPr/>
        <p:txBody>
          <a:bodyPr>
            <a:normAutofit/>
          </a:bodyPr>
          <a:lstStyle/>
          <a:p>
            <a:r>
              <a:rPr lang="en-US" sz="4000" b="1" dirty="0">
                <a:solidFill>
                  <a:srgbClr val="861F41"/>
                </a:solidFill>
                <a:latin typeface="Bierstadt" panose="020B0004020202020204" pitchFamily="34" charset="0"/>
              </a:rPr>
              <a:t>Evaluation – Search</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E3E411F2-FC1D-D574-2CB1-8300E0454EA6}"/>
                  </a:ext>
                </a:extLst>
              </p:cNvPr>
              <p:cNvSpPr txBox="1"/>
              <p:nvPr/>
            </p:nvSpPr>
            <p:spPr>
              <a:xfrm>
                <a:off x="845096" y="1412490"/>
                <a:ext cx="11334871" cy="1152880"/>
              </a:xfrm>
              <a:prstGeom prst="rect">
                <a:avLst/>
              </a:prstGeom>
              <a:noFill/>
            </p:spPr>
            <p:txBody>
              <a:bodyPr wrap="square" rtlCol="0">
                <a:spAutoFit/>
              </a:bodyPr>
              <a:lstStyle/>
              <a:p>
                <a:pPr>
                  <a:lnSpc>
                    <a:spcPct val="150000"/>
                  </a:lnSpc>
                </a:pPr>
                <a:r>
                  <a:rPr lang="en-US" sz="2400" b="1" dirty="0">
                    <a:solidFill>
                      <a:srgbClr val="002060"/>
                    </a:solidFill>
                    <a:latin typeface="Bierstadt" panose="020B0004020202020204" pitchFamily="34" charset="0"/>
                  </a:rPr>
                  <a:t>Reader’s bandwidth: </a:t>
                </a:r>
                <a:endParaRPr lang="en-US" sz="2400" b="1" i="1" dirty="0">
                  <a:solidFill>
                    <a:srgbClr val="002060"/>
                  </a:solidFill>
                  <a:latin typeface="Cambria Math" panose="02040503050406030204" pitchFamily="18" charset="0"/>
                </a:endParaRPr>
              </a:p>
              <a:p>
                <a:pPr>
                  <a:lnSpc>
                    <a:spcPct val="150000"/>
                  </a:lnSpc>
                </a:pPr>
                <a14:m>
                  <m:oMath xmlns:m="http://schemas.openxmlformats.org/officeDocument/2006/math">
                    <m:r>
                      <a:rPr lang="en-US" sz="2400" b="0" i="1" smtClean="0">
                        <a:solidFill>
                          <a:srgbClr val="002060"/>
                        </a:solidFill>
                        <a:latin typeface="Cambria Math" panose="02040503050406030204" pitchFamily="18" charset="0"/>
                      </a:rPr>
                      <m:t>12</m:t>
                    </m:r>
                    <m:r>
                      <a:rPr lang="en-US" sz="2400" b="0" i="1" smtClean="0">
                        <a:solidFill>
                          <a:srgbClr val="002060"/>
                        </a:solidFill>
                        <a:latin typeface="Cambria Math" panose="02040503050406030204" pitchFamily="18" charset="0"/>
                        <a:ea typeface="Cambria Math" panose="02040503050406030204" pitchFamily="18" charset="0"/>
                      </a:rPr>
                      <m:t>×</m:t>
                    </m:r>
                    <m:r>
                      <a:rPr lang="en-US" sz="2400" b="0" i="1" smtClean="0">
                        <a:solidFill>
                          <a:srgbClr val="002060"/>
                        </a:solidFill>
                        <a:latin typeface="Cambria Math" panose="02040503050406030204" pitchFamily="18" charset="0"/>
                      </a:rPr>
                      <m:t>−97</m:t>
                    </m:r>
                    <m:r>
                      <a:rPr lang="en-US" sz="2400" i="1">
                        <a:solidFill>
                          <a:srgbClr val="002060"/>
                        </a:solidFill>
                        <a:latin typeface="Cambria Math" panose="02040503050406030204" pitchFamily="18" charset="0"/>
                        <a:ea typeface="Cambria Math" panose="02040503050406030204" pitchFamily="18" charset="0"/>
                      </a:rPr>
                      <m:t>×</m:t>
                    </m:r>
                  </m:oMath>
                </a14:m>
                <a:r>
                  <a:rPr lang="en-US" sz="2400" dirty="0">
                    <a:solidFill>
                      <a:srgbClr val="002060"/>
                    </a:solidFill>
                    <a:latin typeface="Bierstadt" panose="020B0004020202020204" pitchFamily="34" charset="0"/>
                  </a:rPr>
                  <a:t> smaller than DORY (hide patterns), </a:t>
                </a:r>
                <a14:m>
                  <m:oMath xmlns:m="http://schemas.openxmlformats.org/officeDocument/2006/math">
                    <m:r>
                      <a:rPr lang="en-US" sz="2400" i="1" dirty="0" smtClean="0">
                        <a:solidFill>
                          <a:srgbClr val="002060"/>
                        </a:solidFill>
                        <a:latin typeface="Cambria Math" panose="02040503050406030204" pitchFamily="18" charset="0"/>
                      </a:rPr>
                      <m:t>6</m:t>
                    </m:r>
                    <m:r>
                      <a:rPr lang="en-US" sz="2400" i="1">
                        <a:solidFill>
                          <a:srgbClr val="002060"/>
                        </a:solidFill>
                        <a:latin typeface="Cambria Math" panose="02040503050406030204" pitchFamily="18" charset="0"/>
                        <a:ea typeface="Cambria Math" panose="02040503050406030204" pitchFamily="18" charset="0"/>
                      </a:rPr>
                      <m:t>×</m:t>
                    </m:r>
                  </m:oMath>
                </a14:m>
                <a:r>
                  <a:rPr lang="en-US" sz="2400" dirty="0">
                    <a:solidFill>
                      <a:srgbClr val="002060"/>
                    </a:solidFill>
                    <a:latin typeface="Bierstadt" panose="020B0004020202020204" pitchFamily="34" charset="0"/>
                  </a:rPr>
                  <a:t> larger than FP-HSE (leak patterns) </a:t>
                </a:r>
              </a:p>
            </p:txBody>
          </p:sp>
        </mc:Choice>
        <mc:Fallback xmlns="">
          <p:sp>
            <p:nvSpPr>
              <p:cNvPr id="3" name="TextBox 2">
                <a:extLst>
                  <a:ext uri="{FF2B5EF4-FFF2-40B4-BE49-F238E27FC236}">
                    <a16:creationId xmlns:a16="http://schemas.microsoft.com/office/drawing/2014/main" id="{E3E411F2-FC1D-D574-2CB1-8300E0454EA6}"/>
                  </a:ext>
                </a:extLst>
              </p:cNvPr>
              <p:cNvSpPr txBox="1">
                <a:spLocks noRot="1" noChangeAspect="1" noMove="1" noResize="1" noEditPoints="1" noAdjustHandles="1" noChangeArrowheads="1" noChangeShapeType="1" noTextEdit="1"/>
              </p:cNvSpPr>
              <p:nvPr/>
            </p:nvSpPr>
            <p:spPr>
              <a:xfrm>
                <a:off x="845096" y="1412490"/>
                <a:ext cx="11334871" cy="1152880"/>
              </a:xfrm>
              <a:prstGeom prst="rect">
                <a:avLst/>
              </a:prstGeom>
              <a:blipFill>
                <a:blip r:embed="rId3"/>
                <a:stretch>
                  <a:fillRect l="-783" b="-10870"/>
                </a:stretch>
              </a:blipFill>
            </p:spPr>
            <p:txBody>
              <a:bodyPr/>
              <a:lstStyle/>
              <a:p>
                <a:r>
                  <a:rPr lang="en-US">
                    <a:noFill/>
                  </a:rPr>
                  <a:t> </a:t>
                </a:r>
              </a:p>
            </p:txBody>
          </p:sp>
        </mc:Fallback>
      </mc:AlternateContent>
      <p:sp>
        <p:nvSpPr>
          <p:cNvPr id="8" name="Slide Number Placeholder 7">
            <a:extLst>
              <a:ext uri="{FF2B5EF4-FFF2-40B4-BE49-F238E27FC236}">
                <a16:creationId xmlns:a16="http://schemas.microsoft.com/office/drawing/2014/main" id="{E4CC7D4F-686A-A28E-945D-9CB762FFB229}"/>
              </a:ext>
            </a:extLst>
          </p:cNvPr>
          <p:cNvSpPr>
            <a:spLocks noGrp="1"/>
          </p:cNvSpPr>
          <p:nvPr>
            <p:ph type="sldNum" sz="quarter" idx="12"/>
          </p:nvPr>
        </p:nvSpPr>
        <p:spPr/>
        <p:txBody>
          <a:bodyPr/>
          <a:lstStyle/>
          <a:p>
            <a:fld id="{C2D47E1E-16B8-6B43-8345-A36FFC908F81}" type="slidenum">
              <a:rPr lang="en-US" smtClean="0"/>
              <a:t>18</a:t>
            </a:fld>
            <a:endParaRPr lang="en-US" dirty="0"/>
          </a:p>
        </p:txBody>
      </p:sp>
      <p:pic>
        <p:nvPicPr>
          <p:cNvPr id="10" name="Picture 9" descr="A graph of a row of lines&#10;&#10;Description automatically generated with medium confidence">
            <a:extLst>
              <a:ext uri="{FF2B5EF4-FFF2-40B4-BE49-F238E27FC236}">
                <a16:creationId xmlns:a16="http://schemas.microsoft.com/office/drawing/2014/main" id="{7B137E7B-45E3-CF2C-5179-C3B037801552}"/>
              </a:ext>
            </a:extLst>
          </p:cNvPr>
          <p:cNvPicPr>
            <a:picLocks noChangeAspect="1"/>
          </p:cNvPicPr>
          <p:nvPr/>
        </p:nvPicPr>
        <p:blipFill>
          <a:blip r:embed="rId4"/>
          <a:stretch>
            <a:fillRect/>
          </a:stretch>
        </p:blipFill>
        <p:spPr>
          <a:xfrm>
            <a:off x="326157" y="4217918"/>
            <a:ext cx="3697705" cy="2138432"/>
          </a:xfrm>
          <a:prstGeom prst="rect">
            <a:avLst/>
          </a:prstGeom>
        </p:spPr>
      </p:pic>
      <p:pic>
        <p:nvPicPr>
          <p:cNvPr id="12" name="Picture 11" descr="A graph of a function&#10;&#10;Description automatically generated with medium confidence">
            <a:extLst>
              <a:ext uri="{FF2B5EF4-FFF2-40B4-BE49-F238E27FC236}">
                <a16:creationId xmlns:a16="http://schemas.microsoft.com/office/drawing/2014/main" id="{4C581452-5B06-736A-84A9-412BC033E89E}"/>
              </a:ext>
            </a:extLst>
          </p:cNvPr>
          <p:cNvPicPr>
            <a:picLocks noChangeAspect="1"/>
          </p:cNvPicPr>
          <p:nvPr/>
        </p:nvPicPr>
        <p:blipFill>
          <a:blip r:embed="rId5"/>
          <a:stretch>
            <a:fillRect/>
          </a:stretch>
        </p:blipFill>
        <p:spPr>
          <a:xfrm>
            <a:off x="4182936" y="4157773"/>
            <a:ext cx="3826128" cy="2192569"/>
          </a:xfrm>
          <a:prstGeom prst="rect">
            <a:avLst/>
          </a:prstGeom>
        </p:spPr>
      </p:pic>
      <p:pic>
        <p:nvPicPr>
          <p:cNvPr id="14" name="Picture 13" descr="A graph of a row of data&#10;&#10;Description automatically generated with medium confidence">
            <a:extLst>
              <a:ext uri="{FF2B5EF4-FFF2-40B4-BE49-F238E27FC236}">
                <a16:creationId xmlns:a16="http://schemas.microsoft.com/office/drawing/2014/main" id="{EDCD0709-BF56-D396-760E-D102380B158A}"/>
              </a:ext>
            </a:extLst>
          </p:cNvPr>
          <p:cNvPicPr>
            <a:picLocks noChangeAspect="1"/>
          </p:cNvPicPr>
          <p:nvPr/>
        </p:nvPicPr>
        <p:blipFill>
          <a:blip r:embed="rId6"/>
          <a:stretch>
            <a:fillRect/>
          </a:stretch>
        </p:blipFill>
        <p:spPr>
          <a:xfrm>
            <a:off x="8055108" y="4173098"/>
            <a:ext cx="3924333" cy="2177244"/>
          </a:xfrm>
          <a:prstGeom prst="rect">
            <a:avLst/>
          </a:prstGeom>
        </p:spPr>
      </p:pic>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09BD439A-C2E5-8B6B-9555-DCD0E751D75D}"/>
                  </a:ext>
                </a:extLst>
              </p:cNvPr>
              <p:cNvSpPr txBox="1"/>
              <p:nvPr/>
            </p:nvSpPr>
            <p:spPr>
              <a:xfrm>
                <a:off x="845097" y="2632786"/>
                <a:ext cx="9224461" cy="1152880"/>
              </a:xfrm>
              <a:prstGeom prst="rect">
                <a:avLst/>
              </a:prstGeom>
              <a:noFill/>
            </p:spPr>
            <p:txBody>
              <a:bodyPr wrap="square" rtlCol="0">
                <a:spAutoFit/>
              </a:bodyPr>
              <a:lstStyle/>
              <a:p>
                <a:pPr>
                  <a:lnSpc>
                    <a:spcPct val="150000"/>
                  </a:lnSpc>
                </a:pPr>
                <a:r>
                  <a:rPr lang="en-US" sz="2400" b="1" dirty="0">
                    <a:solidFill>
                      <a:srgbClr val="002060"/>
                    </a:solidFill>
                    <a:latin typeface="Bierstadt" panose="020B0004020202020204" pitchFamily="34" charset="0"/>
                  </a:rPr>
                  <a:t>End-to-end latency: </a:t>
                </a:r>
                <a:endParaRPr lang="en-US" sz="2400" b="1" i="1" dirty="0">
                  <a:solidFill>
                    <a:srgbClr val="002060"/>
                  </a:solidFill>
                  <a:latin typeface="Cambria Math" panose="02040503050406030204" pitchFamily="18" charset="0"/>
                </a:endParaRPr>
              </a:p>
              <a:p>
                <a:pPr>
                  <a:lnSpc>
                    <a:spcPct val="150000"/>
                  </a:lnSpc>
                </a:pPr>
                <a14:m>
                  <m:oMath xmlns:m="http://schemas.openxmlformats.org/officeDocument/2006/math">
                    <m:r>
                      <a:rPr lang="en-US" sz="2400" i="1">
                        <a:solidFill>
                          <a:srgbClr val="002060"/>
                        </a:solidFill>
                        <a:latin typeface="Cambria Math" panose="02040503050406030204" pitchFamily="18" charset="0"/>
                      </a:rPr>
                      <m:t>2</m:t>
                    </m:r>
                    <m:r>
                      <a:rPr lang="en-US" sz="2400" b="0" i="1" smtClean="0">
                        <a:solidFill>
                          <a:srgbClr val="002060"/>
                        </a:solidFill>
                        <a:latin typeface="Cambria Math" panose="02040503050406030204" pitchFamily="18" charset="0"/>
                        <a:ea typeface="Cambria Math" panose="02040503050406030204" pitchFamily="18" charset="0"/>
                      </a:rPr>
                      <m:t>×</m:t>
                    </m:r>
                    <m:r>
                      <a:rPr lang="en-US" sz="2400" b="0" i="1" smtClean="0">
                        <a:solidFill>
                          <a:srgbClr val="002060"/>
                        </a:solidFill>
                        <a:latin typeface="Cambria Math" panose="02040503050406030204" pitchFamily="18" charset="0"/>
                      </a:rPr>
                      <m:t>−4</m:t>
                    </m:r>
                    <m:r>
                      <a:rPr lang="en-US" sz="2400" i="1">
                        <a:solidFill>
                          <a:srgbClr val="002060"/>
                        </a:solidFill>
                        <a:latin typeface="Cambria Math" panose="02040503050406030204" pitchFamily="18" charset="0"/>
                        <a:ea typeface="Cambria Math" panose="02040503050406030204" pitchFamily="18" charset="0"/>
                      </a:rPr>
                      <m:t>×</m:t>
                    </m:r>
                  </m:oMath>
                </a14:m>
                <a:r>
                  <a:rPr lang="en-US" sz="2400" dirty="0">
                    <a:solidFill>
                      <a:srgbClr val="002060"/>
                    </a:solidFill>
                    <a:latin typeface="Bierstadt" panose="020B0004020202020204" pitchFamily="34" charset="0"/>
                  </a:rPr>
                  <a:t> faster than DORY, </a:t>
                </a:r>
                <a14:m>
                  <m:oMath xmlns:m="http://schemas.openxmlformats.org/officeDocument/2006/math">
                    <m:r>
                      <a:rPr lang="en-US" sz="2400" i="1" dirty="0">
                        <a:solidFill>
                          <a:srgbClr val="002060"/>
                        </a:solidFill>
                        <a:latin typeface="Cambria Math" panose="02040503050406030204" pitchFamily="18" charset="0"/>
                      </a:rPr>
                      <m:t>1</m:t>
                    </m:r>
                    <m:r>
                      <a:rPr lang="en-US" sz="2400" b="0" i="1" dirty="0" smtClean="0">
                        <a:solidFill>
                          <a:srgbClr val="002060"/>
                        </a:solidFill>
                        <a:latin typeface="Cambria Math" panose="02040503050406030204" pitchFamily="18" charset="0"/>
                      </a:rPr>
                      <m:t>27</m:t>
                    </m:r>
                    <m:r>
                      <a:rPr lang="en-US" sz="2400" i="1">
                        <a:solidFill>
                          <a:srgbClr val="002060"/>
                        </a:solidFill>
                        <a:latin typeface="Cambria Math" panose="02040503050406030204" pitchFamily="18" charset="0"/>
                        <a:ea typeface="Cambria Math" panose="02040503050406030204" pitchFamily="18" charset="0"/>
                      </a:rPr>
                      <m:t>×</m:t>
                    </m:r>
                    <m:r>
                      <a:rPr lang="en-US" sz="2400" b="0" i="1" smtClean="0">
                        <a:solidFill>
                          <a:srgbClr val="002060"/>
                        </a:solidFill>
                        <a:latin typeface="Cambria Math" panose="02040503050406030204" pitchFamily="18" charset="0"/>
                        <a:ea typeface="Cambria Math" panose="02040503050406030204" pitchFamily="18" charset="0"/>
                      </a:rPr>
                      <m:t>−632</m:t>
                    </m:r>
                    <m:r>
                      <a:rPr lang="en-US" sz="2400" i="1">
                        <a:solidFill>
                          <a:srgbClr val="002060"/>
                        </a:solidFill>
                        <a:latin typeface="Cambria Math" panose="02040503050406030204" pitchFamily="18" charset="0"/>
                        <a:ea typeface="Cambria Math" panose="02040503050406030204" pitchFamily="18" charset="0"/>
                      </a:rPr>
                      <m:t>×</m:t>
                    </m:r>
                  </m:oMath>
                </a14:m>
                <a:r>
                  <a:rPr lang="en-US" sz="2400" dirty="0">
                    <a:solidFill>
                      <a:srgbClr val="002060"/>
                    </a:solidFill>
                    <a:latin typeface="Bierstadt" panose="020B0004020202020204" pitchFamily="34" charset="0"/>
                  </a:rPr>
                  <a:t> faster than FP-HSE </a:t>
                </a:r>
              </a:p>
            </p:txBody>
          </p:sp>
        </mc:Choice>
        <mc:Fallback xmlns="">
          <p:sp>
            <p:nvSpPr>
              <p:cNvPr id="15" name="TextBox 14">
                <a:extLst>
                  <a:ext uri="{FF2B5EF4-FFF2-40B4-BE49-F238E27FC236}">
                    <a16:creationId xmlns:a16="http://schemas.microsoft.com/office/drawing/2014/main" id="{09BD439A-C2E5-8B6B-9555-DCD0E751D75D}"/>
                  </a:ext>
                </a:extLst>
              </p:cNvPr>
              <p:cNvSpPr txBox="1">
                <a:spLocks noRot="1" noChangeAspect="1" noMove="1" noResize="1" noEditPoints="1" noAdjustHandles="1" noChangeArrowheads="1" noChangeShapeType="1" noTextEdit="1"/>
              </p:cNvSpPr>
              <p:nvPr/>
            </p:nvSpPr>
            <p:spPr>
              <a:xfrm>
                <a:off x="845097" y="2632786"/>
                <a:ext cx="9224461" cy="1152880"/>
              </a:xfrm>
              <a:prstGeom prst="rect">
                <a:avLst/>
              </a:prstGeom>
              <a:blipFill>
                <a:blip r:embed="rId7"/>
                <a:stretch>
                  <a:fillRect l="-963" b="-10870"/>
                </a:stretch>
              </a:blipFill>
            </p:spPr>
            <p:txBody>
              <a:bodyPr/>
              <a:lstStyle/>
              <a:p>
                <a:r>
                  <a:rPr lang="en-US">
                    <a:noFill/>
                  </a:rPr>
                  <a:t> </a:t>
                </a:r>
              </a:p>
            </p:txBody>
          </p:sp>
        </mc:Fallback>
      </mc:AlternateContent>
      <p:pic>
        <p:nvPicPr>
          <p:cNvPr id="7" name="Picture 6" descr="A magnifying glass over a paper with check marks&#10;&#10;Description automatically generated">
            <a:extLst>
              <a:ext uri="{FF2B5EF4-FFF2-40B4-BE49-F238E27FC236}">
                <a16:creationId xmlns:a16="http://schemas.microsoft.com/office/drawing/2014/main" id="{7E3ACD23-4706-6D19-141D-761663CB2D2F}"/>
              </a:ext>
            </a:extLst>
          </p:cNvPr>
          <p:cNvPicPr>
            <a:picLocks noChangeAspect="1"/>
          </p:cNvPicPr>
          <p:nvPr/>
        </p:nvPicPr>
        <p:blipFill>
          <a:blip r:embed="rId8"/>
          <a:stretch>
            <a:fillRect/>
          </a:stretch>
        </p:blipFill>
        <p:spPr>
          <a:xfrm>
            <a:off x="6815219" y="244818"/>
            <a:ext cx="1567065" cy="1567065"/>
          </a:xfrm>
          <a:prstGeom prst="rect">
            <a:avLst/>
          </a:prstGeom>
        </p:spPr>
      </p:pic>
      <p:pic>
        <p:nvPicPr>
          <p:cNvPr id="11" name="Picture 10" descr="A close-up of a magnifying glass&#10;&#10;Description automatically generated">
            <a:extLst>
              <a:ext uri="{FF2B5EF4-FFF2-40B4-BE49-F238E27FC236}">
                <a16:creationId xmlns:a16="http://schemas.microsoft.com/office/drawing/2014/main" id="{04210ECF-7DA3-64DC-8091-9DEF39B3DD67}"/>
              </a:ext>
            </a:extLst>
          </p:cNvPr>
          <p:cNvPicPr>
            <a:picLocks noChangeAspect="1"/>
          </p:cNvPicPr>
          <p:nvPr/>
        </p:nvPicPr>
        <p:blipFill>
          <a:blip r:embed="rId9"/>
          <a:stretch>
            <a:fillRect/>
          </a:stretch>
        </p:blipFill>
        <p:spPr>
          <a:xfrm>
            <a:off x="9102031" y="453398"/>
            <a:ext cx="1532021" cy="1149016"/>
          </a:xfrm>
          <a:prstGeom prst="rect">
            <a:avLst/>
          </a:prstGeom>
        </p:spPr>
      </p:pic>
    </p:spTree>
    <p:extLst>
      <p:ext uri="{BB962C8B-B14F-4D97-AF65-F5344CB8AC3E}">
        <p14:creationId xmlns:p14="http://schemas.microsoft.com/office/powerpoint/2010/main" val="1139958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250"/>
                                        <p:tgtEl>
                                          <p:spTgt spid="10"/>
                                        </p:tgtEl>
                                      </p:cBhvr>
                                    </p:animEffect>
                                  </p:childTnLst>
                                </p:cTn>
                              </p:par>
                              <p:par>
                                <p:cTn id="8" presetID="3" presetClass="entr" presetSubtype="1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blinds(horizontal)">
                                      <p:cBhvr>
                                        <p:cTn id="10" dur="250"/>
                                        <p:tgtEl>
                                          <p:spTgt spid="12"/>
                                        </p:tgtEl>
                                      </p:cBhvr>
                                    </p:animEffect>
                                  </p:childTnLst>
                                </p:cTn>
                              </p:par>
                              <p:par>
                                <p:cTn id="11" presetID="3" presetClass="entr" presetSubtype="1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blinds(horizontal)">
                                      <p:cBhvr>
                                        <p:cTn id="13" dur="250"/>
                                        <p:tgtEl>
                                          <p:spTgt spid="14"/>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blinds(horizontal)">
                                      <p:cBhvr>
                                        <p:cTn id="18" dur="250"/>
                                        <p:tgtEl>
                                          <p:spTgt spid="3"/>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blinds(horizontal)">
                                      <p:cBhvr>
                                        <p:cTn id="23" dur="25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7E8B1C-C611-A03C-C0EB-0B277553EC8E}"/>
              </a:ext>
            </a:extLst>
          </p:cNvPr>
          <p:cNvSpPr>
            <a:spLocks noGrp="1"/>
          </p:cNvSpPr>
          <p:nvPr>
            <p:ph type="title"/>
          </p:nvPr>
        </p:nvSpPr>
        <p:spPr/>
        <p:txBody>
          <a:bodyPr>
            <a:normAutofit/>
          </a:bodyPr>
          <a:lstStyle/>
          <a:p>
            <a:r>
              <a:rPr lang="en-US" sz="4000" b="1" dirty="0">
                <a:solidFill>
                  <a:srgbClr val="861F41"/>
                </a:solidFill>
                <a:latin typeface="Bierstadt" panose="020B0004020202020204" pitchFamily="34" charset="0"/>
                <a:cs typeface="Arial" panose="020B0604020202020204" pitchFamily="34" charset="0"/>
              </a:rPr>
              <a:t>Overview</a:t>
            </a:r>
          </a:p>
        </p:txBody>
      </p:sp>
      <p:sp>
        <p:nvSpPr>
          <p:cNvPr id="3" name="Slide Number Placeholder 2">
            <a:extLst>
              <a:ext uri="{FF2B5EF4-FFF2-40B4-BE49-F238E27FC236}">
                <a16:creationId xmlns:a16="http://schemas.microsoft.com/office/drawing/2014/main" id="{8C7AF620-FD4D-2126-B010-7C24802D95F9}"/>
              </a:ext>
            </a:extLst>
          </p:cNvPr>
          <p:cNvSpPr>
            <a:spLocks noGrp="1"/>
          </p:cNvSpPr>
          <p:nvPr>
            <p:ph type="sldNum" sz="quarter" idx="12"/>
          </p:nvPr>
        </p:nvSpPr>
        <p:spPr/>
        <p:txBody>
          <a:bodyPr/>
          <a:lstStyle/>
          <a:p>
            <a:fld id="{C2D47E1E-16B8-6B43-8345-A36FFC908F81}" type="slidenum">
              <a:rPr lang="en-US" smtClean="0"/>
              <a:t>1</a:t>
            </a:fld>
            <a:endParaRPr lang="en-US"/>
          </a:p>
        </p:txBody>
      </p:sp>
      <p:pic>
        <p:nvPicPr>
          <p:cNvPr id="5" name="Picture 4">
            <a:extLst>
              <a:ext uri="{FF2B5EF4-FFF2-40B4-BE49-F238E27FC236}">
                <a16:creationId xmlns:a16="http://schemas.microsoft.com/office/drawing/2014/main" id="{42A33A98-EF7D-C4EE-3659-8F64A39DE123}"/>
              </a:ext>
            </a:extLst>
          </p:cNvPr>
          <p:cNvPicPr>
            <a:picLocks noChangeAspect="1"/>
          </p:cNvPicPr>
          <p:nvPr/>
        </p:nvPicPr>
        <p:blipFill>
          <a:blip r:embed="rId3"/>
          <a:stretch>
            <a:fillRect/>
          </a:stretch>
        </p:blipFill>
        <p:spPr>
          <a:xfrm>
            <a:off x="2001982" y="2419179"/>
            <a:ext cx="7772400" cy="709061"/>
          </a:xfrm>
          <a:prstGeom prst="rect">
            <a:avLst/>
          </a:prstGeom>
        </p:spPr>
      </p:pic>
      <p:pic>
        <p:nvPicPr>
          <p:cNvPr id="9" name="Picture 8" descr="A cartoon of a computer&#10;&#10;Description automatically generated">
            <a:extLst>
              <a:ext uri="{FF2B5EF4-FFF2-40B4-BE49-F238E27FC236}">
                <a16:creationId xmlns:a16="http://schemas.microsoft.com/office/drawing/2014/main" id="{F93E7153-B7E2-A1C3-AE3E-CCBEBC10D3F6}"/>
              </a:ext>
            </a:extLst>
          </p:cNvPr>
          <p:cNvPicPr>
            <a:picLocks noChangeAspect="1"/>
          </p:cNvPicPr>
          <p:nvPr/>
        </p:nvPicPr>
        <p:blipFill>
          <a:blip r:embed="rId4"/>
          <a:stretch>
            <a:fillRect/>
          </a:stretch>
        </p:blipFill>
        <p:spPr>
          <a:xfrm>
            <a:off x="3581401" y="3994306"/>
            <a:ext cx="5324186" cy="2573182"/>
          </a:xfrm>
          <a:prstGeom prst="rect">
            <a:avLst/>
          </a:prstGeom>
        </p:spPr>
      </p:pic>
      <p:sp>
        <p:nvSpPr>
          <p:cNvPr id="12" name="TextBox 11">
            <a:extLst>
              <a:ext uri="{FF2B5EF4-FFF2-40B4-BE49-F238E27FC236}">
                <a16:creationId xmlns:a16="http://schemas.microsoft.com/office/drawing/2014/main" id="{8EC7937A-E2EA-77DB-FC48-3C2A64CB4D42}"/>
              </a:ext>
            </a:extLst>
          </p:cNvPr>
          <p:cNvSpPr txBox="1"/>
          <p:nvPr/>
        </p:nvSpPr>
        <p:spPr>
          <a:xfrm>
            <a:off x="838200" y="1593140"/>
            <a:ext cx="8936182" cy="523220"/>
          </a:xfrm>
          <a:prstGeom prst="rect">
            <a:avLst/>
          </a:prstGeom>
          <a:noFill/>
        </p:spPr>
        <p:txBody>
          <a:bodyPr wrap="square">
            <a:spAutoFit/>
          </a:bodyPr>
          <a:lstStyle/>
          <a:p>
            <a:r>
              <a:rPr lang="en-US" sz="2800" dirty="0">
                <a:solidFill>
                  <a:srgbClr val="002060"/>
                </a:solidFill>
                <a:latin typeface="Bierstadt" panose="020B0004020202020204" pitchFamily="34" charset="0"/>
              </a:rPr>
              <a:t>End-to-end encrypted systems are increasingly popular</a:t>
            </a:r>
          </a:p>
        </p:txBody>
      </p:sp>
      <p:sp>
        <p:nvSpPr>
          <p:cNvPr id="16" name="TextBox 15">
            <a:extLst>
              <a:ext uri="{FF2B5EF4-FFF2-40B4-BE49-F238E27FC236}">
                <a16:creationId xmlns:a16="http://schemas.microsoft.com/office/drawing/2014/main" id="{57A43BDD-C97E-B337-429E-F72584E688E1}"/>
              </a:ext>
            </a:extLst>
          </p:cNvPr>
          <p:cNvSpPr txBox="1"/>
          <p:nvPr/>
        </p:nvSpPr>
        <p:spPr>
          <a:xfrm>
            <a:off x="838200" y="3403349"/>
            <a:ext cx="10647218" cy="523220"/>
          </a:xfrm>
          <a:prstGeom prst="rect">
            <a:avLst/>
          </a:prstGeom>
          <a:noFill/>
        </p:spPr>
        <p:txBody>
          <a:bodyPr wrap="square">
            <a:spAutoFit/>
          </a:bodyPr>
          <a:lstStyle/>
          <a:p>
            <a:r>
              <a:rPr lang="en-US" sz="2800" dirty="0">
                <a:solidFill>
                  <a:srgbClr val="002060"/>
                </a:solidFill>
                <a:latin typeface="Bierstadt" panose="020B0004020202020204" pitchFamily="34" charset="0"/>
              </a:rPr>
              <a:t>Provide strong security guarantees if attacker compromises server</a:t>
            </a:r>
          </a:p>
        </p:txBody>
      </p:sp>
      <p:pic>
        <p:nvPicPr>
          <p:cNvPr id="6" name="Picture 5" descr="A black and white line drawing of a checklist&#10;&#10;Description automatically generated">
            <a:extLst>
              <a:ext uri="{FF2B5EF4-FFF2-40B4-BE49-F238E27FC236}">
                <a16:creationId xmlns:a16="http://schemas.microsoft.com/office/drawing/2014/main" id="{92572C60-DF8A-93C5-C2C5-DC6D4B7D76B6}"/>
              </a:ext>
            </a:extLst>
          </p:cNvPr>
          <p:cNvPicPr>
            <a:picLocks noChangeAspect="1"/>
          </p:cNvPicPr>
          <p:nvPr/>
        </p:nvPicPr>
        <p:blipFill>
          <a:blip r:embed="rId5"/>
          <a:stretch>
            <a:fillRect/>
          </a:stretch>
        </p:blipFill>
        <p:spPr>
          <a:xfrm>
            <a:off x="10759761" y="243790"/>
            <a:ext cx="1188077" cy="1188077"/>
          </a:xfrm>
          <a:prstGeom prst="rect">
            <a:avLst/>
          </a:prstGeom>
        </p:spPr>
      </p:pic>
      <p:pic>
        <p:nvPicPr>
          <p:cNvPr id="7" name="Picture 6" descr="A computer with a lock and a shield&#10;&#10;Description automatically generated">
            <a:extLst>
              <a:ext uri="{FF2B5EF4-FFF2-40B4-BE49-F238E27FC236}">
                <a16:creationId xmlns:a16="http://schemas.microsoft.com/office/drawing/2014/main" id="{73FFE177-592E-7B4F-9E15-3877D09953D4}"/>
              </a:ext>
            </a:extLst>
          </p:cNvPr>
          <p:cNvPicPr>
            <a:picLocks noChangeAspect="1"/>
          </p:cNvPicPr>
          <p:nvPr/>
        </p:nvPicPr>
        <p:blipFill>
          <a:blip r:embed="rId6"/>
          <a:stretch>
            <a:fillRect/>
          </a:stretch>
        </p:blipFill>
        <p:spPr>
          <a:xfrm>
            <a:off x="245271" y="4975837"/>
            <a:ext cx="1671638" cy="1671638"/>
          </a:xfrm>
          <a:prstGeom prst="rect">
            <a:avLst/>
          </a:prstGeom>
        </p:spPr>
      </p:pic>
      <p:pic>
        <p:nvPicPr>
          <p:cNvPr id="10" name="Picture 9" descr="A yellow folder with a blue lock&#10;&#10;Description automatically generated">
            <a:extLst>
              <a:ext uri="{FF2B5EF4-FFF2-40B4-BE49-F238E27FC236}">
                <a16:creationId xmlns:a16="http://schemas.microsoft.com/office/drawing/2014/main" id="{4553C092-4546-7791-0DE6-41914C1AB4E1}"/>
              </a:ext>
            </a:extLst>
          </p:cNvPr>
          <p:cNvPicPr>
            <a:picLocks noChangeAspect="1"/>
          </p:cNvPicPr>
          <p:nvPr/>
        </p:nvPicPr>
        <p:blipFill>
          <a:blip r:embed="rId7"/>
          <a:stretch>
            <a:fillRect/>
          </a:stretch>
        </p:blipFill>
        <p:spPr>
          <a:xfrm>
            <a:off x="10380978" y="4790599"/>
            <a:ext cx="1565751" cy="1565751"/>
          </a:xfrm>
          <a:prstGeom prst="rect">
            <a:avLst/>
          </a:prstGeom>
        </p:spPr>
      </p:pic>
    </p:spTree>
    <p:extLst>
      <p:ext uri="{BB962C8B-B14F-4D97-AF65-F5344CB8AC3E}">
        <p14:creationId xmlns:p14="http://schemas.microsoft.com/office/powerpoint/2010/main" val="3430694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linds(horizontal)">
                                      <p:cBhvr>
                                        <p:cTn id="7" dur="250"/>
                                        <p:tgtEl>
                                          <p:spTgt spid="12"/>
                                        </p:tgtEl>
                                      </p:cBhvr>
                                    </p:animEffect>
                                  </p:childTnLst>
                                </p:cTn>
                              </p:par>
                              <p:par>
                                <p:cTn id="8" presetID="3" presetClass="entr" presetSubtype="1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linds(horizontal)">
                                      <p:cBhvr>
                                        <p:cTn id="10" dur="25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blinds(horizontal)">
                                      <p:cBhvr>
                                        <p:cTn id="15" dur="250"/>
                                        <p:tgtEl>
                                          <p:spTgt spid="16"/>
                                        </p:tgtEl>
                                      </p:cBhvr>
                                    </p:animEffect>
                                  </p:childTnLst>
                                </p:cTn>
                              </p:par>
                              <p:par>
                                <p:cTn id="16" presetID="3" presetClass="entr" presetSubtype="10" fill="hold"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blinds(horizontal)">
                                      <p:cBhvr>
                                        <p:cTn id="18" dur="25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E3318-7E6C-4749-470A-1D7285171850}"/>
              </a:ext>
            </a:extLst>
          </p:cNvPr>
          <p:cNvSpPr>
            <a:spLocks noGrp="1"/>
          </p:cNvSpPr>
          <p:nvPr>
            <p:ph type="title"/>
          </p:nvPr>
        </p:nvSpPr>
        <p:spPr/>
        <p:txBody>
          <a:bodyPr>
            <a:normAutofit/>
          </a:bodyPr>
          <a:lstStyle/>
          <a:p>
            <a:r>
              <a:rPr lang="en-US" sz="4000" b="1" dirty="0">
                <a:solidFill>
                  <a:srgbClr val="861F41"/>
                </a:solidFill>
                <a:latin typeface="Bierstadt" panose="020B0004020202020204" pitchFamily="34" charset="0"/>
              </a:rPr>
              <a:t>Evaluation – Permission Revocation</a:t>
            </a:r>
          </a:p>
        </p:txBody>
      </p:sp>
      <p:sp>
        <p:nvSpPr>
          <p:cNvPr id="4" name="Slide Number Placeholder 3">
            <a:extLst>
              <a:ext uri="{FF2B5EF4-FFF2-40B4-BE49-F238E27FC236}">
                <a16:creationId xmlns:a16="http://schemas.microsoft.com/office/drawing/2014/main" id="{290AE73E-6F58-C65F-A30E-99C25A296D1D}"/>
              </a:ext>
            </a:extLst>
          </p:cNvPr>
          <p:cNvSpPr>
            <a:spLocks noGrp="1"/>
          </p:cNvSpPr>
          <p:nvPr>
            <p:ph type="sldNum" sz="quarter" idx="12"/>
          </p:nvPr>
        </p:nvSpPr>
        <p:spPr/>
        <p:txBody>
          <a:bodyPr/>
          <a:lstStyle/>
          <a:p>
            <a:fld id="{C2D47E1E-16B8-6B43-8345-A36FFC908F81}" type="slidenum">
              <a:rPr lang="en-US" smtClean="0"/>
              <a:t>19</a:t>
            </a:fld>
            <a:endParaRPr lang="en-US"/>
          </a:p>
        </p:txBody>
      </p:sp>
      <p:pic>
        <p:nvPicPr>
          <p:cNvPr id="8" name="Picture 7" descr="A graph of a line graph&#10;&#10;Description automatically generated with medium confidence">
            <a:extLst>
              <a:ext uri="{FF2B5EF4-FFF2-40B4-BE49-F238E27FC236}">
                <a16:creationId xmlns:a16="http://schemas.microsoft.com/office/drawing/2014/main" id="{17570008-65BE-1FCF-2860-5B2A1D3EEE1E}"/>
              </a:ext>
            </a:extLst>
          </p:cNvPr>
          <p:cNvPicPr>
            <a:picLocks noChangeAspect="1"/>
          </p:cNvPicPr>
          <p:nvPr/>
        </p:nvPicPr>
        <p:blipFill>
          <a:blip r:embed="rId3"/>
          <a:stretch>
            <a:fillRect/>
          </a:stretch>
        </p:blipFill>
        <p:spPr>
          <a:xfrm>
            <a:off x="1015013" y="3759201"/>
            <a:ext cx="4585471" cy="2597149"/>
          </a:xfrm>
          <a:prstGeom prst="rect">
            <a:avLst/>
          </a:prstGeom>
        </p:spPr>
      </p:pic>
      <p:pic>
        <p:nvPicPr>
          <p:cNvPr id="10" name="Picture 9" descr="A graph of a number of documents&#10;&#10;Description automatically generated with medium confidence">
            <a:extLst>
              <a:ext uri="{FF2B5EF4-FFF2-40B4-BE49-F238E27FC236}">
                <a16:creationId xmlns:a16="http://schemas.microsoft.com/office/drawing/2014/main" id="{CE46CD97-A7D1-85A5-BCF7-1FE71A711A40}"/>
              </a:ext>
            </a:extLst>
          </p:cNvPr>
          <p:cNvPicPr>
            <a:picLocks noChangeAspect="1"/>
          </p:cNvPicPr>
          <p:nvPr/>
        </p:nvPicPr>
        <p:blipFill>
          <a:blip r:embed="rId4"/>
          <a:stretch>
            <a:fillRect/>
          </a:stretch>
        </p:blipFill>
        <p:spPr>
          <a:xfrm>
            <a:off x="6556534" y="3759201"/>
            <a:ext cx="4604761" cy="2597149"/>
          </a:xfrm>
          <a:prstGeom prst="rect">
            <a:avLst/>
          </a:prstGeom>
        </p:spPr>
      </p:pic>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A3B2BBC4-27A0-5087-88A8-F74757C90DF1}"/>
                  </a:ext>
                </a:extLst>
              </p:cNvPr>
              <p:cNvSpPr txBox="1"/>
              <p:nvPr/>
            </p:nvSpPr>
            <p:spPr>
              <a:xfrm>
                <a:off x="877957" y="1427782"/>
                <a:ext cx="9224461" cy="1152880"/>
              </a:xfrm>
              <a:prstGeom prst="rect">
                <a:avLst/>
              </a:prstGeom>
              <a:noFill/>
            </p:spPr>
            <p:txBody>
              <a:bodyPr wrap="square" rtlCol="0">
                <a:spAutoFit/>
              </a:bodyPr>
              <a:lstStyle/>
              <a:p>
                <a:pPr>
                  <a:lnSpc>
                    <a:spcPct val="150000"/>
                  </a:lnSpc>
                </a:pPr>
                <a:r>
                  <a:rPr lang="en-US" sz="2400" b="1" dirty="0">
                    <a:solidFill>
                      <a:srgbClr val="002060"/>
                    </a:solidFill>
                    <a:latin typeface="Bierstadt" panose="020B0004020202020204" pitchFamily="34" charset="0"/>
                  </a:rPr>
                  <a:t>Writer’s bandwidth: </a:t>
                </a:r>
                <a:endParaRPr lang="en-US" sz="2400" b="1" i="1" dirty="0">
                  <a:solidFill>
                    <a:srgbClr val="002060"/>
                  </a:solidFill>
                  <a:latin typeface="Cambria Math" panose="02040503050406030204" pitchFamily="18" charset="0"/>
                </a:endParaRPr>
              </a:p>
              <a:p>
                <a:pPr>
                  <a:lnSpc>
                    <a:spcPct val="150000"/>
                  </a:lnSpc>
                </a:pPr>
                <a14:m>
                  <m:oMath xmlns:m="http://schemas.openxmlformats.org/officeDocument/2006/math">
                    <m:r>
                      <a:rPr lang="en-US" sz="2400" i="1">
                        <a:solidFill>
                          <a:srgbClr val="002060"/>
                        </a:solidFill>
                        <a:latin typeface="Cambria Math" panose="02040503050406030204" pitchFamily="18" charset="0"/>
                      </a:rPr>
                      <m:t>2</m:t>
                    </m:r>
                    <m:r>
                      <a:rPr lang="en-US" sz="2400" b="0" i="1" smtClean="0">
                        <a:solidFill>
                          <a:srgbClr val="002060"/>
                        </a:solidFill>
                        <a:latin typeface="Cambria Math" panose="02040503050406030204" pitchFamily="18" charset="0"/>
                        <a:ea typeface="Cambria Math" panose="02040503050406030204" pitchFamily="18" charset="0"/>
                      </a:rPr>
                      <m:t>×</m:t>
                    </m:r>
                    <m:r>
                      <a:rPr lang="en-US" sz="2400" b="0" i="1" smtClean="0">
                        <a:solidFill>
                          <a:srgbClr val="002060"/>
                        </a:solidFill>
                        <a:latin typeface="Cambria Math" panose="02040503050406030204" pitchFamily="18" charset="0"/>
                      </a:rPr>
                      <m:t>−150</m:t>
                    </m:r>
                    <m:r>
                      <a:rPr lang="en-US" sz="2400" i="1">
                        <a:solidFill>
                          <a:srgbClr val="002060"/>
                        </a:solidFill>
                        <a:latin typeface="Cambria Math" panose="02040503050406030204" pitchFamily="18" charset="0"/>
                        <a:ea typeface="Cambria Math" panose="02040503050406030204" pitchFamily="18" charset="0"/>
                      </a:rPr>
                      <m:t>×</m:t>
                    </m:r>
                  </m:oMath>
                </a14:m>
                <a:r>
                  <a:rPr lang="en-US" sz="2400" dirty="0">
                    <a:solidFill>
                      <a:srgbClr val="002060"/>
                    </a:solidFill>
                    <a:latin typeface="Bierstadt" panose="020B0004020202020204" pitchFamily="34" charset="0"/>
                  </a:rPr>
                  <a:t> smaller than DORY/FP-HSE</a:t>
                </a:r>
              </a:p>
            </p:txBody>
          </p:sp>
        </mc:Choice>
        <mc:Fallback xmlns="">
          <p:sp>
            <p:nvSpPr>
              <p:cNvPr id="11" name="TextBox 10">
                <a:extLst>
                  <a:ext uri="{FF2B5EF4-FFF2-40B4-BE49-F238E27FC236}">
                    <a16:creationId xmlns:a16="http://schemas.microsoft.com/office/drawing/2014/main" id="{A3B2BBC4-27A0-5087-88A8-F74757C90DF1}"/>
                  </a:ext>
                </a:extLst>
              </p:cNvPr>
              <p:cNvSpPr txBox="1">
                <a:spLocks noRot="1" noChangeAspect="1" noMove="1" noResize="1" noEditPoints="1" noAdjustHandles="1" noChangeArrowheads="1" noChangeShapeType="1" noTextEdit="1"/>
              </p:cNvSpPr>
              <p:nvPr/>
            </p:nvSpPr>
            <p:spPr>
              <a:xfrm>
                <a:off x="877957" y="1427782"/>
                <a:ext cx="9224461" cy="1152880"/>
              </a:xfrm>
              <a:prstGeom prst="rect">
                <a:avLst/>
              </a:prstGeom>
              <a:blipFill>
                <a:blip r:embed="rId5"/>
                <a:stretch>
                  <a:fillRect l="-1100" b="-1087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25B8FFEA-80B0-E809-16A5-1C888C3780C2}"/>
                  </a:ext>
                </a:extLst>
              </p:cNvPr>
              <p:cNvSpPr txBox="1"/>
              <p:nvPr/>
            </p:nvSpPr>
            <p:spPr>
              <a:xfrm>
                <a:off x="877956" y="2549683"/>
                <a:ext cx="9224461" cy="1152880"/>
              </a:xfrm>
              <a:prstGeom prst="rect">
                <a:avLst/>
              </a:prstGeom>
              <a:noFill/>
            </p:spPr>
            <p:txBody>
              <a:bodyPr wrap="square" rtlCol="0">
                <a:spAutoFit/>
              </a:bodyPr>
              <a:lstStyle/>
              <a:p>
                <a:pPr>
                  <a:lnSpc>
                    <a:spcPct val="150000"/>
                  </a:lnSpc>
                </a:pPr>
                <a:r>
                  <a:rPr lang="en-US" sz="2400" b="1" dirty="0">
                    <a:solidFill>
                      <a:srgbClr val="002060"/>
                    </a:solidFill>
                    <a:latin typeface="Bierstadt" panose="020B0004020202020204" pitchFamily="34" charset="0"/>
                  </a:rPr>
                  <a:t>Writer’s latency: </a:t>
                </a:r>
                <a:endParaRPr lang="en-US" sz="2400" b="1" i="1" dirty="0">
                  <a:solidFill>
                    <a:srgbClr val="002060"/>
                  </a:solidFill>
                  <a:latin typeface="Cambria Math" panose="02040503050406030204" pitchFamily="18" charset="0"/>
                </a:endParaRPr>
              </a:p>
              <a:p>
                <a:pPr>
                  <a:lnSpc>
                    <a:spcPct val="150000"/>
                  </a:lnSpc>
                </a:pPr>
                <a14:m>
                  <m:oMath xmlns:m="http://schemas.openxmlformats.org/officeDocument/2006/math">
                    <m:r>
                      <a:rPr lang="en-US" sz="2400" b="0" i="1" smtClean="0">
                        <a:solidFill>
                          <a:srgbClr val="002060"/>
                        </a:solidFill>
                        <a:latin typeface="Cambria Math" panose="02040503050406030204" pitchFamily="18" charset="0"/>
                      </a:rPr>
                      <m:t>1</m:t>
                    </m:r>
                    <m:r>
                      <a:rPr lang="en-US" sz="2400" i="1">
                        <a:solidFill>
                          <a:srgbClr val="002060"/>
                        </a:solidFill>
                        <a:latin typeface="Cambria Math" panose="02040503050406030204" pitchFamily="18" charset="0"/>
                      </a:rPr>
                      <m:t>2</m:t>
                    </m:r>
                    <m:r>
                      <a:rPr lang="en-US" sz="2400" b="0" i="1" smtClean="0">
                        <a:solidFill>
                          <a:srgbClr val="002060"/>
                        </a:solidFill>
                        <a:latin typeface="Cambria Math" panose="02040503050406030204" pitchFamily="18" charset="0"/>
                        <a:ea typeface="Cambria Math" panose="02040503050406030204" pitchFamily="18" charset="0"/>
                      </a:rPr>
                      <m:t>×</m:t>
                    </m:r>
                    <m:r>
                      <a:rPr lang="en-US" sz="2400" b="0" i="1" smtClean="0">
                        <a:solidFill>
                          <a:srgbClr val="002060"/>
                        </a:solidFill>
                        <a:latin typeface="Cambria Math" panose="02040503050406030204" pitchFamily="18" charset="0"/>
                      </a:rPr>
                      <m:t>−9600</m:t>
                    </m:r>
                    <m:r>
                      <a:rPr lang="en-US" sz="2400" i="1">
                        <a:solidFill>
                          <a:srgbClr val="002060"/>
                        </a:solidFill>
                        <a:latin typeface="Cambria Math" panose="02040503050406030204" pitchFamily="18" charset="0"/>
                        <a:ea typeface="Cambria Math" panose="02040503050406030204" pitchFamily="18" charset="0"/>
                      </a:rPr>
                      <m:t>×</m:t>
                    </m:r>
                  </m:oMath>
                </a14:m>
                <a:r>
                  <a:rPr lang="en-US" sz="2400" dirty="0">
                    <a:solidFill>
                      <a:srgbClr val="002060"/>
                    </a:solidFill>
                    <a:latin typeface="Bierstadt" panose="020B0004020202020204" pitchFamily="34" charset="0"/>
                  </a:rPr>
                  <a:t> faster than DORY/FP-HSE </a:t>
                </a:r>
              </a:p>
            </p:txBody>
          </p:sp>
        </mc:Choice>
        <mc:Fallback xmlns="">
          <p:sp>
            <p:nvSpPr>
              <p:cNvPr id="12" name="TextBox 11">
                <a:extLst>
                  <a:ext uri="{FF2B5EF4-FFF2-40B4-BE49-F238E27FC236}">
                    <a16:creationId xmlns:a16="http://schemas.microsoft.com/office/drawing/2014/main" id="{25B8FFEA-80B0-E809-16A5-1C888C3780C2}"/>
                  </a:ext>
                </a:extLst>
              </p:cNvPr>
              <p:cNvSpPr txBox="1">
                <a:spLocks noRot="1" noChangeAspect="1" noMove="1" noResize="1" noEditPoints="1" noAdjustHandles="1" noChangeArrowheads="1" noChangeShapeType="1" noTextEdit="1"/>
              </p:cNvSpPr>
              <p:nvPr/>
            </p:nvSpPr>
            <p:spPr>
              <a:xfrm>
                <a:off x="877956" y="2549683"/>
                <a:ext cx="9224461" cy="1152880"/>
              </a:xfrm>
              <a:prstGeom prst="rect">
                <a:avLst/>
              </a:prstGeom>
              <a:blipFill>
                <a:blip r:embed="rId6"/>
                <a:stretch>
                  <a:fillRect l="-1100" b="-1087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60F8E7AB-F818-301D-F904-D253DA006B51}"/>
                  </a:ext>
                </a:extLst>
              </p:cNvPr>
              <p:cNvSpPr txBox="1"/>
              <p:nvPr/>
            </p:nvSpPr>
            <p:spPr>
              <a:xfrm>
                <a:off x="7095940" y="2549683"/>
                <a:ext cx="9224461" cy="1152880"/>
              </a:xfrm>
              <a:prstGeom prst="rect">
                <a:avLst/>
              </a:prstGeom>
              <a:noFill/>
            </p:spPr>
            <p:txBody>
              <a:bodyPr wrap="square" rtlCol="0">
                <a:spAutoFit/>
              </a:bodyPr>
              <a:lstStyle/>
              <a:p>
                <a:pPr>
                  <a:lnSpc>
                    <a:spcPct val="150000"/>
                  </a:lnSpc>
                </a:pPr>
                <a:r>
                  <a:rPr lang="en-US" sz="2400" b="1" dirty="0">
                    <a:solidFill>
                      <a:srgbClr val="002060"/>
                    </a:solidFill>
                    <a:latin typeface="Bierstadt" panose="020B0004020202020204" pitchFamily="34" charset="0"/>
                  </a:rPr>
                  <a:t>End-to-end latency: </a:t>
                </a:r>
                <a:endParaRPr lang="en-US" sz="2400" b="1" i="1" dirty="0">
                  <a:solidFill>
                    <a:srgbClr val="002060"/>
                  </a:solidFill>
                  <a:latin typeface="Cambria Math" panose="02040503050406030204" pitchFamily="18" charset="0"/>
                </a:endParaRPr>
              </a:p>
              <a:p>
                <a:pPr>
                  <a:lnSpc>
                    <a:spcPct val="150000"/>
                  </a:lnSpc>
                </a:pPr>
                <a14:m>
                  <m:oMath xmlns:m="http://schemas.openxmlformats.org/officeDocument/2006/math">
                    <m:r>
                      <a:rPr lang="en-US" sz="2400" i="1">
                        <a:solidFill>
                          <a:srgbClr val="002060"/>
                        </a:solidFill>
                        <a:latin typeface="Cambria Math" panose="02040503050406030204" pitchFamily="18" charset="0"/>
                      </a:rPr>
                      <m:t>2</m:t>
                    </m:r>
                    <m:r>
                      <a:rPr lang="en-US" sz="2400" b="0" i="1" smtClean="0">
                        <a:solidFill>
                          <a:srgbClr val="002060"/>
                        </a:solidFill>
                        <a:latin typeface="Cambria Math" panose="02040503050406030204" pitchFamily="18" charset="0"/>
                        <a:ea typeface="Cambria Math" panose="02040503050406030204" pitchFamily="18" charset="0"/>
                      </a:rPr>
                      <m:t>×</m:t>
                    </m:r>
                    <m:r>
                      <a:rPr lang="en-US" sz="2400" b="0" i="1" smtClean="0">
                        <a:solidFill>
                          <a:srgbClr val="002060"/>
                        </a:solidFill>
                        <a:latin typeface="Cambria Math" panose="02040503050406030204" pitchFamily="18" charset="0"/>
                      </a:rPr>
                      <m:t>−6</m:t>
                    </m:r>
                    <m:r>
                      <a:rPr lang="en-US" sz="2400" i="1">
                        <a:solidFill>
                          <a:srgbClr val="002060"/>
                        </a:solidFill>
                        <a:latin typeface="Cambria Math" panose="02040503050406030204" pitchFamily="18" charset="0"/>
                        <a:ea typeface="Cambria Math" panose="02040503050406030204" pitchFamily="18" charset="0"/>
                      </a:rPr>
                      <m:t>×</m:t>
                    </m:r>
                  </m:oMath>
                </a14:m>
                <a:r>
                  <a:rPr lang="en-US" sz="2400" dirty="0">
                    <a:solidFill>
                      <a:srgbClr val="002060"/>
                    </a:solidFill>
                    <a:latin typeface="Bierstadt" panose="020B0004020202020204" pitchFamily="34" charset="0"/>
                  </a:rPr>
                  <a:t> faster than DORY/FP-HSE </a:t>
                </a:r>
              </a:p>
            </p:txBody>
          </p:sp>
        </mc:Choice>
        <mc:Fallback xmlns="">
          <p:sp>
            <p:nvSpPr>
              <p:cNvPr id="13" name="TextBox 12">
                <a:extLst>
                  <a:ext uri="{FF2B5EF4-FFF2-40B4-BE49-F238E27FC236}">
                    <a16:creationId xmlns:a16="http://schemas.microsoft.com/office/drawing/2014/main" id="{60F8E7AB-F818-301D-F904-D253DA006B51}"/>
                  </a:ext>
                </a:extLst>
              </p:cNvPr>
              <p:cNvSpPr txBox="1">
                <a:spLocks noRot="1" noChangeAspect="1" noMove="1" noResize="1" noEditPoints="1" noAdjustHandles="1" noChangeArrowheads="1" noChangeShapeType="1" noTextEdit="1"/>
              </p:cNvSpPr>
              <p:nvPr/>
            </p:nvSpPr>
            <p:spPr>
              <a:xfrm>
                <a:off x="7095940" y="2549683"/>
                <a:ext cx="9224461" cy="1152880"/>
              </a:xfrm>
              <a:prstGeom prst="rect">
                <a:avLst/>
              </a:prstGeom>
              <a:blipFill>
                <a:blip r:embed="rId7"/>
                <a:stretch>
                  <a:fillRect l="-963" b="-10870"/>
                </a:stretch>
              </a:blipFill>
            </p:spPr>
            <p:txBody>
              <a:bodyPr/>
              <a:lstStyle/>
              <a:p>
                <a:r>
                  <a:rPr lang="en-US">
                    <a:noFill/>
                  </a:rPr>
                  <a:t> </a:t>
                </a:r>
              </a:p>
            </p:txBody>
          </p:sp>
        </mc:Fallback>
      </mc:AlternateContent>
      <p:pic>
        <p:nvPicPr>
          <p:cNvPr id="5" name="Picture 4" descr="A red sign with a red circle and a red circle with a red circle and a red circle with a red circle with a red circle with a red circle with a black text&#10;&#10;Description automatically generated">
            <a:extLst>
              <a:ext uri="{FF2B5EF4-FFF2-40B4-BE49-F238E27FC236}">
                <a16:creationId xmlns:a16="http://schemas.microsoft.com/office/drawing/2014/main" id="{F57B5A3E-7BC1-FEFC-8562-54FA69A46A37}"/>
              </a:ext>
            </a:extLst>
          </p:cNvPr>
          <p:cNvPicPr>
            <a:picLocks noChangeAspect="1"/>
          </p:cNvPicPr>
          <p:nvPr/>
        </p:nvPicPr>
        <p:blipFill>
          <a:blip r:embed="rId8"/>
          <a:stretch>
            <a:fillRect/>
          </a:stretch>
        </p:blipFill>
        <p:spPr>
          <a:xfrm>
            <a:off x="6892871" y="1258237"/>
            <a:ext cx="1954011" cy="1491969"/>
          </a:xfrm>
          <a:prstGeom prst="rect">
            <a:avLst/>
          </a:prstGeom>
        </p:spPr>
      </p:pic>
      <p:pic>
        <p:nvPicPr>
          <p:cNvPr id="7" name="Picture 6" descr="A magnifying glass and a check mark&#10;&#10;Description automatically generated">
            <a:extLst>
              <a:ext uri="{FF2B5EF4-FFF2-40B4-BE49-F238E27FC236}">
                <a16:creationId xmlns:a16="http://schemas.microsoft.com/office/drawing/2014/main" id="{172A9292-29BF-D9D6-7CAF-DB8F4B1491D5}"/>
              </a:ext>
            </a:extLst>
          </p:cNvPr>
          <p:cNvPicPr>
            <a:picLocks noChangeAspect="1"/>
          </p:cNvPicPr>
          <p:nvPr/>
        </p:nvPicPr>
        <p:blipFill>
          <a:blip r:embed="rId9"/>
          <a:stretch>
            <a:fillRect/>
          </a:stretch>
        </p:blipFill>
        <p:spPr>
          <a:xfrm>
            <a:off x="9442784" y="488490"/>
            <a:ext cx="1078832" cy="1078832"/>
          </a:xfrm>
          <a:prstGeom prst="rect">
            <a:avLst/>
          </a:prstGeom>
        </p:spPr>
      </p:pic>
    </p:spTree>
    <p:extLst>
      <p:ext uri="{BB962C8B-B14F-4D97-AF65-F5344CB8AC3E}">
        <p14:creationId xmlns:p14="http://schemas.microsoft.com/office/powerpoint/2010/main" val="11917625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250"/>
                                        <p:tgtEl>
                                          <p:spTgt spid="8"/>
                                        </p:tgtEl>
                                      </p:cBhvr>
                                    </p:animEffect>
                                  </p:childTnLst>
                                </p:cTn>
                              </p:par>
                              <p:par>
                                <p:cTn id="8" presetID="3" presetClass="entr" presetSubtype="1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blinds(horizontal)">
                                      <p:cBhvr>
                                        <p:cTn id="10" dur="25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blinds(horizontal)">
                                      <p:cBhvr>
                                        <p:cTn id="15" dur="250"/>
                                        <p:tgtEl>
                                          <p:spTgt spid="11"/>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blinds(horizontal)">
                                      <p:cBhvr>
                                        <p:cTn id="20" dur="250"/>
                                        <p:tgtEl>
                                          <p:spTgt spid="12"/>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blinds(horizontal)">
                                      <p:cBhvr>
                                        <p:cTn id="25" dur="25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E3318-7E6C-4749-470A-1D7285171850}"/>
              </a:ext>
            </a:extLst>
          </p:cNvPr>
          <p:cNvSpPr>
            <a:spLocks noGrp="1"/>
          </p:cNvSpPr>
          <p:nvPr>
            <p:ph type="title"/>
          </p:nvPr>
        </p:nvSpPr>
        <p:spPr/>
        <p:txBody>
          <a:bodyPr>
            <a:normAutofit/>
          </a:bodyPr>
          <a:lstStyle/>
          <a:p>
            <a:r>
              <a:rPr lang="en-US" sz="4000" b="1" dirty="0">
                <a:solidFill>
                  <a:srgbClr val="861F41"/>
                </a:solidFill>
                <a:latin typeface="Bierstadt" panose="020B0004020202020204" pitchFamily="34" charset="0"/>
              </a:rPr>
              <a:t>Evaluation – Multiple Servers</a:t>
            </a:r>
          </a:p>
        </p:txBody>
      </p:sp>
      <p:sp>
        <p:nvSpPr>
          <p:cNvPr id="3" name="Slide Number Placeholder 2">
            <a:extLst>
              <a:ext uri="{FF2B5EF4-FFF2-40B4-BE49-F238E27FC236}">
                <a16:creationId xmlns:a16="http://schemas.microsoft.com/office/drawing/2014/main" id="{9D0AA22F-E435-1AB9-D2F8-D496AA4E7ACB}"/>
              </a:ext>
            </a:extLst>
          </p:cNvPr>
          <p:cNvSpPr>
            <a:spLocks noGrp="1"/>
          </p:cNvSpPr>
          <p:nvPr>
            <p:ph type="sldNum" sz="quarter" idx="12"/>
          </p:nvPr>
        </p:nvSpPr>
        <p:spPr/>
        <p:txBody>
          <a:bodyPr/>
          <a:lstStyle/>
          <a:p>
            <a:fld id="{C2D47E1E-16B8-6B43-8345-A36FFC908F81}" type="slidenum">
              <a:rPr lang="en-US" smtClean="0"/>
              <a:t>20</a:t>
            </a:fld>
            <a:endParaRPr lang="en-US"/>
          </a:p>
        </p:txBody>
      </p:sp>
      <p:pic>
        <p:nvPicPr>
          <p:cNvPr id="5" name="Picture 4" descr="A graph of a number of servers&#10;&#10;Description automatically generated with medium confidence">
            <a:extLst>
              <a:ext uri="{FF2B5EF4-FFF2-40B4-BE49-F238E27FC236}">
                <a16:creationId xmlns:a16="http://schemas.microsoft.com/office/drawing/2014/main" id="{5CD9DE6D-ED82-042D-1297-1363147C0914}"/>
              </a:ext>
            </a:extLst>
          </p:cNvPr>
          <p:cNvPicPr>
            <a:picLocks noChangeAspect="1"/>
          </p:cNvPicPr>
          <p:nvPr/>
        </p:nvPicPr>
        <p:blipFill>
          <a:blip r:embed="rId3"/>
          <a:stretch>
            <a:fillRect/>
          </a:stretch>
        </p:blipFill>
        <p:spPr>
          <a:xfrm>
            <a:off x="2965450" y="3390726"/>
            <a:ext cx="6261100" cy="3268506"/>
          </a:xfrm>
          <a:prstGeom prst="rect">
            <a:avLst/>
          </a:prstGeom>
        </p:spPr>
      </p:pic>
      <p:sp>
        <p:nvSpPr>
          <p:cNvPr id="8" name="TextBox 7">
            <a:extLst>
              <a:ext uri="{FF2B5EF4-FFF2-40B4-BE49-F238E27FC236}">
                <a16:creationId xmlns:a16="http://schemas.microsoft.com/office/drawing/2014/main" id="{240083E8-16A4-8C07-54E6-A3C95E337172}"/>
              </a:ext>
            </a:extLst>
          </p:cNvPr>
          <p:cNvSpPr txBox="1"/>
          <p:nvPr/>
        </p:nvSpPr>
        <p:spPr>
          <a:xfrm>
            <a:off x="877956" y="1714752"/>
            <a:ext cx="10849479" cy="461665"/>
          </a:xfrm>
          <a:prstGeom prst="rect">
            <a:avLst/>
          </a:prstGeom>
          <a:noFill/>
        </p:spPr>
        <p:txBody>
          <a:bodyPr wrap="square">
            <a:spAutoFit/>
          </a:bodyPr>
          <a:lstStyle/>
          <a:p>
            <a:r>
              <a:rPr lang="en-US" sz="2400" b="1" dirty="0">
                <a:solidFill>
                  <a:srgbClr val="002060"/>
                </a:solidFill>
                <a:effectLst/>
                <a:latin typeface="Bierstadt" panose="020B0004020202020204" pitchFamily="34" charset="0"/>
              </a:rPr>
              <a:t>Keyword search</a:t>
            </a:r>
            <a:r>
              <a:rPr lang="en-US" sz="2400" dirty="0">
                <a:solidFill>
                  <a:srgbClr val="002060"/>
                </a:solidFill>
                <a:effectLst/>
                <a:latin typeface="Bierstadt" panose="020B0004020202020204" pitchFamily="34" charset="0"/>
              </a:rPr>
              <a:t>: 7.4s-8.6s (1ms network latency), 10.3s-13.8s (60ms latency) </a:t>
            </a:r>
            <a:endParaRPr lang="en-US" sz="2400" dirty="0">
              <a:solidFill>
                <a:srgbClr val="002060"/>
              </a:solidFill>
              <a:latin typeface="Bierstadt" panose="020B0004020202020204" pitchFamily="34" charset="0"/>
            </a:endParaRPr>
          </a:p>
        </p:txBody>
      </p:sp>
      <p:sp>
        <p:nvSpPr>
          <p:cNvPr id="9" name="TextBox 8">
            <a:extLst>
              <a:ext uri="{FF2B5EF4-FFF2-40B4-BE49-F238E27FC236}">
                <a16:creationId xmlns:a16="http://schemas.microsoft.com/office/drawing/2014/main" id="{0E06FD65-3C60-11C9-9720-E0446ABE3A0D}"/>
              </a:ext>
            </a:extLst>
          </p:cNvPr>
          <p:cNvSpPr txBox="1"/>
          <p:nvPr/>
        </p:nvSpPr>
        <p:spPr>
          <a:xfrm>
            <a:off x="877999" y="2531742"/>
            <a:ext cx="10857588" cy="738664"/>
          </a:xfrm>
          <a:prstGeom prst="rect">
            <a:avLst/>
          </a:prstGeom>
          <a:noFill/>
        </p:spPr>
        <p:txBody>
          <a:bodyPr wrap="none" rtlCol="0">
            <a:spAutoFit/>
          </a:bodyPr>
          <a:lstStyle/>
          <a:p>
            <a:r>
              <a:rPr lang="en-US" sz="2400" b="1" dirty="0">
                <a:solidFill>
                  <a:srgbClr val="002060"/>
                </a:solidFill>
                <a:effectLst/>
                <a:latin typeface="Bierstadt" panose="020B0004020202020204" pitchFamily="34" charset="0"/>
              </a:rPr>
              <a:t>Permission revocation</a:t>
            </a:r>
            <a:r>
              <a:rPr lang="en-US" sz="2400" dirty="0">
                <a:solidFill>
                  <a:srgbClr val="002060"/>
                </a:solidFill>
                <a:effectLst/>
                <a:latin typeface="Bierstadt" panose="020B0004020202020204" pitchFamily="34" charset="0"/>
              </a:rPr>
              <a:t>: 16.5s-23.8s (1ms latency), 20.1s-25.2s (60ms latency) </a:t>
            </a:r>
            <a:endParaRPr lang="en-US" sz="2400" dirty="0">
              <a:solidFill>
                <a:srgbClr val="002060"/>
              </a:solidFill>
              <a:latin typeface="Bierstadt" panose="020B0004020202020204" pitchFamily="34" charset="0"/>
            </a:endParaRPr>
          </a:p>
          <a:p>
            <a:endParaRPr lang="en-US" dirty="0"/>
          </a:p>
        </p:txBody>
      </p:sp>
      <p:pic>
        <p:nvPicPr>
          <p:cNvPr id="6" name="Picture 5" descr="A computer servers stacked together&#10;&#10;Description automatically generated with medium confidence">
            <a:extLst>
              <a:ext uri="{FF2B5EF4-FFF2-40B4-BE49-F238E27FC236}">
                <a16:creationId xmlns:a16="http://schemas.microsoft.com/office/drawing/2014/main" id="{F6C6BC1B-BA4E-5F17-734F-79980FF3694E}"/>
              </a:ext>
            </a:extLst>
          </p:cNvPr>
          <p:cNvPicPr>
            <a:picLocks noChangeAspect="1"/>
          </p:cNvPicPr>
          <p:nvPr/>
        </p:nvPicPr>
        <p:blipFill>
          <a:blip r:embed="rId4"/>
          <a:stretch>
            <a:fillRect/>
          </a:stretch>
        </p:blipFill>
        <p:spPr>
          <a:xfrm>
            <a:off x="9982200" y="302882"/>
            <a:ext cx="1325563" cy="1325563"/>
          </a:xfrm>
          <a:prstGeom prst="rect">
            <a:avLst/>
          </a:prstGeom>
        </p:spPr>
      </p:pic>
      <p:pic>
        <p:nvPicPr>
          <p:cNvPr id="10" name="Picture 9" descr="A clipboard with a magnifying glass and a percent sign&#10;&#10;Description automatically generated">
            <a:extLst>
              <a:ext uri="{FF2B5EF4-FFF2-40B4-BE49-F238E27FC236}">
                <a16:creationId xmlns:a16="http://schemas.microsoft.com/office/drawing/2014/main" id="{BE243F23-AFE5-E4C8-F9EE-A4FEE4025F32}"/>
              </a:ext>
            </a:extLst>
          </p:cNvPr>
          <p:cNvPicPr>
            <a:picLocks noChangeAspect="1"/>
          </p:cNvPicPr>
          <p:nvPr/>
        </p:nvPicPr>
        <p:blipFill>
          <a:blip r:embed="rId5"/>
          <a:stretch>
            <a:fillRect/>
          </a:stretch>
        </p:blipFill>
        <p:spPr>
          <a:xfrm>
            <a:off x="8361948" y="302882"/>
            <a:ext cx="1211179" cy="1211179"/>
          </a:xfrm>
          <a:prstGeom prst="rect">
            <a:avLst/>
          </a:prstGeom>
        </p:spPr>
      </p:pic>
    </p:spTree>
    <p:extLst>
      <p:ext uri="{BB962C8B-B14F-4D97-AF65-F5344CB8AC3E}">
        <p14:creationId xmlns:p14="http://schemas.microsoft.com/office/powerpoint/2010/main" val="3384814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25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linds(horizontal)">
                                      <p:cBhvr>
                                        <p:cTn id="12" dur="250"/>
                                        <p:tgtEl>
                                          <p:spTgt spid="8"/>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blinds(horizontal)">
                                      <p:cBhvr>
                                        <p:cTn id="15" dur="25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E3318-7E6C-4749-470A-1D7285171850}"/>
              </a:ext>
            </a:extLst>
          </p:cNvPr>
          <p:cNvSpPr>
            <a:spLocks noGrp="1"/>
          </p:cNvSpPr>
          <p:nvPr>
            <p:ph type="title"/>
          </p:nvPr>
        </p:nvSpPr>
        <p:spPr/>
        <p:txBody>
          <a:bodyPr>
            <a:normAutofit/>
          </a:bodyPr>
          <a:lstStyle/>
          <a:p>
            <a:r>
              <a:rPr lang="en-US" sz="4000" b="1" dirty="0">
                <a:solidFill>
                  <a:srgbClr val="861F41"/>
                </a:solidFill>
                <a:latin typeface="Bierstadt" panose="020B0004020202020204" pitchFamily="34" charset="0"/>
              </a:rPr>
              <a:t>Conclusion</a:t>
            </a:r>
          </a:p>
        </p:txBody>
      </p:sp>
      <p:sp>
        <p:nvSpPr>
          <p:cNvPr id="3" name="Content Placeholder 2">
            <a:extLst>
              <a:ext uri="{FF2B5EF4-FFF2-40B4-BE49-F238E27FC236}">
                <a16:creationId xmlns:a16="http://schemas.microsoft.com/office/drawing/2014/main" id="{D2A86B49-12D7-1670-83CA-53C5F6A3F618}"/>
              </a:ext>
            </a:extLst>
          </p:cNvPr>
          <p:cNvSpPr>
            <a:spLocks noGrp="1"/>
          </p:cNvSpPr>
          <p:nvPr>
            <p:ph idx="1"/>
          </p:nvPr>
        </p:nvSpPr>
        <p:spPr>
          <a:xfrm>
            <a:off x="838199" y="1765465"/>
            <a:ext cx="11008527" cy="4667250"/>
          </a:xfrm>
        </p:spPr>
        <p:txBody>
          <a:bodyPr/>
          <a:lstStyle/>
          <a:p>
            <a:pPr marL="0" indent="0">
              <a:lnSpc>
                <a:spcPct val="150000"/>
              </a:lnSpc>
              <a:buNone/>
            </a:pPr>
            <a:r>
              <a:rPr lang="en-US" b="1" dirty="0">
                <a:solidFill>
                  <a:srgbClr val="002060"/>
                </a:solidFill>
                <a:latin typeface="Bierstadt" panose="020B0004020202020204" pitchFamily="34" charset="0"/>
              </a:rPr>
              <a:t>Our MUSES:</a:t>
            </a:r>
          </a:p>
          <a:p>
            <a:pPr>
              <a:lnSpc>
                <a:spcPct val="150000"/>
              </a:lnSpc>
            </a:pPr>
            <a:r>
              <a:rPr lang="en-US" dirty="0">
                <a:solidFill>
                  <a:srgbClr val="002060"/>
                </a:solidFill>
                <a:latin typeface="Bierstadt" panose="020B0004020202020204" pitchFamily="34" charset="0"/>
              </a:rPr>
              <a:t>Hide </a:t>
            </a:r>
            <a:r>
              <a:rPr lang="en-US" i="1" dirty="0">
                <a:solidFill>
                  <a:srgbClr val="002060"/>
                </a:solidFill>
                <a:latin typeface="Bierstadt" panose="020B0004020202020204" pitchFamily="34" charset="0"/>
              </a:rPr>
              <a:t>all</a:t>
            </a:r>
            <a:r>
              <a:rPr lang="en-US" dirty="0">
                <a:solidFill>
                  <a:srgbClr val="002060"/>
                </a:solidFill>
                <a:latin typeface="Bierstadt" panose="020B0004020202020204" pitchFamily="34" charset="0"/>
              </a:rPr>
              <a:t> statistical information: search, result, and volume patterns</a:t>
            </a:r>
          </a:p>
          <a:p>
            <a:pPr>
              <a:lnSpc>
                <a:spcPct val="150000"/>
              </a:lnSpc>
            </a:pPr>
            <a:r>
              <a:rPr lang="en-US" dirty="0">
                <a:solidFill>
                  <a:srgbClr val="002060"/>
                </a:solidFill>
                <a:latin typeface="Bierstadt" panose="020B0004020202020204" pitchFamily="34" charset="0"/>
              </a:rPr>
              <a:t>Minimal user overhead for search and permission revocation </a:t>
            </a:r>
          </a:p>
          <a:p>
            <a:pPr marL="0" indent="0">
              <a:buNone/>
            </a:pPr>
            <a:endParaRPr lang="en-US" dirty="0">
              <a:solidFill>
                <a:srgbClr val="002060"/>
              </a:solidFill>
              <a:latin typeface="Bierstadt" panose="020B0004020202020204" pitchFamily="34" charset="0"/>
            </a:endParaRPr>
          </a:p>
          <a:p>
            <a:pPr marL="0" indent="0">
              <a:buNone/>
            </a:pPr>
            <a:r>
              <a:rPr lang="en-US" dirty="0">
                <a:solidFill>
                  <a:srgbClr val="002060"/>
                </a:solidFill>
                <a:latin typeface="Bierstadt" panose="020B0004020202020204" pitchFamily="34" charset="0"/>
              </a:rPr>
              <a:t>Our artifact is available at: </a:t>
            </a:r>
            <a:r>
              <a:rPr lang="en-US" u="sng" dirty="0" err="1">
                <a:solidFill>
                  <a:schemeClr val="accent2"/>
                </a:solidFill>
                <a:latin typeface="Bierstadt" panose="020B0004020202020204" pitchFamily="34" charset="0"/>
                <a:hlinkClick r:id="rId3">
                  <a:extLst>
                    <a:ext uri="{A12FA001-AC4F-418D-AE19-62706E023703}">
                      <ahyp:hlinkClr xmlns:ahyp="http://schemas.microsoft.com/office/drawing/2018/hyperlinkcolor" val="tx"/>
                    </a:ext>
                  </a:extLst>
                </a:hlinkClick>
              </a:rPr>
              <a:t>github.com</a:t>
            </a:r>
            <a:r>
              <a:rPr lang="en-US" u="sng" dirty="0">
                <a:solidFill>
                  <a:schemeClr val="accent2"/>
                </a:solidFill>
                <a:latin typeface="Bierstadt" panose="020B0004020202020204" pitchFamily="34" charset="0"/>
                <a:hlinkClick r:id="rId3">
                  <a:extLst>
                    <a:ext uri="{A12FA001-AC4F-418D-AE19-62706E023703}">
                      <ahyp:hlinkClr xmlns:ahyp="http://schemas.microsoft.com/office/drawing/2018/hyperlinkcolor" val="tx"/>
                    </a:ext>
                  </a:extLst>
                </a:hlinkClick>
              </a:rPr>
              <a:t>/</a:t>
            </a:r>
            <a:r>
              <a:rPr lang="en-US" u="sng" dirty="0" err="1">
                <a:solidFill>
                  <a:schemeClr val="accent2"/>
                </a:solidFill>
                <a:latin typeface="Bierstadt" panose="020B0004020202020204" pitchFamily="34" charset="0"/>
                <a:hlinkClick r:id="rId3">
                  <a:extLst>
                    <a:ext uri="{A12FA001-AC4F-418D-AE19-62706E023703}">
                      <ahyp:hlinkClr xmlns:ahyp="http://schemas.microsoft.com/office/drawing/2018/hyperlinkcolor" val="tx"/>
                    </a:ext>
                  </a:extLst>
                </a:hlinkClick>
              </a:rPr>
              <a:t>vt-asaplab</a:t>
            </a:r>
            <a:r>
              <a:rPr lang="en-US" u="sng" dirty="0">
                <a:solidFill>
                  <a:schemeClr val="accent2"/>
                </a:solidFill>
                <a:latin typeface="Bierstadt" panose="020B0004020202020204" pitchFamily="34" charset="0"/>
                <a:hlinkClick r:id="rId3">
                  <a:extLst>
                    <a:ext uri="{A12FA001-AC4F-418D-AE19-62706E023703}">
                      <ahyp:hlinkClr xmlns:ahyp="http://schemas.microsoft.com/office/drawing/2018/hyperlinkcolor" val="tx"/>
                    </a:ext>
                  </a:extLst>
                </a:hlinkClick>
              </a:rPr>
              <a:t>/MUSES</a:t>
            </a:r>
            <a:endParaRPr lang="en-US" u="sng" dirty="0">
              <a:solidFill>
                <a:schemeClr val="accent2"/>
              </a:solidFill>
              <a:latin typeface="Bierstadt" panose="020B0004020202020204" pitchFamily="34" charset="0"/>
            </a:endParaRPr>
          </a:p>
        </p:txBody>
      </p:sp>
      <p:sp>
        <p:nvSpPr>
          <p:cNvPr id="4" name="Slide Number Placeholder 3">
            <a:extLst>
              <a:ext uri="{FF2B5EF4-FFF2-40B4-BE49-F238E27FC236}">
                <a16:creationId xmlns:a16="http://schemas.microsoft.com/office/drawing/2014/main" id="{7DD70D43-0F47-0947-2009-67477002B5DF}"/>
              </a:ext>
            </a:extLst>
          </p:cNvPr>
          <p:cNvSpPr>
            <a:spLocks noGrp="1"/>
          </p:cNvSpPr>
          <p:nvPr>
            <p:ph type="sldNum" sz="quarter" idx="12"/>
          </p:nvPr>
        </p:nvSpPr>
        <p:spPr/>
        <p:txBody>
          <a:bodyPr/>
          <a:lstStyle/>
          <a:p>
            <a:fld id="{C2D47E1E-16B8-6B43-8345-A36FFC908F81}" type="slidenum">
              <a:rPr lang="en-US" smtClean="0"/>
              <a:t>21</a:t>
            </a:fld>
            <a:endParaRPr lang="en-US"/>
          </a:p>
        </p:txBody>
      </p:sp>
      <p:pic>
        <p:nvPicPr>
          <p:cNvPr id="6" name="Picture 5" descr="A white sign with black text&#10;&#10;Description automatically generated">
            <a:extLst>
              <a:ext uri="{FF2B5EF4-FFF2-40B4-BE49-F238E27FC236}">
                <a16:creationId xmlns:a16="http://schemas.microsoft.com/office/drawing/2014/main" id="{9A8B1651-BC69-AAEA-730A-8A23B21281E7}"/>
              </a:ext>
            </a:extLst>
          </p:cNvPr>
          <p:cNvPicPr>
            <a:picLocks noChangeAspect="1"/>
          </p:cNvPicPr>
          <p:nvPr/>
        </p:nvPicPr>
        <p:blipFill>
          <a:blip r:embed="rId4"/>
          <a:stretch>
            <a:fillRect/>
          </a:stretch>
        </p:blipFill>
        <p:spPr>
          <a:xfrm>
            <a:off x="6440195" y="5290457"/>
            <a:ext cx="4283814" cy="1551213"/>
          </a:xfrm>
          <a:prstGeom prst="rect">
            <a:avLst/>
          </a:prstGeom>
        </p:spPr>
      </p:pic>
      <p:pic>
        <p:nvPicPr>
          <p:cNvPr id="7" name="Picture 6" descr="A black background with a black square&#10;&#10;Description automatically generated with medium confidence">
            <a:extLst>
              <a:ext uri="{FF2B5EF4-FFF2-40B4-BE49-F238E27FC236}">
                <a16:creationId xmlns:a16="http://schemas.microsoft.com/office/drawing/2014/main" id="{5D066BD9-F898-7265-728D-82EC240C5414}"/>
              </a:ext>
            </a:extLst>
          </p:cNvPr>
          <p:cNvPicPr>
            <a:picLocks noChangeAspect="1"/>
          </p:cNvPicPr>
          <p:nvPr/>
        </p:nvPicPr>
        <p:blipFill>
          <a:blip r:embed="rId5"/>
          <a:stretch>
            <a:fillRect/>
          </a:stretch>
        </p:blipFill>
        <p:spPr>
          <a:xfrm>
            <a:off x="9959974" y="4488755"/>
            <a:ext cx="574675" cy="574675"/>
          </a:xfrm>
          <a:prstGeom prst="rect">
            <a:avLst/>
          </a:prstGeom>
        </p:spPr>
      </p:pic>
      <p:pic>
        <p:nvPicPr>
          <p:cNvPr id="8" name="Picture 7" descr="A clipboard with a light bulb and checklist&#10;&#10;Description automatically generated">
            <a:extLst>
              <a:ext uri="{FF2B5EF4-FFF2-40B4-BE49-F238E27FC236}">
                <a16:creationId xmlns:a16="http://schemas.microsoft.com/office/drawing/2014/main" id="{952F2CAD-E713-C2ED-60CC-FBBA62FDA9E4}"/>
              </a:ext>
            </a:extLst>
          </p:cNvPr>
          <p:cNvPicPr>
            <a:picLocks noChangeAspect="1"/>
          </p:cNvPicPr>
          <p:nvPr/>
        </p:nvPicPr>
        <p:blipFill>
          <a:blip r:embed="rId6"/>
          <a:stretch>
            <a:fillRect/>
          </a:stretch>
        </p:blipFill>
        <p:spPr>
          <a:xfrm>
            <a:off x="8466668" y="425285"/>
            <a:ext cx="1901277" cy="1901277"/>
          </a:xfrm>
          <a:prstGeom prst="rect">
            <a:avLst/>
          </a:prstGeom>
        </p:spPr>
      </p:pic>
      <p:pic>
        <p:nvPicPr>
          <p:cNvPr id="13" name="Picture 12" descr="A cartoon hand pointing at the camera&#10;&#10;Description automatically generated">
            <a:extLst>
              <a:ext uri="{FF2B5EF4-FFF2-40B4-BE49-F238E27FC236}">
                <a16:creationId xmlns:a16="http://schemas.microsoft.com/office/drawing/2014/main" id="{E8DB68BF-A438-9096-E0FE-3B65DF719009}"/>
              </a:ext>
            </a:extLst>
          </p:cNvPr>
          <p:cNvPicPr>
            <a:picLocks noChangeAspect="1"/>
          </p:cNvPicPr>
          <p:nvPr/>
        </p:nvPicPr>
        <p:blipFill>
          <a:blip r:embed="rId7"/>
          <a:stretch>
            <a:fillRect/>
          </a:stretch>
        </p:blipFill>
        <p:spPr>
          <a:xfrm>
            <a:off x="10686794" y="729711"/>
            <a:ext cx="1159933" cy="1159933"/>
          </a:xfrm>
          <a:prstGeom prst="rect">
            <a:avLst/>
          </a:prstGeom>
        </p:spPr>
      </p:pic>
      <p:pic>
        <p:nvPicPr>
          <p:cNvPr id="14" name="Picture 8" descr="Data analysis - Free ui icons">
            <a:extLst>
              <a:ext uri="{FF2B5EF4-FFF2-40B4-BE49-F238E27FC236}">
                <a16:creationId xmlns:a16="http://schemas.microsoft.com/office/drawing/2014/main" id="{418690A7-1ABA-1799-01AE-75C2D844191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40040" y="5732045"/>
            <a:ext cx="958639" cy="95863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Icon&#10;&#10;Description automatically generated">
            <a:extLst>
              <a:ext uri="{FF2B5EF4-FFF2-40B4-BE49-F238E27FC236}">
                <a16:creationId xmlns:a16="http://schemas.microsoft.com/office/drawing/2014/main" id="{9EA50516-21B0-153D-170A-74EDED727BC8}"/>
              </a:ext>
            </a:extLst>
          </p:cNvPr>
          <p:cNvPicPr>
            <a:picLocks noChangeAspect="1"/>
          </p:cNvPicPr>
          <p:nvPr/>
        </p:nvPicPr>
        <p:blipFill>
          <a:blip r:embed="rId9"/>
          <a:stretch>
            <a:fillRect/>
          </a:stretch>
        </p:blipFill>
        <p:spPr>
          <a:xfrm>
            <a:off x="2682662" y="5698140"/>
            <a:ext cx="1338416" cy="955098"/>
          </a:xfrm>
          <a:prstGeom prst="rect">
            <a:avLst/>
          </a:prstGeom>
        </p:spPr>
      </p:pic>
      <p:grpSp>
        <p:nvGrpSpPr>
          <p:cNvPr id="20" name="Group 19">
            <a:extLst>
              <a:ext uri="{FF2B5EF4-FFF2-40B4-BE49-F238E27FC236}">
                <a16:creationId xmlns:a16="http://schemas.microsoft.com/office/drawing/2014/main" id="{CC0AC907-43B4-7ACF-D5EB-DD42819E3BEB}"/>
              </a:ext>
            </a:extLst>
          </p:cNvPr>
          <p:cNvGrpSpPr/>
          <p:nvPr/>
        </p:nvGrpSpPr>
        <p:grpSpPr>
          <a:xfrm>
            <a:off x="231475" y="5741531"/>
            <a:ext cx="927718" cy="958640"/>
            <a:chOff x="5485532" y="4789060"/>
            <a:chExt cx="1734042" cy="1734042"/>
          </a:xfrm>
        </p:grpSpPr>
        <p:pic>
          <p:nvPicPr>
            <p:cNvPr id="18" name="Picture 17" descr="Shape, rectangle&#10;&#10;Description automatically generated">
              <a:extLst>
                <a:ext uri="{FF2B5EF4-FFF2-40B4-BE49-F238E27FC236}">
                  <a16:creationId xmlns:a16="http://schemas.microsoft.com/office/drawing/2014/main" id="{DD0CACEF-995C-7C9B-AC2B-C82817239F06}"/>
                </a:ext>
              </a:extLst>
            </p:cNvPr>
            <p:cNvPicPr>
              <a:picLocks noChangeAspect="1"/>
            </p:cNvPicPr>
            <p:nvPr/>
          </p:nvPicPr>
          <p:blipFill>
            <a:blip r:embed="rId10"/>
            <a:stretch>
              <a:fillRect/>
            </a:stretch>
          </p:blipFill>
          <p:spPr>
            <a:xfrm>
              <a:off x="5485532" y="4789060"/>
              <a:ext cx="1734042" cy="1734042"/>
            </a:xfrm>
            <a:prstGeom prst="rect">
              <a:avLst/>
            </a:prstGeom>
          </p:spPr>
        </p:pic>
        <p:pic>
          <p:nvPicPr>
            <p:cNvPr id="19" name="Picture 18">
              <a:extLst>
                <a:ext uri="{FF2B5EF4-FFF2-40B4-BE49-F238E27FC236}">
                  <a16:creationId xmlns:a16="http://schemas.microsoft.com/office/drawing/2014/main" id="{634630B4-5E34-781A-5620-F2051AA36F7F}"/>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036281" y="5447385"/>
              <a:ext cx="574172" cy="574172"/>
            </a:xfrm>
            <a:prstGeom prst="rect">
              <a:avLst/>
            </a:prstGeom>
          </p:spPr>
        </p:pic>
      </p:grpSp>
      <p:pic>
        <p:nvPicPr>
          <p:cNvPr id="5" name="Picture 4" descr="A group of women in clothing&#10;&#10;Description automatically generated">
            <a:extLst>
              <a:ext uri="{FF2B5EF4-FFF2-40B4-BE49-F238E27FC236}">
                <a16:creationId xmlns:a16="http://schemas.microsoft.com/office/drawing/2014/main" id="{FCB86614-9FD5-6CF8-2752-65DEBB92948E}"/>
              </a:ext>
            </a:extLst>
          </p:cNvPr>
          <p:cNvPicPr>
            <a:picLocks noChangeAspect="1"/>
          </p:cNvPicPr>
          <p:nvPr/>
        </p:nvPicPr>
        <p:blipFill>
          <a:blip r:embed="rId12"/>
          <a:stretch>
            <a:fillRect/>
          </a:stretch>
        </p:blipFill>
        <p:spPr>
          <a:xfrm>
            <a:off x="3087175" y="1313048"/>
            <a:ext cx="2363130" cy="1013514"/>
          </a:xfrm>
          <a:prstGeom prst="rect">
            <a:avLst/>
          </a:prstGeom>
        </p:spPr>
      </p:pic>
    </p:spTree>
    <p:extLst>
      <p:ext uri="{BB962C8B-B14F-4D97-AF65-F5344CB8AC3E}">
        <p14:creationId xmlns:p14="http://schemas.microsoft.com/office/powerpoint/2010/main" val="1004921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25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250"/>
                                        <p:tgtEl>
                                          <p:spTgt spid="3">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250"/>
                                        <p:tgtEl>
                                          <p:spTgt spid="3">
                                            <p:txEl>
                                              <p:pRg st="2" end="2"/>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blinds(horizontal)">
                                      <p:cBhvr>
                                        <p:cTn id="16" dur="25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blinds(horizontal)">
                                      <p:cBhvr>
                                        <p:cTn id="21" dur="250"/>
                                        <p:tgtEl>
                                          <p:spTgt spid="3">
                                            <p:txEl>
                                              <p:pRg st="4" end="4"/>
                                            </p:txEl>
                                          </p:spTgt>
                                        </p:tgtEl>
                                      </p:cBhvr>
                                    </p:animEffect>
                                  </p:childTnLst>
                                </p:cTn>
                              </p:par>
                              <p:par>
                                <p:cTn id="22" presetID="3" presetClass="entr" presetSubtype="10" fill="hold"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blinds(horizontal)">
                                      <p:cBhvr>
                                        <p:cTn id="24" dur="250"/>
                                        <p:tgtEl>
                                          <p:spTgt spid="7"/>
                                        </p:tgtEl>
                                      </p:cBhvr>
                                    </p:animEffect>
                                  </p:childTnLst>
                                </p:cTn>
                              </p:par>
                              <p:par>
                                <p:cTn id="25" presetID="3" presetClass="entr" presetSubtype="10" fill="hold" nodeType="with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blinds(horizontal)">
                                      <p:cBhvr>
                                        <p:cTn id="27" dur="2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E1078D1-2E0A-AA14-B5F7-855F56C09361}"/>
              </a:ext>
            </a:extLst>
          </p:cNvPr>
          <p:cNvSpPr txBox="1"/>
          <p:nvPr/>
        </p:nvSpPr>
        <p:spPr>
          <a:xfrm>
            <a:off x="2371678" y="3892571"/>
            <a:ext cx="7448644" cy="1200329"/>
          </a:xfrm>
          <a:prstGeom prst="rect">
            <a:avLst/>
          </a:prstGeom>
          <a:noFill/>
        </p:spPr>
        <p:txBody>
          <a:bodyPr wrap="square" rtlCol="0">
            <a:spAutoFit/>
          </a:bodyPr>
          <a:lstStyle/>
          <a:p>
            <a:pPr algn="ctr"/>
            <a:r>
              <a:rPr lang="en-US" sz="7200" dirty="0">
                <a:solidFill>
                  <a:srgbClr val="861F41"/>
                </a:solidFill>
                <a:latin typeface="Helvetica Neue" panose="02000503000000020004" pitchFamily="2" charset="0"/>
                <a:ea typeface="Helvetica Neue" panose="02000503000000020004" pitchFamily="2" charset="0"/>
                <a:cs typeface="Helvetica Neue" panose="02000503000000020004" pitchFamily="2" charset="0"/>
              </a:rPr>
              <a:t>Q&amp;A</a:t>
            </a:r>
          </a:p>
        </p:txBody>
      </p:sp>
      <p:sp>
        <p:nvSpPr>
          <p:cNvPr id="7" name="TextBox 6">
            <a:extLst>
              <a:ext uri="{FF2B5EF4-FFF2-40B4-BE49-F238E27FC236}">
                <a16:creationId xmlns:a16="http://schemas.microsoft.com/office/drawing/2014/main" id="{5F24AC89-3C14-7005-62DA-7797EE037B93}"/>
              </a:ext>
            </a:extLst>
          </p:cNvPr>
          <p:cNvSpPr txBox="1"/>
          <p:nvPr/>
        </p:nvSpPr>
        <p:spPr>
          <a:xfrm>
            <a:off x="1046129" y="2195989"/>
            <a:ext cx="10388500" cy="769441"/>
          </a:xfrm>
          <a:prstGeom prst="rect">
            <a:avLst/>
          </a:prstGeom>
          <a:noFill/>
        </p:spPr>
        <p:txBody>
          <a:bodyPr wrap="square" rtlCol="0">
            <a:spAutoFit/>
          </a:bodyPr>
          <a:lstStyle/>
          <a:p>
            <a:pPr algn="ctr"/>
            <a:r>
              <a:rPr lang="en-US" sz="4400" b="1" dirty="0">
                <a:solidFill>
                  <a:srgbClr val="861F41"/>
                </a:solidFill>
                <a:latin typeface="Helvetica Neue" panose="02000503000000020004" pitchFamily="2" charset="0"/>
                <a:ea typeface="Helvetica Neue" panose="02000503000000020004" pitchFamily="2" charset="0"/>
                <a:cs typeface="Helvetica Neue" panose="02000503000000020004" pitchFamily="2" charset="0"/>
              </a:rPr>
              <a:t>THANK FOR YOUR ATTENTION</a:t>
            </a:r>
          </a:p>
        </p:txBody>
      </p:sp>
    </p:spTree>
    <p:extLst>
      <p:ext uri="{BB962C8B-B14F-4D97-AF65-F5344CB8AC3E}">
        <p14:creationId xmlns:p14="http://schemas.microsoft.com/office/powerpoint/2010/main" val="25431387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7E8B1C-C611-A03C-C0EB-0B277553EC8E}"/>
              </a:ext>
            </a:extLst>
          </p:cNvPr>
          <p:cNvSpPr>
            <a:spLocks noGrp="1"/>
          </p:cNvSpPr>
          <p:nvPr>
            <p:ph type="title"/>
          </p:nvPr>
        </p:nvSpPr>
        <p:spPr/>
        <p:txBody>
          <a:bodyPr>
            <a:normAutofit/>
          </a:bodyPr>
          <a:lstStyle/>
          <a:p>
            <a:r>
              <a:rPr lang="en-US" sz="4000" b="1" dirty="0">
                <a:solidFill>
                  <a:srgbClr val="861F41"/>
                </a:solidFill>
                <a:latin typeface="Bierstadt" panose="020B0004020202020204" pitchFamily="34" charset="0"/>
                <a:cs typeface="Arial" panose="020B0604020202020204" pitchFamily="34" charset="0"/>
              </a:rPr>
              <a:t>Overview</a:t>
            </a:r>
          </a:p>
        </p:txBody>
      </p:sp>
      <p:sp>
        <p:nvSpPr>
          <p:cNvPr id="6" name="Slide Number Placeholder 5">
            <a:extLst>
              <a:ext uri="{FF2B5EF4-FFF2-40B4-BE49-F238E27FC236}">
                <a16:creationId xmlns:a16="http://schemas.microsoft.com/office/drawing/2014/main" id="{70F31A8A-CEC2-AD25-6703-DD489E527F48}"/>
              </a:ext>
            </a:extLst>
          </p:cNvPr>
          <p:cNvSpPr>
            <a:spLocks noGrp="1"/>
          </p:cNvSpPr>
          <p:nvPr>
            <p:ph type="sldNum" sz="quarter" idx="12"/>
          </p:nvPr>
        </p:nvSpPr>
        <p:spPr/>
        <p:txBody>
          <a:bodyPr/>
          <a:lstStyle/>
          <a:p>
            <a:fld id="{C2D47E1E-16B8-6B43-8345-A36FFC908F81}" type="slidenum">
              <a:rPr lang="en-US" smtClean="0"/>
              <a:t>2</a:t>
            </a:fld>
            <a:endParaRPr lang="en-US"/>
          </a:p>
        </p:txBody>
      </p:sp>
      <p:pic>
        <p:nvPicPr>
          <p:cNvPr id="12" name="Picture 11" descr="A black and white text&#10;&#10;Description automatically generated">
            <a:extLst>
              <a:ext uri="{FF2B5EF4-FFF2-40B4-BE49-F238E27FC236}">
                <a16:creationId xmlns:a16="http://schemas.microsoft.com/office/drawing/2014/main" id="{A5228FDC-5B0E-20B1-0375-F645C086748A}"/>
              </a:ext>
            </a:extLst>
          </p:cNvPr>
          <p:cNvPicPr>
            <a:picLocks noChangeAspect="1"/>
          </p:cNvPicPr>
          <p:nvPr/>
        </p:nvPicPr>
        <p:blipFill>
          <a:blip r:embed="rId3"/>
          <a:stretch>
            <a:fillRect/>
          </a:stretch>
        </p:blipFill>
        <p:spPr>
          <a:xfrm>
            <a:off x="3827124" y="2185410"/>
            <a:ext cx="3543662" cy="1907381"/>
          </a:xfrm>
          <a:prstGeom prst="rect">
            <a:avLst/>
          </a:prstGeom>
        </p:spPr>
      </p:pic>
      <p:sp>
        <p:nvSpPr>
          <p:cNvPr id="14" name="TextBox 13">
            <a:extLst>
              <a:ext uri="{FF2B5EF4-FFF2-40B4-BE49-F238E27FC236}">
                <a16:creationId xmlns:a16="http://schemas.microsoft.com/office/drawing/2014/main" id="{AA241FD6-FE17-392C-9F4E-0E6C8DAC8A02}"/>
              </a:ext>
            </a:extLst>
          </p:cNvPr>
          <p:cNvSpPr txBox="1"/>
          <p:nvPr/>
        </p:nvSpPr>
        <p:spPr>
          <a:xfrm>
            <a:off x="838199" y="1490503"/>
            <a:ext cx="7523747" cy="523220"/>
          </a:xfrm>
          <a:prstGeom prst="rect">
            <a:avLst/>
          </a:prstGeom>
          <a:noFill/>
        </p:spPr>
        <p:txBody>
          <a:bodyPr wrap="square">
            <a:spAutoFit/>
          </a:bodyPr>
          <a:lstStyle/>
          <a:p>
            <a:r>
              <a:rPr lang="en-US" sz="2800" dirty="0">
                <a:solidFill>
                  <a:srgbClr val="002060"/>
                </a:solidFill>
                <a:latin typeface="Bierstadt" panose="020B0004020202020204" pitchFamily="34" charset="0"/>
              </a:rPr>
              <a:t>Users expect the ability to execute search</a:t>
            </a:r>
          </a:p>
        </p:txBody>
      </p:sp>
      <p:pic>
        <p:nvPicPr>
          <p:cNvPr id="17" name="Picture 16" descr="A computer with a magnifying glass&#10;&#10;Description automatically generated">
            <a:extLst>
              <a:ext uri="{FF2B5EF4-FFF2-40B4-BE49-F238E27FC236}">
                <a16:creationId xmlns:a16="http://schemas.microsoft.com/office/drawing/2014/main" id="{F2868B96-7846-5D2E-88CF-8CC12570811B}"/>
              </a:ext>
            </a:extLst>
          </p:cNvPr>
          <p:cNvPicPr>
            <a:picLocks noChangeAspect="1"/>
          </p:cNvPicPr>
          <p:nvPr/>
        </p:nvPicPr>
        <p:blipFill>
          <a:blip r:embed="rId4"/>
          <a:stretch>
            <a:fillRect/>
          </a:stretch>
        </p:blipFill>
        <p:spPr>
          <a:xfrm>
            <a:off x="3354802" y="4814094"/>
            <a:ext cx="4512369" cy="1907381"/>
          </a:xfrm>
          <a:prstGeom prst="rect">
            <a:avLst/>
          </a:prstGeom>
        </p:spPr>
      </p:pic>
      <p:sp>
        <p:nvSpPr>
          <p:cNvPr id="33" name="TextBox 32">
            <a:extLst>
              <a:ext uri="{FF2B5EF4-FFF2-40B4-BE49-F238E27FC236}">
                <a16:creationId xmlns:a16="http://schemas.microsoft.com/office/drawing/2014/main" id="{30098204-79BD-C238-1BA9-0C379F32B0DE}"/>
              </a:ext>
            </a:extLst>
          </p:cNvPr>
          <p:cNvSpPr txBox="1"/>
          <p:nvPr/>
        </p:nvSpPr>
        <p:spPr>
          <a:xfrm>
            <a:off x="838199" y="4264478"/>
            <a:ext cx="8901545" cy="523220"/>
          </a:xfrm>
          <a:prstGeom prst="rect">
            <a:avLst/>
          </a:prstGeom>
          <a:noFill/>
        </p:spPr>
        <p:txBody>
          <a:bodyPr wrap="square">
            <a:spAutoFit/>
          </a:bodyPr>
          <a:lstStyle/>
          <a:p>
            <a:r>
              <a:rPr lang="en-US" sz="2800" b="1" dirty="0">
                <a:solidFill>
                  <a:srgbClr val="002060"/>
                </a:solidFill>
                <a:latin typeface="Bierstadt" panose="020B0004020202020204" pitchFamily="34" charset="0"/>
              </a:rPr>
              <a:t>Challenge</a:t>
            </a:r>
            <a:r>
              <a:rPr lang="en-US" sz="2800" dirty="0">
                <a:solidFill>
                  <a:srgbClr val="002060"/>
                </a:solidFill>
                <a:latin typeface="Bierstadt" panose="020B0004020202020204" pitchFamily="34" charset="0"/>
              </a:rPr>
              <a:t>: server cannot decrypt data to search</a:t>
            </a:r>
          </a:p>
        </p:txBody>
      </p:sp>
      <p:pic>
        <p:nvPicPr>
          <p:cNvPr id="5" name="Picture 4" descr="A blue and white paper with a black background&#10;&#10;Description automatically generated">
            <a:extLst>
              <a:ext uri="{FF2B5EF4-FFF2-40B4-BE49-F238E27FC236}">
                <a16:creationId xmlns:a16="http://schemas.microsoft.com/office/drawing/2014/main" id="{5E614650-F84A-D134-15A4-C3E41779D34E}"/>
              </a:ext>
            </a:extLst>
          </p:cNvPr>
          <p:cNvPicPr>
            <a:picLocks noChangeAspect="1"/>
          </p:cNvPicPr>
          <p:nvPr/>
        </p:nvPicPr>
        <p:blipFill>
          <a:blip r:embed="rId5"/>
          <a:stretch>
            <a:fillRect/>
          </a:stretch>
        </p:blipFill>
        <p:spPr>
          <a:xfrm>
            <a:off x="10730163" y="238123"/>
            <a:ext cx="1247274" cy="1247274"/>
          </a:xfrm>
          <a:prstGeom prst="rect">
            <a:avLst/>
          </a:prstGeom>
        </p:spPr>
      </p:pic>
      <p:pic>
        <p:nvPicPr>
          <p:cNvPr id="4" name="Picture 3" descr="A book with a magnifying glass&#10;&#10;Description automatically generated">
            <a:extLst>
              <a:ext uri="{FF2B5EF4-FFF2-40B4-BE49-F238E27FC236}">
                <a16:creationId xmlns:a16="http://schemas.microsoft.com/office/drawing/2014/main" id="{7E56BBD9-6C26-65E7-744D-6BF51373291C}"/>
              </a:ext>
            </a:extLst>
          </p:cNvPr>
          <p:cNvPicPr>
            <a:picLocks noChangeAspect="1"/>
          </p:cNvPicPr>
          <p:nvPr/>
        </p:nvPicPr>
        <p:blipFill>
          <a:blip r:embed="rId6"/>
          <a:stretch>
            <a:fillRect/>
          </a:stretch>
        </p:blipFill>
        <p:spPr>
          <a:xfrm>
            <a:off x="10525376" y="5101159"/>
            <a:ext cx="1333250" cy="1333250"/>
          </a:xfrm>
          <a:prstGeom prst="rect">
            <a:avLst/>
          </a:prstGeom>
        </p:spPr>
      </p:pic>
      <p:pic>
        <p:nvPicPr>
          <p:cNvPr id="8" name="Picture 7" descr="A magnifying glass over an open book&#10;&#10;Description automatically generated">
            <a:extLst>
              <a:ext uri="{FF2B5EF4-FFF2-40B4-BE49-F238E27FC236}">
                <a16:creationId xmlns:a16="http://schemas.microsoft.com/office/drawing/2014/main" id="{8ED7BADE-B37A-4403-E18A-2D8C39B319C2}"/>
              </a:ext>
            </a:extLst>
          </p:cNvPr>
          <p:cNvPicPr>
            <a:picLocks noChangeAspect="1"/>
          </p:cNvPicPr>
          <p:nvPr/>
        </p:nvPicPr>
        <p:blipFill>
          <a:blip r:embed="rId7"/>
          <a:stretch>
            <a:fillRect/>
          </a:stretch>
        </p:blipFill>
        <p:spPr>
          <a:xfrm>
            <a:off x="9534526" y="2028582"/>
            <a:ext cx="2324100" cy="2324100"/>
          </a:xfrm>
          <a:prstGeom prst="rect">
            <a:avLst/>
          </a:prstGeom>
        </p:spPr>
      </p:pic>
      <p:pic>
        <p:nvPicPr>
          <p:cNvPr id="10" name="Picture 9" descr="A magnifying glass over a graph&#10;&#10;Description automatically generated">
            <a:extLst>
              <a:ext uri="{FF2B5EF4-FFF2-40B4-BE49-F238E27FC236}">
                <a16:creationId xmlns:a16="http://schemas.microsoft.com/office/drawing/2014/main" id="{81EEC14D-B09D-2921-C56D-1B9CF2093C59}"/>
              </a:ext>
            </a:extLst>
          </p:cNvPr>
          <p:cNvPicPr>
            <a:picLocks noChangeAspect="1"/>
          </p:cNvPicPr>
          <p:nvPr/>
        </p:nvPicPr>
        <p:blipFill>
          <a:blip r:embed="rId8"/>
          <a:stretch>
            <a:fillRect/>
          </a:stretch>
        </p:blipFill>
        <p:spPr>
          <a:xfrm>
            <a:off x="8946482" y="5146277"/>
            <a:ext cx="1243013" cy="1243013"/>
          </a:xfrm>
          <a:prstGeom prst="rect">
            <a:avLst/>
          </a:prstGeom>
        </p:spPr>
      </p:pic>
      <p:pic>
        <p:nvPicPr>
          <p:cNvPr id="13" name="Picture 12" descr="A light bulb and magnifying glass&#10;&#10;Description automatically generated">
            <a:extLst>
              <a:ext uri="{FF2B5EF4-FFF2-40B4-BE49-F238E27FC236}">
                <a16:creationId xmlns:a16="http://schemas.microsoft.com/office/drawing/2014/main" id="{70E3C148-B666-BB23-0995-22A1AA6D9E49}"/>
              </a:ext>
            </a:extLst>
          </p:cNvPr>
          <p:cNvPicPr>
            <a:picLocks noChangeAspect="1"/>
          </p:cNvPicPr>
          <p:nvPr/>
        </p:nvPicPr>
        <p:blipFill>
          <a:blip r:embed="rId9"/>
          <a:stretch>
            <a:fillRect/>
          </a:stretch>
        </p:blipFill>
        <p:spPr>
          <a:xfrm>
            <a:off x="242589" y="5742020"/>
            <a:ext cx="908015" cy="908015"/>
          </a:xfrm>
          <a:prstGeom prst="rect">
            <a:avLst/>
          </a:prstGeom>
        </p:spPr>
      </p:pic>
    </p:spTree>
    <p:extLst>
      <p:ext uri="{BB962C8B-B14F-4D97-AF65-F5344CB8AC3E}">
        <p14:creationId xmlns:p14="http://schemas.microsoft.com/office/powerpoint/2010/main" val="1263074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linds(horizontal)">
                                      <p:cBhvr>
                                        <p:cTn id="7" dur="250"/>
                                        <p:tgtEl>
                                          <p:spTgt spid="14"/>
                                        </p:tgtEl>
                                      </p:cBhvr>
                                    </p:animEffect>
                                  </p:childTnLst>
                                </p:cTn>
                              </p:par>
                              <p:par>
                                <p:cTn id="8" presetID="3" presetClass="entr" presetSubtype="1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blinds(horizontal)">
                                      <p:cBhvr>
                                        <p:cTn id="10" dur="25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33"/>
                                        </p:tgtEl>
                                        <p:attrNameLst>
                                          <p:attrName>style.visibility</p:attrName>
                                        </p:attrNameLst>
                                      </p:cBhvr>
                                      <p:to>
                                        <p:strVal val="visible"/>
                                      </p:to>
                                    </p:set>
                                    <p:animEffect transition="in" filter="blinds(horizontal)">
                                      <p:cBhvr>
                                        <p:cTn id="15" dur="250"/>
                                        <p:tgtEl>
                                          <p:spTgt spid="33"/>
                                        </p:tgtEl>
                                      </p:cBhvr>
                                    </p:animEffect>
                                  </p:childTnLst>
                                </p:cTn>
                              </p:par>
                              <p:par>
                                <p:cTn id="16" presetID="3" presetClass="entr" presetSubtype="10" fill="hold"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blinds(horizontal)">
                                      <p:cBhvr>
                                        <p:cTn id="18" dur="25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7E8B1C-C611-A03C-C0EB-0B277553EC8E}"/>
              </a:ext>
            </a:extLst>
          </p:cNvPr>
          <p:cNvSpPr>
            <a:spLocks noGrp="1"/>
          </p:cNvSpPr>
          <p:nvPr>
            <p:ph type="title"/>
          </p:nvPr>
        </p:nvSpPr>
        <p:spPr/>
        <p:txBody>
          <a:bodyPr>
            <a:normAutofit/>
          </a:bodyPr>
          <a:lstStyle/>
          <a:p>
            <a:r>
              <a:rPr lang="en-US" sz="4000" b="1" dirty="0">
                <a:solidFill>
                  <a:srgbClr val="861F41"/>
                </a:solidFill>
                <a:latin typeface="Bierstadt" panose="020B0004020202020204" pitchFamily="34" charset="0"/>
                <a:cs typeface="Arial" panose="020B0604020202020204" pitchFamily="34" charset="0"/>
              </a:rPr>
              <a:t>Overview</a:t>
            </a:r>
          </a:p>
        </p:txBody>
      </p:sp>
      <p:sp>
        <p:nvSpPr>
          <p:cNvPr id="6" name="Slide Number Placeholder 5">
            <a:extLst>
              <a:ext uri="{FF2B5EF4-FFF2-40B4-BE49-F238E27FC236}">
                <a16:creationId xmlns:a16="http://schemas.microsoft.com/office/drawing/2014/main" id="{70F31A8A-CEC2-AD25-6703-DD489E527F48}"/>
              </a:ext>
            </a:extLst>
          </p:cNvPr>
          <p:cNvSpPr>
            <a:spLocks noGrp="1"/>
          </p:cNvSpPr>
          <p:nvPr>
            <p:ph type="sldNum" sz="quarter" idx="12"/>
          </p:nvPr>
        </p:nvSpPr>
        <p:spPr/>
        <p:txBody>
          <a:bodyPr/>
          <a:lstStyle/>
          <a:p>
            <a:fld id="{C2D47E1E-16B8-6B43-8345-A36FFC908F81}" type="slidenum">
              <a:rPr lang="en-US" smtClean="0"/>
              <a:t>3</a:t>
            </a:fld>
            <a:endParaRPr lang="en-US"/>
          </a:p>
        </p:txBody>
      </p:sp>
      <p:sp>
        <p:nvSpPr>
          <p:cNvPr id="3" name="Text Placeholder 2">
            <a:extLst>
              <a:ext uri="{FF2B5EF4-FFF2-40B4-BE49-F238E27FC236}">
                <a16:creationId xmlns:a16="http://schemas.microsoft.com/office/drawing/2014/main" id="{3130EA78-7ECF-8686-AC48-B3A1CBBD0638}"/>
              </a:ext>
            </a:extLst>
          </p:cNvPr>
          <p:cNvSpPr txBox="1">
            <a:spLocks/>
          </p:cNvSpPr>
          <p:nvPr/>
        </p:nvSpPr>
        <p:spPr>
          <a:xfrm>
            <a:off x="838200" y="1385455"/>
            <a:ext cx="10710545" cy="1607126"/>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SzPct val="100000"/>
              <a:buNone/>
            </a:pPr>
            <a:r>
              <a:rPr lang="en-US" b="1" dirty="0">
                <a:solidFill>
                  <a:srgbClr val="FF0000"/>
                </a:solidFill>
                <a:latin typeface="Bierstadt" panose="020B0004020202020204" pitchFamily="34" charset="0"/>
                <a:cs typeface="Arial" panose="020B0604020202020204" pitchFamily="34" charset="0"/>
              </a:rPr>
              <a:t>Leakage-abuse Attacks in Searchable Encryption:</a:t>
            </a:r>
            <a:endParaRPr lang="en-US" b="1" dirty="0">
              <a:solidFill>
                <a:srgbClr val="FF0000"/>
              </a:solidFill>
              <a:latin typeface="Bierstadt" panose="020B0004020202020204" pitchFamily="34" charset="0"/>
              <a:ea typeface="Helvetica Neue" charset="0"/>
              <a:cs typeface="Helvetica Neue" charset="0"/>
            </a:endParaRPr>
          </a:p>
          <a:p>
            <a:pPr>
              <a:lnSpc>
                <a:spcPct val="150000"/>
              </a:lnSpc>
              <a:buSzPct val="100000"/>
              <a:buFont typeface="Wingdings" charset="2"/>
              <a:buChar char="§"/>
            </a:pPr>
            <a:r>
              <a:rPr lang="en-US" sz="2400" b="1" dirty="0">
                <a:solidFill>
                  <a:schemeClr val="accent1">
                    <a:lumMod val="50000"/>
                  </a:schemeClr>
                </a:solidFill>
                <a:latin typeface="Bierstadt" panose="020B0004020202020204" pitchFamily="34" charset="0"/>
                <a:ea typeface="Helvetica Neue" charset="0"/>
                <a:cs typeface="Helvetica Neue" charset="0"/>
              </a:rPr>
              <a:t>Search Pattern:</a:t>
            </a:r>
            <a:r>
              <a:rPr lang="en-US" sz="2400" dirty="0">
                <a:solidFill>
                  <a:schemeClr val="accent1">
                    <a:lumMod val="50000"/>
                  </a:schemeClr>
                </a:solidFill>
                <a:latin typeface="Bierstadt" panose="020B0004020202020204" pitchFamily="34" charset="0"/>
                <a:ea typeface="Helvetica Neue" charset="0"/>
                <a:cs typeface="Helvetica Neue" charset="0"/>
              </a:rPr>
              <a:t> [IKK’12, LZWT’14, OK’21]</a:t>
            </a:r>
          </a:p>
          <a:p>
            <a:pPr marL="0" indent="0">
              <a:lnSpc>
                <a:spcPct val="150000"/>
              </a:lnSpc>
              <a:buSzPct val="100000"/>
              <a:buNone/>
            </a:pPr>
            <a:endParaRPr lang="en-US" sz="2400" dirty="0">
              <a:solidFill>
                <a:schemeClr val="accent1">
                  <a:lumMod val="50000"/>
                </a:schemeClr>
              </a:solidFill>
              <a:latin typeface="Bierstadt" panose="020B0004020202020204" pitchFamily="34" charset="0"/>
              <a:ea typeface="Helvetica Neue" charset="0"/>
              <a:cs typeface="Helvetica Neue" charset="0"/>
            </a:endParaRPr>
          </a:p>
        </p:txBody>
      </p:sp>
      <p:sp>
        <p:nvSpPr>
          <p:cNvPr id="5" name="TextBox 4">
            <a:extLst>
              <a:ext uri="{FF2B5EF4-FFF2-40B4-BE49-F238E27FC236}">
                <a16:creationId xmlns:a16="http://schemas.microsoft.com/office/drawing/2014/main" id="{33C9041C-2029-A1E6-B0B8-BECBC9721363}"/>
              </a:ext>
            </a:extLst>
          </p:cNvPr>
          <p:cNvSpPr txBox="1"/>
          <p:nvPr/>
        </p:nvSpPr>
        <p:spPr>
          <a:xfrm>
            <a:off x="838200" y="4222745"/>
            <a:ext cx="10120746" cy="600164"/>
          </a:xfrm>
          <a:prstGeom prst="rect">
            <a:avLst/>
          </a:prstGeom>
          <a:noFill/>
        </p:spPr>
        <p:txBody>
          <a:bodyPr wrap="square">
            <a:spAutoFit/>
          </a:bodyPr>
          <a:lstStyle/>
          <a:p>
            <a:pPr>
              <a:lnSpc>
                <a:spcPct val="150000"/>
              </a:lnSpc>
              <a:buSzPct val="100000"/>
              <a:buFont typeface="Wingdings" charset="2"/>
              <a:buChar char="§"/>
            </a:pPr>
            <a:r>
              <a:rPr lang="en-US" sz="2400" b="1" dirty="0">
                <a:solidFill>
                  <a:schemeClr val="accent1">
                    <a:lumMod val="50000"/>
                  </a:schemeClr>
                </a:solidFill>
                <a:latin typeface="Bierstadt" panose="020B0004020202020204" pitchFamily="34" charset="0"/>
                <a:ea typeface="Helvetica Neue" charset="0"/>
                <a:cs typeface="Helvetica Neue" charset="0"/>
              </a:rPr>
              <a:t> Result Pattern:</a:t>
            </a:r>
            <a:r>
              <a:rPr lang="en-US" sz="2400" dirty="0">
                <a:solidFill>
                  <a:schemeClr val="accent1">
                    <a:lumMod val="50000"/>
                  </a:schemeClr>
                </a:solidFill>
                <a:latin typeface="Bierstadt" panose="020B0004020202020204" pitchFamily="34" charset="0"/>
                <a:ea typeface="Helvetica Neue" charset="0"/>
                <a:cs typeface="Helvetica Neue" charset="0"/>
              </a:rPr>
              <a:t> [IKK’12, CGPR’14, ZKP’16, LCNL’22, OK’22]</a:t>
            </a:r>
          </a:p>
        </p:txBody>
      </p:sp>
      <p:sp>
        <p:nvSpPr>
          <p:cNvPr id="8" name="TextBox 7">
            <a:extLst>
              <a:ext uri="{FF2B5EF4-FFF2-40B4-BE49-F238E27FC236}">
                <a16:creationId xmlns:a16="http://schemas.microsoft.com/office/drawing/2014/main" id="{48D7652D-C043-9E1A-073D-3797D24B7ED7}"/>
              </a:ext>
            </a:extLst>
          </p:cNvPr>
          <p:cNvSpPr txBox="1"/>
          <p:nvPr/>
        </p:nvSpPr>
        <p:spPr>
          <a:xfrm>
            <a:off x="826168" y="6097247"/>
            <a:ext cx="7800109" cy="600164"/>
          </a:xfrm>
          <a:prstGeom prst="rect">
            <a:avLst/>
          </a:prstGeom>
          <a:noFill/>
        </p:spPr>
        <p:txBody>
          <a:bodyPr wrap="square">
            <a:spAutoFit/>
          </a:bodyPr>
          <a:lstStyle/>
          <a:p>
            <a:pPr>
              <a:lnSpc>
                <a:spcPct val="150000"/>
              </a:lnSpc>
              <a:buSzPct val="100000"/>
              <a:buFont typeface="Wingdings" charset="2"/>
              <a:buChar char="§"/>
            </a:pPr>
            <a:r>
              <a:rPr lang="en-US" sz="2400" b="1" dirty="0">
                <a:solidFill>
                  <a:schemeClr val="accent1">
                    <a:lumMod val="50000"/>
                  </a:schemeClr>
                </a:solidFill>
                <a:latin typeface="Bierstadt" panose="020B0004020202020204" pitchFamily="34" charset="0"/>
                <a:ea typeface="Helvetica Neue" charset="0"/>
                <a:cs typeface="Helvetica Neue" charset="0"/>
              </a:rPr>
              <a:t> Volume Pattern:</a:t>
            </a:r>
            <a:r>
              <a:rPr lang="en-US" sz="2400" dirty="0">
                <a:solidFill>
                  <a:schemeClr val="accent1">
                    <a:lumMod val="50000"/>
                  </a:schemeClr>
                </a:solidFill>
                <a:latin typeface="Bierstadt" panose="020B0004020202020204" pitchFamily="34" charset="0"/>
                <a:ea typeface="Helvetica Neue" charset="0"/>
                <a:cs typeface="Helvetica Neue" charset="0"/>
              </a:rPr>
              <a:t> [BKM’19, LCNL’22, OK’22, ZWXYL’23]</a:t>
            </a:r>
          </a:p>
        </p:txBody>
      </p:sp>
      <p:pic>
        <p:nvPicPr>
          <p:cNvPr id="10" name="Picture 9" descr="A screenshot of a computer&#10;&#10;Description automatically generated">
            <a:extLst>
              <a:ext uri="{FF2B5EF4-FFF2-40B4-BE49-F238E27FC236}">
                <a16:creationId xmlns:a16="http://schemas.microsoft.com/office/drawing/2014/main" id="{ACB7EF27-E386-E9E9-35F7-8582226B3138}"/>
              </a:ext>
            </a:extLst>
          </p:cNvPr>
          <p:cNvPicPr>
            <a:picLocks noChangeAspect="1"/>
          </p:cNvPicPr>
          <p:nvPr/>
        </p:nvPicPr>
        <p:blipFill>
          <a:blip r:embed="rId3"/>
          <a:stretch>
            <a:fillRect/>
          </a:stretch>
        </p:blipFill>
        <p:spPr>
          <a:xfrm>
            <a:off x="4266881" y="2780986"/>
            <a:ext cx="3161934" cy="1507774"/>
          </a:xfrm>
          <a:prstGeom prst="rect">
            <a:avLst/>
          </a:prstGeom>
        </p:spPr>
      </p:pic>
      <p:pic>
        <p:nvPicPr>
          <p:cNvPr id="13" name="Picture 12" descr="A drawing of a diagram&#10;&#10;Description automatically generated">
            <a:extLst>
              <a:ext uri="{FF2B5EF4-FFF2-40B4-BE49-F238E27FC236}">
                <a16:creationId xmlns:a16="http://schemas.microsoft.com/office/drawing/2014/main" id="{C60FB7C8-4D83-15AC-692F-D40F05E48E7F}"/>
              </a:ext>
            </a:extLst>
          </p:cNvPr>
          <p:cNvPicPr>
            <a:picLocks noChangeAspect="1"/>
          </p:cNvPicPr>
          <p:nvPr/>
        </p:nvPicPr>
        <p:blipFill>
          <a:blip r:embed="rId4"/>
          <a:stretch>
            <a:fillRect/>
          </a:stretch>
        </p:blipFill>
        <p:spPr>
          <a:xfrm>
            <a:off x="4574962" y="4879388"/>
            <a:ext cx="2647222" cy="1202364"/>
          </a:xfrm>
          <a:prstGeom prst="rect">
            <a:avLst/>
          </a:prstGeom>
        </p:spPr>
      </p:pic>
      <p:pic>
        <p:nvPicPr>
          <p:cNvPr id="21" name="Picture 20" descr="A red devil face with a devil tail and a cloud and a black cloud&#10;&#10;Description automatically generated">
            <a:extLst>
              <a:ext uri="{FF2B5EF4-FFF2-40B4-BE49-F238E27FC236}">
                <a16:creationId xmlns:a16="http://schemas.microsoft.com/office/drawing/2014/main" id="{6B340964-66C0-A497-6878-736753C85AF7}"/>
              </a:ext>
            </a:extLst>
          </p:cNvPr>
          <p:cNvPicPr>
            <a:picLocks noChangeAspect="1"/>
          </p:cNvPicPr>
          <p:nvPr/>
        </p:nvPicPr>
        <p:blipFill>
          <a:blip r:embed="rId5"/>
          <a:stretch>
            <a:fillRect/>
          </a:stretch>
        </p:blipFill>
        <p:spPr>
          <a:xfrm>
            <a:off x="9854144" y="2534801"/>
            <a:ext cx="2209603" cy="2209603"/>
          </a:xfrm>
          <a:prstGeom prst="rect">
            <a:avLst/>
          </a:prstGeom>
        </p:spPr>
      </p:pic>
      <p:cxnSp>
        <p:nvCxnSpPr>
          <p:cNvPr id="7" name="Straight Arrow Connector 6">
            <a:extLst>
              <a:ext uri="{FF2B5EF4-FFF2-40B4-BE49-F238E27FC236}">
                <a16:creationId xmlns:a16="http://schemas.microsoft.com/office/drawing/2014/main" id="{FBD8F50A-F56A-38E8-9F8C-AAD6305981BF}"/>
              </a:ext>
            </a:extLst>
          </p:cNvPr>
          <p:cNvCxnSpPr/>
          <p:nvPr/>
        </p:nvCxnSpPr>
        <p:spPr>
          <a:xfrm>
            <a:off x="8890972" y="3254242"/>
            <a:ext cx="878670" cy="57751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7C8C120A-09BC-5676-34E2-3A398C3C4D3D}"/>
              </a:ext>
            </a:extLst>
          </p:cNvPr>
          <p:cNvCxnSpPr/>
          <p:nvPr/>
        </p:nvCxnSpPr>
        <p:spPr>
          <a:xfrm>
            <a:off x="8875295" y="4144240"/>
            <a:ext cx="89434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5AA73102-955B-04B1-EDF9-FA0C89128A29}"/>
              </a:ext>
            </a:extLst>
          </p:cNvPr>
          <p:cNvCxnSpPr>
            <a:cxnSpLocks/>
          </p:cNvCxnSpPr>
          <p:nvPr/>
        </p:nvCxnSpPr>
        <p:spPr>
          <a:xfrm flipV="1">
            <a:off x="9035716" y="4445369"/>
            <a:ext cx="733926" cy="55345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7" name="Picture 16" descr="A pair of swords crossed&#10;&#10;Description automatically generated">
            <a:extLst>
              <a:ext uri="{FF2B5EF4-FFF2-40B4-BE49-F238E27FC236}">
                <a16:creationId xmlns:a16="http://schemas.microsoft.com/office/drawing/2014/main" id="{DA0A8AE5-FD05-AC82-1163-47F47CE4F7ED}"/>
              </a:ext>
            </a:extLst>
          </p:cNvPr>
          <p:cNvPicPr>
            <a:picLocks noChangeAspect="1"/>
          </p:cNvPicPr>
          <p:nvPr/>
        </p:nvPicPr>
        <p:blipFill>
          <a:blip r:embed="rId6"/>
          <a:stretch>
            <a:fillRect/>
          </a:stretch>
        </p:blipFill>
        <p:spPr>
          <a:xfrm flipH="1">
            <a:off x="9056063" y="3723738"/>
            <a:ext cx="394855" cy="394855"/>
          </a:xfrm>
          <a:prstGeom prst="rect">
            <a:avLst/>
          </a:prstGeom>
        </p:spPr>
      </p:pic>
      <p:pic>
        <p:nvPicPr>
          <p:cNvPr id="20" name="Picture 19" descr="A cartoon of a sword&#10;&#10;Description automatically generated">
            <a:extLst>
              <a:ext uri="{FF2B5EF4-FFF2-40B4-BE49-F238E27FC236}">
                <a16:creationId xmlns:a16="http://schemas.microsoft.com/office/drawing/2014/main" id="{D33121D4-F178-FDF6-9ECA-A6EBCFCEDCE9}"/>
              </a:ext>
            </a:extLst>
          </p:cNvPr>
          <p:cNvPicPr>
            <a:picLocks noChangeAspect="1"/>
          </p:cNvPicPr>
          <p:nvPr/>
        </p:nvPicPr>
        <p:blipFill>
          <a:blip r:embed="rId7"/>
          <a:stretch>
            <a:fillRect/>
          </a:stretch>
        </p:blipFill>
        <p:spPr>
          <a:xfrm>
            <a:off x="9253491" y="3145624"/>
            <a:ext cx="366860" cy="366860"/>
          </a:xfrm>
          <a:prstGeom prst="rect">
            <a:avLst/>
          </a:prstGeom>
        </p:spPr>
      </p:pic>
      <p:pic>
        <p:nvPicPr>
          <p:cNvPr id="23" name="Picture 22" descr="A cartoon of a sword&#10;&#10;Description automatically generated">
            <a:extLst>
              <a:ext uri="{FF2B5EF4-FFF2-40B4-BE49-F238E27FC236}">
                <a16:creationId xmlns:a16="http://schemas.microsoft.com/office/drawing/2014/main" id="{A3670593-EAC3-CB4E-67BE-C19E438417B0}"/>
              </a:ext>
            </a:extLst>
          </p:cNvPr>
          <p:cNvPicPr>
            <a:picLocks noChangeAspect="1"/>
          </p:cNvPicPr>
          <p:nvPr/>
        </p:nvPicPr>
        <p:blipFill>
          <a:blip r:embed="rId8"/>
          <a:stretch>
            <a:fillRect/>
          </a:stretch>
        </p:blipFill>
        <p:spPr>
          <a:xfrm>
            <a:off x="9156549" y="4239347"/>
            <a:ext cx="420999" cy="420999"/>
          </a:xfrm>
          <a:prstGeom prst="rect">
            <a:avLst/>
          </a:prstGeom>
        </p:spPr>
      </p:pic>
      <p:pic>
        <p:nvPicPr>
          <p:cNvPr id="12" name="Picture 11" descr="A black and white screen&#10;&#10;Description automatically generated">
            <a:extLst>
              <a:ext uri="{FF2B5EF4-FFF2-40B4-BE49-F238E27FC236}">
                <a16:creationId xmlns:a16="http://schemas.microsoft.com/office/drawing/2014/main" id="{1A55CD28-2912-A762-3F9C-744E8F725097}"/>
              </a:ext>
            </a:extLst>
          </p:cNvPr>
          <p:cNvPicPr>
            <a:picLocks noChangeAspect="1"/>
          </p:cNvPicPr>
          <p:nvPr/>
        </p:nvPicPr>
        <p:blipFill>
          <a:blip r:embed="rId9"/>
          <a:stretch>
            <a:fillRect/>
          </a:stretch>
        </p:blipFill>
        <p:spPr>
          <a:xfrm>
            <a:off x="10118628" y="233796"/>
            <a:ext cx="2000355" cy="1331271"/>
          </a:xfrm>
          <a:prstGeom prst="rect">
            <a:avLst/>
          </a:prstGeom>
        </p:spPr>
      </p:pic>
      <p:sp>
        <p:nvSpPr>
          <p:cNvPr id="15" name="Oval Callout 14">
            <a:extLst>
              <a:ext uri="{FF2B5EF4-FFF2-40B4-BE49-F238E27FC236}">
                <a16:creationId xmlns:a16="http://schemas.microsoft.com/office/drawing/2014/main" id="{F9BA50ED-BC38-4435-3A4C-5265A9F71A7D}"/>
              </a:ext>
            </a:extLst>
          </p:cNvPr>
          <p:cNvSpPr/>
          <p:nvPr/>
        </p:nvSpPr>
        <p:spPr>
          <a:xfrm>
            <a:off x="8630947" y="5548661"/>
            <a:ext cx="1471569" cy="1048571"/>
          </a:xfrm>
          <a:prstGeom prst="wedgeEllipseCallout">
            <a:avLst>
              <a:gd name="adj1" fmla="val -51368"/>
              <a:gd name="adj2" fmla="val 37119"/>
            </a:avLst>
          </a:prstGeom>
          <a:noFill/>
          <a:ln w="19050">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FF0000"/>
              </a:solidFill>
              <a:latin typeface="Times New Roman" panose="02020603050405020304" pitchFamily="18" charset="0"/>
              <a:cs typeface="Times New Roman" panose="02020603050405020304" pitchFamily="18" charset="0"/>
            </a:endParaRPr>
          </a:p>
        </p:txBody>
      </p:sp>
      <p:sp>
        <p:nvSpPr>
          <p:cNvPr id="16" name="TextBox 15">
            <a:extLst>
              <a:ext uri="{FF2B5EF4-FFF2-40B4-BE49-F238E27FC236}">
                <a16:creationId xmlns:a16="http://schemas.microsoft.com/office/drawing/2014/main" id="{6F77D6B7-3CE4-BA38-A5E8-CCC9731A816E}"/>
              </a:ext>
            </a:extLst>
          </p:cNvPr>
          <p:cNvSpPr txBox="1"/>
          <p:nvPr/>
        </p:nvSpPr>
        <p:spPr>
          <a:xfrm>
            <a:off x="8610600" y="5705812"/>
            <a:ext cx="1508028" cy="1015663"/>
          </a:xfrm>
          <a:prstGeom prst="rect">
            <a:avLst/>
          </a:prstGeom>
          <a:noFill/>
        </p:spPr>
        <p:txBody>
          <a:bodyPr wrap="square" rtlCol="0">
            <a:spAutoFit/>
          </a:bodyPr>
          <a:lstStyle/>
          <a:p>
            <a:pPr algn="ctr"/>
            <a:r>
              <a:rPr lang="en-US" sz="1200" b="1" dirty="0">
                <a:solidFill>
                  <a:srgbClr val="FF0000"/>
                </a:solidFill>
                <a:latin typeface="Bierstadt" panose="020B0004020202020204" pitchFamily="34" charset="0"/>
                <a:cs typeface="Arial" panose="020B0604020202020204" pitchFamily="34" charset="0"/>
              </a:rPr>
              <a:t>Volume pattern:</a:t>
            </a:r>
            <a:r>
              <a:rPr lang="en-US" sz="1200" dirty="0">
                <a:solidFill>
                  <a:srgbClr val="FF0000"/>
                </a:solidFill>
                <a:latin typeface="Bierstadt" panose="020B0004020202020204" pitchFamily="34" charset="0"/>
                <a:cs typeface="Arial" panose="020B0604020202020204" pitchFamily="34" charset="0"/>
              </a:rPr>
              <a:t> </a:t>
            </a:r>
          </a:p>
          <a:p>
            <a:pPr algn="ctr"/>
            <a:r>
              <a:rPr lang="en-US" sz="1200" dirty="0">
                <a:latin typeface="Bierstadt" panose="020B0004020202020204" pitchFamily="34" charset="0"/>
                <a:cs typeface="Arial" panose="020B0604020202020204" pitchFamily="34" charset="0"/>
              </a:rPr>
              <a:t>The number of matching  documents</a:t>
            </a:r>
          </a:p>
          <a:p>
            <a:pPr algn="ctr"/>
            <a:endParaRPr lang="en-US" sz="1200" dirty="0">
              <a:latin typeface="Arial" panose="020B0604020202020204" pitchFamily="34" charset="0"/>
              <a:cs typeface="Arial" panose="020B0604020202020204" pitchFamily="34" charset="0"/>
            </a:endParaRPr>
          </a:p>
        </p:txBody>
      </p:sp>
      <p:sp>
        <p:nvSpPr>
          <p:cNvPr id="18" name="Oval Callout 17">
            <a:extLst>
              <a:ext uri="{FF2B5EF4-FFF2-40B4-BE49-F238E27FC236}">
                <a16:creationId xmlns:a16="http://schemas.microsoft.com/office/drawing/2014/main" id="{89E66E4E-38ED-4C6A-1D8B-53A7F641BB7F}"/>
              </a:ext>
            </a:extLst>
          </p:cNvPr>
          <p:cNvSpPr/>
          <p:nvPr/>
        </p:nvSpPr>
        <p:spPr>
          <a:xfrm>
            <a:off x="1991391" y="4937779"/>
            <a:ext cx="1471569" cy="1048571"/>
          </a:xfrm>
          <a:prstGeom prst="wedgeEllipseCallout">
            <a:avLst>
              <a:gd name="adj1" fmla="val 1777"/>
              <a:gd name="adj2" fmla="val -61559"/>
            </a:avLst>
          </a:prstGeom>
          <a:noFill/>
          <a:ln w="19050">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FF0000"/>
              </a:solidFill>
              <a:latin typeface="Times New Roman" panose="02020603050405020304" pitchFamily="18" charset="0"/>
              <a:cs typeface="Times New Roman" panose="02020603050405020304" pitchFamily="18" charset="0"/>
            </a:endParaRPr>
          </a:p>
        </p:txBody>
      </p:sp>
      <p:sp>
        <p:nvSpPr>
          <p:cNvPr id="19" name="TextBox 18">
            <a:extLst>
              <a:ext uri="{FF2B5EF4-FFF2-40B4-BE49-F238E27FC236}">
                <a16:creationId xmlns:a16="http://schemas.microsoft.com/office/drawing/2014/main" id="{A5525156-A497-A7BF-BB37-2EEED707EBF8}"/>
              </a:ext>
            </a:extLst>
          </p:cNvPr>
          <p:cNvSpPr txBox="1"/>
          <p:nvPr/>
        </p:nvSpPr>
        <p:spPr>
          <a:xfrm>
            <a:off x="1987069" y="5094624"/>
            <a:ext cx="1508028" cy="1015663"/>
          </a:xfrm>
          <a:prstGeom prst="rect">
            <a:avLst/>
          </a:prstGeom>
          <a:noFill/>
        </p:spPr>
        <p:txBody>
          <a:bodyPr wrap="square" rtlCol="0">
            <a:spAutoFit/>
          </a:bodyPr>
          <a:lstStyle/>
          <a:p>
            <a:pPr algn="ctr"/>
            <a:r>
              <a:rPr lang="en-US" sz="1200" b="1" dirty="0">
                <a:solidFill>
                  <a:srgbClr val="FF0000"/>
                </a:solidFill>
                <a:latin typeface="Bierstadt" panose="020B0004020202020204" pitchFamily="34" charset="0"/>
                <a:cs typeface="Arial" panose="020B0604020202020204" pitchFamily="34" charset="0"/>
              </a:rPr>
              <a:t>Result pattern:</a:t>
            </a:r>
            <a:r>
              <a:rPr lang="en-US" sz="1200" dirty="0">
                <a:solidFill>
                  <a:srgbClr val="FF0000"/>
                </a:solidFill>
                <a:latin typeface="Bierstadt" panose="020B0004020202020204" pitchFamily="34" charset="0"/>
                <a:cs typeface="Arial" panose="020B0604020202020204" pitchFamily="34" charset="0"/>
              </a:rPr>
              <a:t> </a:t>
            </a:r>
          </a:p>
          <a:p>
            <a:pPr algn="ctr"/>
            <a:r>
              <a:rPr lang="en-US" sz="1200" dirty="0">
                <a:latin typeface="Bierstadt" panose="020B0004020202020204" pitchFamily="34" charset="0"/>
                <a:cs typeface="Arial" panose="020B0604020202020204" pitchFamily="34" charset="0"/>
              </a:rPr>
              <a:t>Repetition of returned matching documents</a:t>
            </a:r>
          </a:p>
          <a:p>
            <a:pPr algn="ctr"/>
            <a:endParaRPr lang="en-US"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12326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250"/>
                                        <p:tgtEl>
                                          <p:spTgt spid="3"/>
                                        </p:tgtEl>
                                      </p:cBhvr>
                                    </p:animEffect>
                                  </p:childTnLst>
                                </p:cTn>
                              </p:par>
                              <p:par>
                                <p:cTn id="8" presetID="3" presetClass="entr" presetSubtype="10" fill="hold"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blinds(horizontal)">
                                      <p:cBhvr>
                                        <p:cTn id="10" dur="250"/>
                                        <p:tgtEl>
                                          <p:spTgt spid="21"/>
                                        </p:tgtEl>
                                      </p:cBhvr>
                                    </p:animEffect>
                                  </p:childTnLst>
                                </p:cTn>
                              </p:par>
                              <p:par>
                                <p:cTn id="11" presetID="3" presetClass="entr" presetSubtype="1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blinds(horizontal)">
                                      <p:cBhvr>
                                        <p:cTn id="13" dur="250"/>
                                        <p:tgtEl>
                                          <p:spTgt spid="10"/>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blinds(horizontal)">
                                      <p:cBhvr>
                                        <p:cTn id="18" dur="250"/>
                                        <p:tgtEl>
                                          <p:spTgt spid="5"/>
                                        </p:tgtEl>
                                      </p:cBhvr>
                                    </p:animEffect>
                                  </p:childTnLst>
                                </p:cTn>
                              </p:par>
                              <p:par>
                                <p:cTn id="19" presetID="3" presetClass="entr" presetSubtype="10"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blinds(horizontal)">
                                      <p:cBhvr>
                                        <p:cTn id="21" dur="250"/>
                                        <p:tgtEl>
                                          <p:spTgt spid="13"/>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blinds(horizontal)">
                                      <p:cBhvr>
                                        <p:cTn id="24" dur="250"/>
                                        <p:tgtEl>
                                          <p:spTgt spid="19"/>
                                        </p:tgtEl>
                                      </p:cBhvr>
                                    </p:animEffect>
                                  </p:childTnLst>
                                </p:cTn>
                              </p:par>
                              <p:par>
                                <p:cTn id="25" presetID="3" presetClass="entr" presetSubtype="1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blinds(horizontal)">
                                      <p:cBhvr>
                                        <p:cTn id="27" dur="250"/>
                                        <p:tgtEl>
                                          <p:spTgt spid="18"/>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blinds(horizontal)">
                                      <p:cBhvr>
                                        <p:cTn id="32" dur="250"/>
                                        <p:tgtEl>
                                          <p:spTgt spid="8"/>
                                        </p:tgtEl>
                                      </p:cBhvr>
                                    </p:animEffect>
                                  </p:childTnLst>
                                </p:cTn>
                              </p:par>
                              <p:par>
                                <p:cTn id="33" presetID="3" presetClass="entr" presetSubtype="10" fill="hold" grpId="0" nodeType="with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blinds(horizontal)">
                                      <p:cBhvr>
                                        <p:cTn id="35" dur="250"/>
                                        <p:tgtEl>
                                          <p:spTgt spid="16"/>
                                        </p:tgtEl>
                                      </p:cBhvr>
                                    </p:animEffect>
                                  </p:childTnLst>
                                </p:cTn>
                              </p:par>
                              <p:par>
                                <p:cTn id="36" presetID="3" presetClass="entr" presetSubtype="10" fill="hold" grpId="0" nodeType="with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blinds(horizontal)">
                                      <p:cBhvr>
                                        <p:cTn id="38" dur="250"/>
                                        <p:tgtEl>
                                          <p:spTgt spid="15"/>
                                        </p:tgtEl>
                                      </p:cBhvr>
                                    </p:animEffect>
                                  </p:childTnLst>
                                </p:cTn>
                              </p:par>
                            </p:childTnLst>
                          </p:cTn>
                        </p:par>
                      </p:childTnLst>
                    </p:cTn>
                  </p:par>
                  <p:par>
                    <p:cTn id="39" fill="hold">
                      <p:stCondLst>
                        <p:cond delay="indefinite"/>
                      </p:stCondLst>
                      <p:childTnLst>
                        <p:par>
                          <p:cTn id="40" fill="hold">
                            <p:stCondLst>
                              <p:cond delay="0"/>
                            </p:stCondLst>
                            <p:childTnLst>
                              <p:par>
                                <p:cTn id="41" presetID="3" presetClass="entr" presetSubtype="10" fill="hold" nodeType="clickEffect">
                                  <p:stCondLst>
                                    <p:cond delay="0"/>
                                  </p:stCondLst>
                                  <p:childTnLst>
                                    <p:set>
                                      <p:cBhvr>
                                        <p:cTn id="42" dur="1" fill="hold">
                                          <p:stCondLst>
                                            <p:cond delay="0"/>
                                          </p:stCondLst>
                                        </p:cTn>
                                        <p:tgtEl>
                                          <p:spTgt spid="7"/>
                                        </p:tgtEl>
                                        <p:attrNameLst>
                                          <p:attrName>style.visibility</p:attrName>
                                        </p:attrNameLst>
                                      </p:cBhvr>
                                      <p:to>
                                        <p:strVal val="visible"/>
                                      </p:to>
                                    </p:set>
                                    <p:animEffect transition="in" filter="blinds(horizontal)">
                                      <p:cBhvr>
                                        <p:cTn id="43" dur="250"/>
                                        <p:tgtEl>
                                          <p:spTgt spid="7"/>
                                        </p:tgtEl>
                                      </p:cBhvr>
                                    </p:animEffect>
                                  </p:childTnLst>
                                </p:cTn>
                              </p:par>
                              <p:par>
                                <p:cTn id="44" presetID="3" presetClass="entr" presetSubtype="10" fill="hold" nodeType="withEffect">
                                  <p:stCondLst>
                                    <p:cond delay="0"/>
                                  </p:stCondLst>
                                  <p:childTnLst>
                                    <p:set>
                                      <p:cBhvr>
                                        <p:cTn id="45" dur="1" fill="hold">
                                          <p:stCondLst>
                                            <p:cond delay="0"/>
                                          </p:stCondLst>
                                        </p:cTn>
                                        <p:tgtEl>
                                          <p:spTgt spid="11"/>
                                        </p:tgtEl>
                                        <p:attrNameLst>
                                          <p:attrName>style.visibility</p:attrName>
                                        </p:attrNameLst>
                                      </p:cBhvr>
                                      <p:to>
                                        <p:strVal val="visible"/>
                                      </p:to>
                                    </p:set>
                                    <p:animEffect transition="in" filter="blinds(horizontal)">
                                      <p:cBhvr>
                                        <p:cTn id="46" dur="250"/>
                                        <p:tgtEl>
                                          <p:spTgt spid="11"/>
                                        </p:tgtEl>
                                      </p:cBhvr>
                                    </p:animEffect>
                                  </p:childTnLst>
                                </p:cTn>
                              </p:par>
                              <p:par>
                                <p:cTn id="47" presetID="3" presetClass="entr" presetSubtype="10" fill="hold" nodeType="withEffect">
                                  <p:stCondLst>
                                    <p:cond delay="0"/>
                                  </p:stCondLst>
                                  <p:childTnLst>
                                    <p:set>
                                      <p:cBhvr>
                                        <p:cTn id="48" dur="1" fill="hold">
                                          <p:stCondLst>
                                            <p:cond delay="0"/>
                                          </p:stCondLst>
                                        </p:cTn>
                                        <p:tgtEl>
                                          <p:spTgt spid="14"/>
                                        </p:tgtEl>
                                        <p:attrNameLst>
                                          <p:attrName>style.visibility</p:attrName>
                                        </p:attrNameLst>
                                      </p:cBhvr>
                                      <p:to>
                                        <p:strVal val="visible"/>
                                      </p:to>
                                    </p:set>
                                    <p:animEffect transition="in" filter="blinds(horizontal)">
                                      <p:cBhvr>
                                        <p:cTn id="49" dur="250"/>
                                        <p:tgtEl>
                                          <p:spTgt spid="14"/>
                                        </p:tgtEl>
                                      </p:cBhvr>
                                    </p:animEffect>
                                  </p:childTnLst>
                                </p:cTn>
                              </p:par>
                              <p:par>
                                <p:cTn id="50" presetID="3" presetClass="entr" presetSubtype="10" fill="hold" nodeType="withEffect">
                                  <p:stCondLst>
                                    <p:cond delay="0"/>
                                  </p:stCondLst>
                                  <p:childTnLst>
                                    <p:set>
                                      <p:cBhvr>
                                        <p:cTn id="51" dur="1" fill="hold">
                                          <p:stCondLst>
                                            <p:cond delay="0"/>
                                          </p:stCondLst>
                                        </p:cTn>
                                        <p:tgtEl>
                                          <p:spTgt spid="20"/>
                                        </p:tgtEl>
                                        <p:attrNameLst>
                                          <p:attrName>style.visibility</p:attrName>
                                        </p:attrNameLst>
                                      </p:cBhvr>
                                      <p:to>
                                        <p:strVal val="visible"/>
                                      </p:to>
                                    </p:set>
                                    <p:animEffect transition="in" filter="blinds(horizontal)">
                                      <p:cBhvr>
                                        <p:cTn id="52" dur="250"/>
                                        <p:tgtEl>
                                          <p:spTgt spid="20"/>
                                        </p:tgtEl>
                                      </p:cBhvr>
                                    </p:animEffect>
                                  </p:childTnLst>
                                </p:cTn>
                              </p:par>
                              <p:par>
                                <p:cTn id="53" presetID="3" presetClass="entr" presetSubtype="10" fill="hold" nodeType="withEffect">
                                  <p:stCondLst>
                                    <p:cond delay="0"/>
                                  </p:stCondLst>
                                  <p:childTnLst>
                                    <p:set>
                                      <p:cBhvr>
                                        <p:cTn id="54" dur="1" fill="hold">
                                          <p:stCondLst>
                                            <p:cond delay="0"/>
                                          </p:stCondLst>
                                        </p:cTn>
                                        <p:tgtEl>
                                          <p:spTgt spid="17"/>
                                        </p:tgtEl>
                                        <p:attrNameLst>
                                          <p:attrName>style.visibility</p:attrName>
                                        </p:attrNameLst>
                                      </p:cBhvr>
                                      <p:to>
                                        <p:strVal val="visible"/>
                                      </p:to>
                                    </p:set>
                                    <p:animEffect transition="in" filter="blinds(horizontal)">
                                      <p:cBhvr>
                                        <p:cTn id="55" dur="250"/>
                                        <p:tgtEl>
                                          <p:spTgt spid="17"/>
                                        </p:tgtEl>
                                      </p:cBhvr>
                                    </p:animEffect>
                                  </p:childTnLst>
                                </p:cTn>
                              </p:par>
                              <p:par>
                                <p:cTn id="56" presetID="3" presetClass="entr" presetSubtype="10" fill="hold" nodeType="withEffect">
                                  <p:stCondLst>
                                    <p:cond delay="0"/>
                                  </p:stCondLst>
                                  <p:childTnLst>
                                    <p:set>
                                      <p:cBhvr>
                                        <p:cTn id="57" dur="1" fill="hold">
                                          <p:stCondLst>
                                            <p:cond delay="0"/>
                                          </p:stCondLst>
                                        </p:cTn>
                                        <p:tgtEl>
                                          <p:spTgt spid="23"/>
                                        </p:tgtEl>
                                        <p:attrNameLst>
                                          <p:attrName>style.visibility</p:attrName>
                                        </p:attrNameLst>
                                      </p:cBhvr>
                                      <p:to>
                                        <p:strVal val="visible"/>
                                      </p:to>
                                    </p:set>
                                    <p:animEffect transition="in" filter="blinds(horizontal)">
                                      <p:cBhvr>
                                        <p:cTn id="58" dur="25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8" grpId="0"/>
      <p:bldP spid="15" grpId="0" animBg="1"/>
      <p:bldP spid="16" grpId="0"/>
      <p:bldP spid="18" grpId="0" animBg="1"/>
      <p:bldP spid="1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7E8B1C-C611-A03C-C0EB-0B277553EC8E}"/>
              </a:ext>
            </a:extLst>
          </p:cNvPr>
          <p:cNvSpPr>
            <a:spLocks noGrp="1"/>
          </p:cNvSpPr>
          <p:nvPr>
            <p:ph type="title"/>
          </p:nvPr>
        </p:nvSpPr>
        <p:spPr>
          <a:xfrm>
            <a:off x="465220" y="353093"/>
            <a:ext cx="12071685" cy="1325563"/>
          </a:xfrm>
        </p:spPr>
        <p:txBody>
          <a:bodyPr>
            <a:normAutofit/>
          </a:bodyPr>
          <a:lstStyle/>
          <a:p>
            <a:r>
              <a:rPr lang="en-US" sz="4000" b="1" dirty="0">
                <a:solidFill>
                  <a:srgbClr val="861F41"/>
                </a:solidFill>
                <a:latin typeface="Bierstadt" panose="020B0004020202020204" pitchFamily="34" charset="0"/>
                <a:cs typeface="Arial" panose="020B0604020202020204" pitchFamily="34" charset="0"/>
              </a:rPr>
              <a:t>MUSES: Efficient Multi-Writer Encrypted Search</a:t>
            </a:r>
          </a:p>
        </p:txBody>
      </p:sp>
      <p:sp>
        <p:nvSpPr>
          <p:cNvPr id="6" name="Slide Number Placeholder 5">
            <a:extLst>
              <a:ext uri="{FF2B5EF4-FFF2-40B4-BE49-F238E27FC236}">
                <a16:creationId xmlns:a16="http://schemas.microsoft.com/office/drawing/2014/main" id="{272BCB1B-051A-AEDD-E5C1-1D6496FFE5A4}"/>
              </a:ext>
            </a:extLst>
          </p:cNvPr>
          <p:cNvSpPr>
            <a:spLocks noGrp="1"/>
          </p:cNvSpPr>
          <p:nvPr>
            <p:ph type="sldNum" sz="quarter" idx="12"/>
          </p:nvPr>
        </p:nvSpPr>
        <p:spPr/>
        <p:txBody>
          <a:bodyPr/>
          <a:lstStyle/>
          <a:p>
            <a:fld id="{C2D47E1E-16B8-6B43-8345-A36FFC908F81}" type="slidenum">
              <a:rPr lang="en-US" smtClean="0"/>
              <a:t>4</a:t>
            </a:fld>
            <a:endParaRPr lang="en-US"/>
          </a:p>
        </p:txBody>
      </p:sp>
      <p:sp>
        <p:nvSpPr>
          <p:cNvPr id="3" name="TextBox 2">
            <a:extLst>
              <a:ext uri="{FF2B5EF4-FFF2-40B4-BE49-F238E27FC236}">
                <a16:creationId xmlns:a16="http://schemas.microsoft.com/office/drawing/2014/main" id="{2CBC7F57-425E-6D51-C373-920DB05FED9F}"/>
              </a:ext>
            </a:extLst>
          </p:cNvPr>
          <p:cNvSpPr txBox="1"/>
          <p:nvPr/>
        </p:nvSpPr>
        <p:spPr>
          <a:xfrm>
            <a:off x="465220" y="1522240"/>
            <a:ext cx="8028416" cy="2262158"/>
          </a:xfrm>
          <a:prstGeom prst="rect">
            <a:avLst/>
          </a:prstGeom>
          <a:noFill/>
        </p:spPr>
        <p:txBody>
          <a:bodyPr wrap="none" rtlCol="0">
            <a:spAutoFit/>
          </a:bodyPr>
          <a:lstStyle/>
          <a:p>
            <a:pPr>
              <a:lnSpc>
                <a:spcPct val="150000"/>
              </a:lnSpc>
            </a:pPr>
            <a:r>
              <a:rPr lang="en-US" sz="2400" b="1" dirty="0">
                <a:solidFill>
                  <a:srgbClr val="002060"/>
                </a:solidFill>
                <a:latin typeface="Bierstadt" panose="020B0004020202020204" pitchFamily="34" charset="0"/>
              </a:rPr>
              <a:t>Practical examples of searchable encrypted platforms: </a:t>
            </a:r>
            <a:endParaRPr lang="en-US" sz="2400" dirty="0">
              <a:latin typeface="Bierstadt" panose="020B0004020202020204" pitchFamily="34" charset="0"/>
            </a:endParaRPr>
          </a:p>
          <a:p>
            <a:pPr marL="457200" indent="-457200">
              <a:lnSpc>
                <a:spcPct val="150000"/>
              </a:lnSpc>
              <a:buFont typeface="Wingdings" pitchFamily="2" charset="2"/>
              <a:buChar char="ü"/>
            </a:pPr>
            <a:r>
              <a:rPr lang="en-US" sz="2400" dirty="0" err="1">
                <a:solidFill>
                  <a:srgbClr val="002060"/>
                </a:solidFill>
                <a:latin typeface="Bierstadt" panose="020B0004020202020204" pitchFamily="34" charset="0"/>
              </a:rPr>
              <a:t>Cosmian</a:t>
            </a:r>
            <a:endParaRPr lang="en-US" sz="2400" dirty="0">
              <a:solidFill>
                <a:srgbClr val="002060"/>
              </a:solidFill>
              <a:latin typeface="Bierstadt" panose="020B0004020202020204" pitchFamily="34" charset="0"/>
            </a:endParaRPr>
          </a:p>
          <a:p>
            <a:pPr marL="457200" indent="-457200">
              <a:lnSpc>
                <a:spcPct val="150000"/>
              </a:lnSpc>
              <a:buFont typeface="Wingdings" pitchFamily="2" charset="2"/>
              <a:buChar char="ü"/>
            </a:pPr>
            <a:r>
              <a:rPr lang="en-US" sz="2400" dirty="0">
                <a:solidFill>
                  <a:srgbClr val="002060"/>
                </a:solidFill>
                <a:latin typeface="Bierstadt" panose="020B0004020202020204" pitchFamily="34" charset="0"/>
              </a:rPr>
              <a:t>Amazon AWS Database Encryption SDK</a:t>
            </a:r>
          </a:p>
          <a:p>
            <a:pPr marL="457200" indent="-457200">
              <a:lnSpc>
                <a:spcPct val="150000"/>
              </a:lnSpc>
              <a:buFont typeface="Wingdings" pitchFamily="2" charset="2"/>
              <a:buChar char="ü"/>
            </a:pPr>
            <a:r>
              <a:rPr lang="en-US" sz="2400" dirty="0">
                <a:solidFill>
                  <a:srgbClr val="002060"/>
                </a:solidFill>
                <a:latin typeface="Bierstadt" panose="020B0004020202020204" pitchFamily="34" charset="0"/>
              </a:rPr>
              <a:t>MongoDB</a:t>
            </a:r>
          </a:p>
        </p:txBody>
      </p:sp>
      <p:pic>
        <p:nvPicPr>
          <p:cNvPr id="5" name="Picture 4" descr="A red and black logo&#10;&#10;Description automatically generated">
            <a:extLst>
              <a:ext uri="{FF2B5EF4-FFF2-40B4-BE49-F238E27FC236}">
                <a16:creationId xmlns:a16="http://schemas.microsoft.com/office/drawing/2014/main" id="{85D59DEF-0D04-A8BE-4972-54C25416D1CD}"/>
              </a:ext>
            </a:extLst>
          </p:cNvPr>
          <p:cNvPicPr>
            <a:picLocks noChangeAspect="1"/>
          </p:cNvPicPr>
          <p:nvPr/>
        </p:nvPicPr>
        <p:blipFill>
          <a:blip r:embed="rId3"/>
          <a:stretch>
            <a:fillRect/>
          </a:stretch>
        </p:blipFill>
        <p:spPr>
          <a:xfrm>
            <a:off x="2360862" y="2125266"/>
            <a:ext cx="528053" cy="528053"/>
          </a:xfrm>
          <a:prstGeom prst="rect">
            <a:avLst/>
          </a:prstGeom>
        </p:spPr>
      </p:pic>
      <p:pic>
        <p:nvPicPr>
          <p:cNvPr id="8" name="Picture 7" descr="A logo on a black background&#10;&#10;Description automatically generated">
            <a:extLst>
              <a:ext uri="{FF2B5EF4-FFF2-40B4-BE49-F238E27FC236}">
                <a16:creationId xmlns:a16="http://schemas.microsoft.com/office/drawing/2014/main" id="{492AF27D-D125-2D0F-80B6-637D2CEE861C}"/>
              </a:ext>
            </a:extLst>
          </p:cNvPr>
          <p:cNvPicPr>
            <a:picLocks noChangeAspect="1"/>
          </p:cNvPicPr>
          <p:nvPr/>
        </p:nvPicPr>
        <p:blipFill>
          <a:blip r:embed="rId4"/>
          <a:stretch>
            <a:fillRect/>
          </a:stretch>
        </p:blipFill>
        <p:spPr>
          <a:xfrm>
            <a:off x="6252411" y="2476695"/>
            <a:ext cx="1333127" cy="989430"/>
          </a:xfrm>
          <a:prstGeom prst="rect">
            <a:avLst/>
          </a:prstGeom>
        </p:spPr>
      </p:pic>
      <p:pic>
        <p:nvPicPr>
          <p:cNvPr id="10" name="Picture 9" descr="A green leaf with black background&#10;&#10;Description automatically generated">
            <a:extLst>
              <a:ext uri="{FF2B5EF4-FFF2-40B4-BE49-F238E27FC236}">
                <a16:creationId xmlns:a16="http://schemas.microsoft.com/office/drawing/2014/main" id="{76E713DD-CA71-8709-4658-E19CD099EEBF}"/>
              </a:ext>
            </a:extLst>
          </p:cNvPr>
          <p:cNvPicPr>
            <a:picLocks noChangeAspect="1"/>
          </p:cNvPicPr>
          <p:nvPr/>
        </p:nvPicPr>
        <p:blipFill>
          <a:blip r:embed="rId5"/>
          <a:stretch>
            <a:fillRect/>
          </a:stretch>
        </p:blipFill>
        <p:spPr>
          <a:xfrm>
            <a:off x="2360862" y="3240141"/>
            <a:ext cx="791412" cy="791412"/>
          </a:xfrm>
          <a:prstGeom prst="rect">
            <a:avLst/>
          </a:prstGeom>
        </p:spPr>
      </p:pic>
      <p:sp>
        <p:nvSpPr>
          <p:cNvPr id="11" name="TextBox 10">
            <a:extLst>
              <a:ext uri="{FF2B5EF4-FFF2-40B4-BE49-F238E27FC236}">
                <a16:creationId xmlns:a16="http://schemas.microsoft.com/office/drawing/2014/main" id="{F1CD297C-03C0-4B64-CB3E-828E9F0E4B73}"/>
              </a:ext>
            </a:extLst>
          </p:cNvPr>
          <p:cNvSpPr txBox="1"/>
          <p:nvPr/>
        </p:nvSpPr>
        <p:spPr>
          <a:xfrm>
            <a:off x="465220" y="4231008"/>
            <a:ext cx="10794815" cy="2262158"/>
          </a:xfrm>
          <a:prstGeom prst="rect">
            <a:avLst/>
          </a:prstGeom>
          <a:noFill/>
        </p:spPr>
        <p:txBody>
          <a:bodyPr wrap="none" rtlCol="0">
            <a:spAutoFit/>
          </a:bodyPr>
          <a:lstStyle/>
          <a:p>
            <a:pPr>
              <a:lnSpc>
                <a:spcPct val="150000"/>
              </a:lnSpc>
            </a:pPr>
            <a:r>
              <a:rPr lang="en-US" sz="2400" dirty="0">
                <a:solidFill>
                  <a:srgbClr val="002060"/>
                </a:solidFill>
                <a:latin typeface="Bierstadt" panose="020B0004020202020204" pitchFamily="34" charset="0"/>
              </a:rPr>
              <a:t>We propose </a:t>
            </a:r>
            <a:r>
              <a:rPr lang="en-US" sz="2400" b="1" dirty="0">
                <a:solidFill>
                  <a:srgbClr val="002060"/>
                </a:solidFill>
                <a:latin typeface="Bierstadt" panose="020B0004020202020204" pitchFamily="34" charset="0"/>
              </a:rPr>
              <a:t>MUSES</a:t>
            </a:r>
            <a:r>
              <a:rPr lang="en-US" sz="2400" dirty="0">
                <a:solidFill>
                  <a:srgbClr val="002060"/>
                </a:solidFill>
                <a:latin typeface="Bierstadt" panose="020B0004020202020204" pitchFamily="34" charset="0"/>
              </a:rPr>
              <a:t>, which features by:</a:t>
            </a:r>
          </a:p>
          <a:p>
            <a:pPr marL="457200" indent="-457200">
              <a:lnSpc>
                <a:spcPct val="150000"/>
              </a:lnSpc>
              <a:buFont typeface="Wingdings" pitchFamily="2" charset="2"/>
              <a:buChar char="ü"/>
            </a:pPr>
            <a:r>
              <a:rPr lang="en-US" sz="2400" dirty="0">
                <a:solidFill>
                  <a:srgbClr val="002060"/>
                </a:solidFill>
                <a:latin typeface="Bierstadt" panose="020B0004020202020204" pitchFamily="34" charset="0"/>
              </a:rPr>
              <a:t>Multi-writer support</a:t>
            </a:r>
          </a:p>
          <a:p>
            <a:pPr marL="457200" indent="-457200">
              <a:lnSpc>
                <a:spcPct val="150000"/>
              </a:lnSpc>
              <a:buFont typeface="Wingdings" pitchFamily="2" charset="2"/>
              <a:buChar char="ü"/>
            </a:pPr>
            <a:r>
              <a:rPr lang="en-US" sz="2400" dirty="0">
                <a:solidFill>
                  <a:srgbClr val="002060"/>
                </a:solidFill>
                <a:latin typeface="Bierstadt" panose="020B0004020202020204" pitchFamily="34" charset="0"/>
              </a:rPr>
              <a:t>Hide all statistical information, including search, result, and volume patterns</a:t>
            </a:r>
          </a:p>
          <a:p>
            <a:pPr marL="457200" indent="-457200">
              <a:lnSpc>
                <a:spcPct val="150000"/>
              </a:lnSpc>
              <a:buFont typeface="Wingdings" pitchFamily="2" charset="2"/>
              <a:buChar char="ü"/>
            </a:pPr>
            <a:r>
              <a:rPr lang="en-US" sz="2400" dirty="0">
                <a:solidFill>
                  <a:srgbClr val="002060"/>
                </a:solidFill>
                <a:latin typeface="Bierstadt" panose="020B0004020202020204" pitchFamily="34" charset="0"/>
              </a:rPr>
              <a:t>Minimal user overhead (regarding computation and communication costs)</a:t>
            </a:r>
          </a:p>
        </p:txBody>
      </p:sp>
      <p:grpSp>
        <p:nvGrpSpPr>
          <p:cNvPr id="18" name="Group 17">
            <a:extLst>
              <a:ext uri="{FF2B5EF4-FFF2-40B4-BE49-F238E27FC236}">
                <a16:creationId xmlns:a16="http://schemas.microsoft.com/office/drawing/2014/main" id="{4151D1E3-5B5E-0AEF-040E-9AE02572E9A7}"/>
              </a:ext>
            </a:extLst>
          </p:cNvPr>
          <p:cNvGrpSpPr/>
          <p:nvPr/>
        </p:nvGrpSpPr>
        <p:grpSpPr>
          <a:xfrm>
            <a:off x="3932886" y="4791296"/>
            <a:ext cx="1357320" cy="733040"/>
            <a:chOff x="3848662" y="4791296"/>
            <a:chExt cx="1357320" cy="733040"/>
          </a:xfrm>
        </p:grpSpPr>
        <p:pic>
          <p:nvPicPr>
            <p:cNvPr id="15" name="Picture 14" descr="A person with glasses&#10;&#10;Description automatically generated">
              <a:extLst>
                <a:ext uri="{FF2B5EF4-FFF2-40B4-BE49-F238E27FC236}">
                  <a16:creationId xmlns:a16="http://schemas.microsoft.com/office/drawing/2014/main" id="{1F9CC260-B281-5FD1-E88F-ACB08A814041}"/>
                </a:ext>
              </a:extLst>
            </p:cNvPr>
            <p:cNvPicPr>
              <a:picLocks noChangeAspect="1"/>
            </p:cNvPicPr>
            <p:nvPr/>
          </p:nvPicPr>
          <p:blipFill>
            <a:blip r:embed="rId6"/>
            <a:stretch>
              <a:fillRect/>
            </a:stretch>
          </p:blipFill>
          <p:spPr>
            <a:xfrm>
              <a:off x="3848662" y="4791296"/>
              <a:ext cx="434580" cy="570791"/>
            </a:xfrm>
            <a:prstGeom prst="rect">
              <a:avLst/>
            </a:prstGeom>
          </p:spPr>
        </p:pic>
        <p:pic>
          <p:nvPicPr>
            <p:cNvPr id="16" name="Picture 15" descr="A person with glasses&#10;&#10;Description automatically generated">
              <a:extLst>
                <a:ext uri="{FF2B5EF4-FFF2-40B4-BE49-F238E27FC236}">
                  <a16:creationId xmlns:a16="http://schemas.microsoft.com/office/drawing/2014/main" id="{E40E77DC-D25F-DF87-0710-DA769729EBAE}"/>
                </a:ext>
              </a:extLst>
            </p:cNvPr>
            <p:cNvPicPr>
              <a:picLocks noChangeAspect="1"/>
            </p:cNvPicPr>
            <p:nvPr/>
          </p:nvPicPr>
          <p:blipFill>
            <a:blip r:embed="rId6"/>
            <a:stretch>
              <a:fillRect/>
            </a:stretch>
          </p:blipFill>
          <p:spPr>
            <a:xfrm>
              <a:off x="4310032" y="4953545"/>
              <a:ext cx="434580" cy="570791"/>
            </a:xfrm>
            <a:prstGeom prst="rect">
              <a:avLst/>
            </a:prstGeom>
          </p:spPr>
        </p:pic>
        <p:pic>
          <p:nvPicPr>
            <p:cNvPr id="17" name="Picture 16" descr="A person with glasses&#10;&#10;Description automatically generated">
              <a:extLst>
                <a:ext uri="{FF2B5EF4-FFF2-40B4-BE49-F238E27FC236}">
                  <a16:creationId xmlns:a16="http://schemas.microsoft.com/office/drawing/2014/main" id="{DCE59CD7-020F-429E-A66C-585ACD3CAA60}"/>
                </a:ext>
              </a:extLst>
            </p:cNvPr>
            <p:cNvPicPr>
              <a:picLocks noChangeAspect="1"/>
            </p:cNvPicPr>
            <p:nvPr/>
          </p:nvPicPr>
          <p:blipFill>
            <a:blip r:embed="rId6"/>
            <a:stretch>
              <a:fillRect/>
            </a:stretch>
          </p:blipFill>
          <p:spPr>
            <a:xfrm>
              <a:off x="4771402" y="4806299"/>
              <a:ext cx="434580" cy="570791"/>
            </a:xfrm>
            <a:prstGeom prst="rect">
              <a:avLst/>
            </a:prstGeom>
          </p:spPr>
        </p:pic>
      </p:grpSp>
      <p:pic>
        <p:nvPicPr>
          <p:cNvPr id="24" name="Picture 23" descr="A blue shield with a lock&#10;&#10;Description automatically generated">
            <a:extLst>
              <a:ext uri="{FF2B5EF4-FFF2-40B4-BE49-F238E27FC236}">
                <a16:creationId xmlns:a16="http://schemas.microsoft.com/office/drawing/2014/main" id="{EC290FC8-3A0D-6176-A8FD-7E0C16D6EBD7}"/>
              </a:ext>
            </a:extLst>
          </p:cNvPr>
          <p:cNvPicPr>
            <a:picLocks noChangeAspect="1"/>
          </p:cNvPicPr>
          <p:nvPr/>
        </p:nvPicPr>
        <p:blipFill>
          <a:blip r:embed="rId7"/>
          <a:stretch>
            <a:fillRect/>
          </a:stretch>
        </p:blipFill>
        <p:spPr>
          <a:xfrm>
            <a:off x="11173744" y="5271077"/>
            <a:ext cx="655626" cy="592335"/>
          </a:xfrm>
          <a:prstGeom prst="rect">
            <a:avLst/>
          </a:prstGeom>
        </p:spPr>
      </p:pic>
      <p:pic>
        <p:nvPicPr>
          <p:cNvPr id="26" name="Picture 25" descr="A speedometer with different colored faces&#10;&#10;Description automatically generated">
            <a:extLst>
              <a:ext uri="{FF2B5EF4-FFF2-40B4-BE49-F238E27FC236}">
                <a16:creationId xmlns:a16="http://schemas.microsoft.com/office/drawing/2014/main" id="{AB63257C-A127-BAA5-313E-B9ED836E1B60}"/>
              </a:ext>
            </a:extLst>
          </p:cNvPr>
          <p:cNvPicPr>
            <a:picLocks noChangeAspect="1"/>
          </p:cNvPicPr>
          <p:nvPr/>
        </p:nvPicPr>
        <p:blipFill>
          <a:blip r:embed="rId8"/>
          <a:stretch>
            <a:fillRect/>
          </a:stretch>
        </p:blipFill>
        <p:spPr>
          <a:xfrm>
            <a:off x="10937831" y="5899508"/>
            <a:ext cx="655626" cy="480906"/>
          </a:xfrm>
          <a:prstGeom prst="rect">
            <a:avLst/>
          </a:prstGeom>
        </p:spPr>
      </p:pic>
      <p:pic>
        <p:nvPicPr>
          <p:cNvPr id="7" name="Picture 6" descr="A screen shot of a fingerprint&#10;&#10;Description automatically generated">
            <a:extLst>
              <a:ext uri="{FF2B5EF4-FFF2-40B4-BE49-F238E27FC236}">
                <a16:creationId xmlns:a16="http://schemas.microsoft.com/office/drawing/2014/main" id="{BCDB3563-18AE-3A14-F3A0-49C87DAFCB9E}"/>
              </a:ext>
            </a:extLst>
          </p:cNvPr>
          <p:cNvPicPr>
            <a:picLocks noChangeAspect="1"/>
          </p:cNvPicPr>
          <p:nvPr/>
        </p:nvPicPr>
        <p:blipFill>
          <a:blip r:embed="rId9"/>
          <a:stretch>
            <a:fillRect/>
          </a:stretch>
        </p:blipFill>
        <p:spPr>
          <a:xfrm>
            <a:off x="7745321" y="2475455"/>
            <a:ext cx="4171634" cy="2262158"/>
          </a:xfrm>
          <a:prstGeom prst="rect">
            <a:avLst/>
          </a:prstGeom>
        </p:spPr>
      </p:pic>
    </p:spTree>
    <p:extLst>
      <p:ext uri="{BB962C8B-B14F-4D97-AF65-F5344CB8AC3E}">
        <p14:creationId xmlns:p14="http://schemas.microsoft.com/office/powerpoint/2010/main" val="287367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250"/>
                                        <p:tgtEl>
                                          <p:spTgt spid="3"/>
                                        </p:tgtEl>
                                      </p:cBhvr>
                                    </p:animEffect>
                                  </p:childTnLst>
                                </p:cTn>
                              </p:par>
                              <p:par>
                                <p:cTn id="8" presetID="3" presetClass="entr" presetSubtype="1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linds(horizontal)">
                                      <p:cBhvr>
                                        <p:cTn id="10" dur="250"/>
                                        <p:tgtEl>
                                          <p:spTgt spid="5"/>
                                        </p:tgtEl>
                                      </p:cBhvr>
                                    </p:animEffect>
                                  </p:childTnLst>
                                </p:cTn>
                              </p:par>
                              <p:par>
                                <p:cTn id="11" presetID="3" presetClass="entr" presetSubtype="1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blinds(horizontal)">
                                      <p:cBhvr>
                                        <p:cTn id="13" dur="250"/>
                                        <p:tgtEl>
                                          <p:spTgt spid="10"/>
                                        </p:tgtEl>
                                      </p:cBhvr>
                                    </p:animEffect>
                                  </p:childTnLst>
                                </p:cTn>
                              </p:par>
                              <p:par>
                                <p:cTn id="14" presetID="3" presetClass="entr" presetSubtype="10" fill="hold"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blinds(horizontal)">
                                      <p:cBhvr>
                                        <p:cTn id="16" dur="25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blinds(horizontal)">
                                      <p:cBhvr>
                                        <p:cTn id="21" dur="250"/>
                                        <p:tgtEl>
                                          <p:spTgt spid="11"/>
                                        </p:tgtEl>
                                      </p:cBhvr>
                                    </p:animEffect>
                                  </p:childTnLst>
                                </p:cTn>
                              </p:par>
                              <p:par>
                                <p:cTn id="22" presetID="3" presetClass="entr" presetSubtype="10" fill="hold" nodeType="with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blinds(horizontal)">
                                      <p:cBhvr>
                                        <p:cTn id="24" dur="250"/>
                                        <p:tgtEl>
                                          <p:spTgt spid="18"/>
                                        </p:tgtEl>
                                      </p:cBhvr>
                                    </p:animEffect>
                                  </p:childTnLst>
                                </p:cTn>
                              </p:par>
                              <p:par>
                                <p:cTn id="25" presetID="3" presetClass="entr" presetSubtype="10" fill="hold" nodeType="with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blinds(horizontal)">
                                      <p:cBhvr>
                                        <p:cTn id="27" dur="250"/>
                                        <p:tgtEl>
                                          <p:spTgt spid="24"/>
                                        </p:tgtEl>
                                      </p:cBhvr>
                                    </p:animEffect>
                                  </p:childTnLst>
                                </p:cTn>
                              </p:par>
                              <p:par>
                                <p:cTn id="28" presetID="3" presetClass="entr" presetSubtype="10" fill="hold" nodeType="withEffect">
                                  <p:stCondLst>
                                    <p:cond delay="0"/>
                                  </p:stCondLst>
                                  <p:childTnLst>
                                    <p:set>
                                      <p:cBhvr>
                                        <p:cTn id="29" dur="1" fill="hold">
                                          <p:stCondLst>
                                            <p:cond delay="0"/>
                                          </p:stCondLst>
                                        </p:cTn>
                                        <p:tgtEl>
                                          <p:spTgt spid="26"/>
                                        </p:tgtEl>
                                        <p:attrNameLst>
                                          <p:attrName>style.visibility</p:attrName>
                                        </p:attrNameLst>
                                      </p:cBhvr>
                                      <p:to>
                                        <p:strVal val="visible"/>
                                      </p:to>
                                    </p:set>
                                    <p:animEffect transition="in" filter="blinds(horizontal)">
                                      <p:cBhvr>
                                        <p:cTn id="30" dur="25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1"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C96AD9-7A97-D984-1145-33B7EE763454}"/>
              </a:ext>
            </a:extLst>
          </p:cNvPr>
          <p:cNvSpPr>
            <a:spLocks noGrp="1"/>
          </p:cNvSpPr>
          <p:nvPr>
            <p:ph type="title"/>
          </p:nvPr>
        </p:nvSpPr>
        <p:spPr>
          <a:xfrm>
            <a:off x="838200" y="353932"/>
            <a:ext cx="10515600" cy="1325563"/>
          </a:xfrm>
        </p:spPr>
        <p:txBody>
          <a:bodyPr>
            <a:normAutofit/>
          </a:bodyPr>
          <a:lstStyle/>
          <a:p>
            <a:r>
              <a:rPr lang="en-US" sz="4000" b="1" dirty="0">
                <a:solidFill>
                  <a:srgbClr val="861F41"/>
                </a:solidFill>
                <a:latin typeface="Bierstadt" panose="020B0004020202020204" pitchFamily="34" charset="0"/>
                <a:cs typeface="Arial" panose="020B0604020202020204" pitchFamily="34" charset="0"/>
              </a:rPr>
              <a:t>System and Threat Model</a:t>
            </a:r>
          </a:p>
        </p:txBody>
      </p:sp>
      <p:sp>
        <p:nvSpPr>
          <p:cNvPr id="6" name="Slide Number Placeholder 5">
            <a:extLst>
              <a:ext uri="{FF2B5EF4-FFF2-40B4-BE49-F238E27FC236}">
                <a16:creationId xmlns:a16="http://schemas.microsoft.com/office/drawing/2014/main" id="{9CA00F0C-CF5A-B997-257D-DD8104B01326}"/>
              </a:ext>
            </a:extLst>
          </p:cNvPr>
          <p:cNvSpPr>
            <a:spLocks noGrp="1"/>
          </p:cNvSpPr>
          <p:nvPr>
            <p:ph type="sldNum" sz="quarter" idx="12"/>
          </p:nvPr>
        </p:nvSpPr>
        <p:spPr/>
        <p:txBody>
          <a:bodyPr/>
          <a:lstStyle/>
          <a:p>
            <a:fld id="{C2D47E1E-16B8-6B43-8345-A36FFC908F81}" type="slidenum">
              <a:rPr lang="en-US" smtClean="0"/>
              <a:t>5</a:t>
            </a:fld>
            <a:endParaRPr lang="en-US"/>
          </a:p>
        </p:txBody>
      </p:sp>
      <p:pic>
        <p:nvPicPr>
          <p:cNvPr id="4" name="Picture 3" descr="A cloud with arrows pointing to the side&#10;&#10;Description automatically generated">
            <a:extLst>
              <a:ext uri="{FF2B5EF4-FFF2-40B4-BE49-F238E27FC236}">
                <a16:creationId xmlns:a16="http://schemas.microsoft.com/office/drawing/2014/main" id="{4273E946-1064-F2CE-0967-50967384350F}"/>
              </a:ext>
            </a:extLst>
          </p:cNvPr>
          <p:cNvPicPr>
            <a:picLocks noChangeAspect="1"/>
          </p:cNvPicPr>
          <p:nvPr/>
        </p:nvPicPr>
        <p:blipFill>
          <a:blip r:embed="rId3"/>
          <a:stretch>
            <a:fillRect/>
          </a:stretch>
        </p:blipFill>
        <p:spPr>
          <a:xfrm>
            <a:off x="2209800" y="3780422"/>
            <a:ext cx="7772400" cy="2264805"/>
          </a:xfrm>
          <a:prstGeom prst="rect">
            <a:avLst/>
          </a:prstGeom>
        </p:spPr>
      </p:pic>
      <p:grpSp>
        <p:nvGrpSpPr>
          <p:cNvPr id="17" name="Group 16">
            <a:extLst>
              <a:ext uri="{FF2B5EF4-FFF2-40B4-BE49-F238E27FC236}">
                <a16:creationId xmlns:a16="http://schemas.microsoft.com/office/drawing/2014/main" id="{4510848B-69CC-F634-1203-683E1DCB6455}"/>
              </a:ext>
            </a:extLst>
          </p:cNvPr>
          <p:cNvGrpSpPr/>
          <p:nvPr/>
        </p:nvGrpSpPr>
        <p:grpSpPr>
          <a:xfrm>
            <a:off x="5059226" y="4413410"/>
            <a:ext cx="1636293" cy="1317109"/>
            <a:chOff x="7604508" y="469932"/>
            <a:chExt cx="2612596" cy="1899093"/>
          </a:xfrm>
        </p:grpSpPr>
        <p:pic>
          <p:nvPicPr>
            <p:cNvPr id="5" name="Picture 4" descr="A picture containing graphical user interface&#10;&#10;Description automatically generated">
              <a:extLst>
                <a:ext uri="{FF2B5EF4-FFF2-40B4-BE49-F238E27FC236}">
                  <a16:creationId xmlns:a16="http://schemas.microsoft.com/office/drawing/2014/main" id="{5F9BB56C-9A27-36E6-0E48-22C9F9194FA0}"/>
                </a:ext>
              </a:extLst>
            </p:cNvPr>
            <p:cNvPicPr>
              <a:picLocks noChangeAspect="1"/>
            </p:cNvPicPr>
            <p:nvPr/>
          </p:nvPicPr>
          <p:blipFill>
            <a:blip r:embed="rId4"/>
            <a:stretch>
              <a:fillRect/>
            </a:stretch>
          </p:blipFill>
          <p:spPr>
            <a:xfrm flipH="1">
              <a:off x="7604508" y="1557630"/>
              <a:ext cx="811395" cy="811395"/>
            </a:xfrm>
            <a:prstGeom prst="rect">
              <a:avLst/>
            </a:prstGeom>
          </p:spPr>
        </p:pic>
        <p:pic>
          <p:nvPicPr>
            <p:cNvPr id="7" name="Picture 6" descr="Shape&#10;&#10;Description automatically generated">
              <a:extLst>
                <a:ext uri="{FF2B5EF4-FFF2-40B4-BE49-F238E27FC236}">
                  <a16:creationId xmlns:a16="http://schemas.microsoft.com/office/drawing/2014/main" id="{60E71CC0-D168-9819-C500-A06BAD705E90}"/>
                </a:ext>
              </a:extLst>
            </p:cNvPr>
            <p:cNvPicPr>
              <a:picLocks noChangeAspect="1"/>
            </p:cNvPicPr>
            <p:nvPr/>
          </p:nvPicPr>
          <p:blipFill>
            <a:blip r:embed="rId5"/>
            <a:stretch>
              <a:fillRect/>
            </a:stretch>
          </p:blipFill>
          <p:spPr>
            <a:xfrm>
              <a:off x="8189456" y="1666742"/>
              <a:ext cx="480178" cy="548775"/>
            </a:xfrm>
            <a:prstGeom prst="rect">
              <a:avLst/>
            </a:prstGeom>
          </p:spPr>
        </p:pic>
        <p:pic>
          <p:nvPicPr>
            <p:cNvPr id="8" name="Picture 7" descr="A picture containing graphical user interface&#10;&#10;Description automatically generated">
              <a:extLst>
                <a:ext uri="{FF2B5EF4-FFF2-40B4-BE49-F238E27FC236}">
                  <a16:creationId xmlns:a16="http://schemas.microsoft.com/office/drawing/2014/main" id="{D699A002-40AB-2D58-0346-0BC6B4C0BCBC}"/>
                </a:ext>
              </a:extLst>
            </p:cNvPr>
            <p:cNvPicPr>
              <a:picLocks noChangeAspect="1"/>
            </p:cNvPicPr>
            <p:nvPr/>
          </p:nvPicPr>
          <p:blipFill>
            <a:blip r:embed="rId4"/>
            <a:stretch>
              <a:fillRect/>
            </a:stretch>
          </p:blipFill>
          <p:spPr>
            <a:xfrm flipH="1">
              <a:off x="9145777" y="1557630"/>
              <a:ext cx="811395" cy="811395"/>
            </a:xfrm>
            <a:prstGeom prst="rect">
              <a:avLst/>
            </a:prstGeom>
          </p:spPr>
        </p:pic>
        <p:pic>
          <p:nvPicPr>
            <p:cNvPr id="9" name="Picture 8" descr="Shape&#10;&#10;Description automatically generated">
              <a:extLst>
                <a:ext uri="{FF2B5EF4-FFF2-40B4-BE49-F238E27FC236}">
                  <a16:creationId xmlns:a16="http://schemas.microsoft.com/office/drawing/2014/main" id="{C6875C43-82EE-C5DB-99E8-004A9D7B5365}"/>
                </a:ext>
              </a:extLst>
            </p:cNvPr>
            <p:cNvPicPr>
              <a:picLocks noChangeAspect="1"/>
            </p:cNvPicPr>
            <p:nvPr/>
          </p:nvPicPr>
          <p:blipFill>
            <a:blip r:embed="rId5"/>
            <a:stretch>
              <a:fillRect/>
            </a:stretch>
          </p:blipFill>
          <p:spPr>
            <a:xfrm>
              <a:off x="9736926" y="1666742"/>
              <a:ext cx="480178" cy="548775"/>
            </a:xfrm>
            <a:prstGeom prst="rect">
              <a:avLst/>
            </a:prstGeom>
          </p:spPr>
        </p:pic>
        <p:pic>
          <p:nvPicPr>
            <p:cNvPr id="10" name="Picture 9" descr="A picture containing graphical user interface&#10;&#10;Description automatically generated">
              <a:extLst>
                <a:ext uri="{FF2B5EF4-FFF2-40B4-BE49-F238E27FC236}">
                  <a16:creationId xmlns:a16="http://schemas.microsoft.com/office/drawing/2014/main" id="{B8FE7EC8-A815-1D5D-FC16-7D25E192F6F3}"/>
                </a:ext>
              </a:extLst>
            </p:cNvPr>
            <p:cNvPicPr>
              <a:picLocks noChangeAspect="1"/>
            </p:cNvPicPr>
            <p:nvPr/>
          </p:nvPicPr>
          <p:blipFill>
            <a:blip r:embed="rId4"/>
            <a:stretch>
              <a:fillRect/>
            </a:stretch>
          </p:blipFill>
          <p:spPr>
            <a:xfrm flipH="1">
              <a:off x="8415903" y="469932"/>
              <a:ext cx="811395" cy="811395"/>
            </a:xfrm>
            <a:prstGeom prst="rect">
              <a:avLst/>
            </a:prstGeom>
          </p:spPr>
        </p:pic>
        <p:pic>
          <p:nvPicPr>
            <p:cNvPr id="11" name="Picture 10" descr="Shape&#10;&#10;Description automatically generated">
              <a:extLst>
                <a:ext uri="{FF2B5EF4-FFF2-40B4-BE49-F238E27FC236}">
                  <a16:creationId xmlns:a16="http://schemas.microsoft.com/office/drawing/2014/main" id="{C6A6E8F3-2FF6-6249-9179-D0398C9230B1}"/>
                </a:ext>
              </a:extLst>
            </p:cNvPr>
            <p:cNvPicPr>
              <a:picLocks noChangeAspect="1"/>
            </p:cNvPicPr>
            <p:nvPr/>
          </p:nvPicPr>
          <p:blipFill>
            <a:blip r:embed="rId5"/>
            <a:stretch>
              <a:fillRect/>
            </a:stretch>
          </p:blipFill>
          <p:spPr>
            <a:xfrm>
              <a:off x="9007052" y="579044"/>
              <a:ext cx="480178" cy="548775"/>
            </a:xfrm>
            <a:prstGeom prst="rect">
              <a:avLst/>
            </a:prstGeom>
          </p:spPr>
        </p:pic>
      </p:grpSp>
      <p:pic>
        <p:nvPicPr>
          <p:cNvPr id="18" name="Picture 17">
            <a:extLst>
              <a:ext uri="{FF2B5EF4-FFF2-40B4-BE49-F238E27FC236}">
                <a16:creationId xmlns:a16="http://schemas.microsoft.com/office/drawing/2014/main" id="{997A1E3A-9C60-AAB3-FDDC-1C3C505ADF05}"/>
              </a:ext>
            </a:extLst>
          </p:cNvPr>
          <p:cNvPicPr>
            <a:picLocks noChangeAspect="1"/>
          </p:cNvPicPr>
          <p:nvPr/>
        </p:nvPicPr>
        <p:blipFill>
          <a:blip r:embed="rId6"/>
          <a:stretch>
            <a:fillRect/>
          </a:stretch>
        </p:blipFill>
        <p:spPr>
          <a:xfrm>
            <a:off x="5639759" y="4535042"/>
            <a:ext cx="363486" cy="363486"/>
          </a:xfrm>
          <a:prstGeom prst="rect">
            <a:avLst/>
          </a:prstGeom>
        </p:spPr>
      </p:pic>
      <p:pic>
        <p:nvPicPr>
          <p:cNvPr id="19" name="Picture 18">
            <a:extLst>
              <a:ext uri="{FF2B5EF4-FFF2-40B4-BE49-F238E27FC236}">
                <a16:creationId xmlns:a16="http://schemas.microsoft.com/office/drawing/2014/main" id="{D2181E4C-F769-C9A2-2431-4EB151E9D05F}"/>
              </a:ext>
            </a:extLst>
          </p:cNvPr>
          <p:cNvPicPr>
            <a:picLocks noChangeAspect="1"/>
          </p:cNvPicPr>
          <p:nvPr/>
        </p:nvPicPr>
        <p:blipFill>
          <a:blip r:embed="rId6"/>
          <a:stretch>
            <a:fillRect/>
          </a:stretch>
        </p:blipFill>
        <p:spPr>
          <a:xfrm>
            <a:off x="5132926" y="5289411"/>
            <a:ext cx="363486" cy="363486"/>
          </a:xfrm>
          <a:prstGeom prst="rect">
            <a:avLst/>
          </a:prstGeom>
        </p:spPr>
      </p:pic>
      <p:pic>
        <p:nvPicPr>
          <p:cNvPr id="20" name="Picture 2" descr="Image result for evil icon png">
            <a:extLst>
              <a:ext uri="{FF2B5EF4-FFF2-40B4-BE49-F238E27FC236}">
                <a16:creationId xmlns:a16="http://schemas.microsoft.com/office/drawing/2014/main" id="{71A0794D-147F-21C9-165C-A7E9FEA8F437}"/>
              </a:ext>
            </a:extLst>
          </p:cNvPr>
          <p:cNvPicPr>
            <a:picLocks noChangeAspect="1" noChangeArrowheads="1"/>
          </p:cNvPicPr>
          <p:nvPr/>
        </p:nvPicPr>
        <p:blipFill>
          <a:blip r:embed="rId7" cstate="hqprint">
            <a:extLst>
              <a:ext uri="{28A0092B-C50C-407E-A947-70E740481C1C}">
                <a14:useLocalDpi xmlns:a14="http://schemas.microsoft.com/office/drawing/2010/main" val="0"/>
              </a:ext>
            </a:extLst>
          </a:blip>
          <a:srcRect/>
          <a:stretch>
            <a:fillRect/>
          </a:stretch>
        </p:blipFill>
        <p:spPr bwMode="auto">
          <a:xfrm>
            <a:off x="9339370" y="3891211"/>
            <a:ext cx="508185" cy="522199"/>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descr="Image result for evil icon png">
            <a:extLst>
              <a:ext uri="{FF2B5EF4-FFF2-40B4-BE49-F238E27FC236}">
                <a16:creationId xmlns:a16="http://schemas.microsoft.com/office/drawing/2014/main" id="{0C82E328-38F8-DDBB-4A89-49E7995647E8}"/>
              </a:ext>
            </a:extLst>
          </p:cNvPr>
          <p:cNvPicPr>
            <a:picLocks noChangeAspect="1" noChangeArrowheads="1"/>
          </p:cNvPicPr>
          <p:nvPr/>
        </p:nvPicPr>
        <p:blipFill>
          <a:blip r:embed="rId7" cstate="hqprint">
            <a:extLst>
              <a:ext uri="{28A0092B-C50C-407E-A947-70E740481C1C}">
                <a14:useLocalDpi xmlns:a14="http://schemas.microsoft.com/office/drawing/2010/main" val="0"/>
              </a:ext>
            </a:extLst>
          </a:blip>
          <a:srcRect/>
          <a:stretch>
            <a:fillRect/>
          </a:stretch>
        </p:blipFill>
        <p:spPr bwMode="auto">
          <a:xfrm>
            <a:off x="10042517" y="4661094"/>
            <a:ext cx="508185" cy="522199"/>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Image result for evil icon png">
            <a:extLst>
              <a:ext uri="{FF2B5EF4-FFF2-40B4-BE49-F238E27FC236}">
                <a16:creationId xmlns:a16="http://schemas.microsoft.com/office/drawing/2014/main" id="{89A4F024-69C6-6EBE-F4CA-C0BAE96B9223}"/>
              </a:ext>
            </a:extLst>
          </p:cNvPr>
          <p:cNvPicPr>
            <a:picLocks noChangeAspect="1" noChangeArrowheads="1"/>
          </p:cNvPicPr>
          <p:nvPr/>
        </p:nvPicPr>
        <p:blipFill>
          <a:blip r:embed="rId7" cstate="hqprint">
            <a:extLst>
              <a:ext uri="{28A0092B-C50C-407E-A947-70E740481C1C}">
                <a14:useLocalDpi xmlns:a14="http://schemas.microsoft.com/office/drawing/2010/main" val="0"/>
              </a:ext>
            </a:extLst>
          </a:blip>
          <a:srcRect/>
          <a:stretch>
            <a:fillRect/>
          </a:stretch>
        </p:blipFill>
        <p:spPr bwMode="auto">
          <a:xfrm>
            <a:off x="9351161" y="5449149"/>
            <a:ext cx="508185" cy="52219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CE23880B-D6C4-0A17-FD22-C1147836B3F3}"/>
              </a:ext>
            </a:extLst>
          </p:cNvPr>
          <p:cNvSpPr txBox="1"/>
          <p:nvPr/>
        </p:nvSpPr>
        <p:spPr>
          <a:xfrm>
            <a:off x="838200" y="1435277"/>
            <a:ext cx="8371844" cy="684803"/>
          </a:xfrm>
          <a:prstGeom prst="rect">
            <a:avLst/>
          </a:prstGeom>
          <a:noFill/>
        </p:spPr>
        <p:txBody>
          <a:bodyPr wrap="none" rtlCol="0">
            <a:spAutoFit/>
          </a:bodyPr>
          <a:lstStyle/>
          <a:p>
            <a:pPr>
              <a:lnSpc>
                <a:spcPct val="150000"/>
              </a:lnSpc>
            </a:pPr>
            <a:r>
              <a:rPr lang="en-US" sz="2800" dirty="0">
                <a:solidFill>
                  <a:srgbClr val="002060"/>
                </a:solidFill>
                <a:latin typeface="Bierstadt" panose="020B0004020202020204" pitchFamily="34" charset="0"/>
              </a:rPr>
              <a:t>An honest reader who holds a public/private key pair</a:t>
            </a:r>
          </a:p>
        </p:txBody>
      </p:sp>
      <p:sp>
        <p:nvSpPr>
          <p:cNvPr id="13" name="TextBox 12">
            <a:extLst>
              <a:ext uri="{FF2B5EF4-FFF2-40B4-BE49-F238E27FC236}">
                <a16:creationId xmlns:a16="http://schemas.microsoft.com/office/drawing/2014/main" id="{3E1F450F-47F2-3423-A9E7-7ECC9C2C1EF9}"/>
              </a:ext>
            </a:extLst>
          </p:cNvPr>
          <p:cNvSpPr txBox="1"/>
          <p:nvPr/>
        </p:nvSpPr>
        <p:spPr>
          <a:xfrm>
            <a:off x="838200" y="2099462"/>
            <a:ext cx="10928843" cy="684803"/>
          </a:xfrm>
          <a:prstGeom prst="rect">
            <a:avLst/>
          </a:prstGeom>
          <a:noFill/>
        </p:spPr>
        <p:txBody>
          <a:bodyPr wrap="square">
            <a:spAutoFit/>
          </a:bodyPr>
          <a:lstStyle/>
          <a:p>
            <a:pPr>
              <a:lnSpc>
                <a:spcPct val="150000"/>
              </a:lnSpc>
            </a:pPr>
            <a:r>
              <a:rPr lang="en-US" sz="2800" i="1" dirty="0">
                <a:solidFill>
                  <a:srgbClr val="002060"/>
                </a:solidFill>
                <a:latin typeface="Bierstadt" panose="020B0004020202020204" pitchFamily="34" charset="0"/>
              </a:rPr>
              <a:t>Multiple</a:t>
            </a:r>
            <a:r>
              <a:rPr lang="en-US" sz="2800" dirty="0">
                <a:solidFill>
                  <a:srgbClr val="002060"/>
                </a:solidFill>
                <a:latin typeface="Bierstadt" panose="020B0004020202020204" pitchFamily="34" charset="0"/>
              </a:rPr>
              <a:t> writers, where each owns its independent database</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E3A12A2F-458F-8A2B-46C5-292827AF8290}"/>
                  </a:ext>
                </a:extLst>
              </p:cNvPr>
              <p:cNvSpPr txBox="1"/>
              <p:nvPr/>
            </p:nvSpPr>
            <p:spPr>
              <a:xfrm>
                <a:off x="838200" y="2768272"/>
                <a:ext cx="10500718" cy="683329"/>
              </a:xfrm>
              <a:prstGeom prst="rect">
                <a:avLst/>
              </a:prstGeom>
              <a:noFill/>
            </p:spPr>
            <p:txBody>
              <a:bodyPr wrap="square">
                <a:spAutoFit/>
              </a:bodyPr>
              <a:lstStyle/>
              <a:p>
                <a:pPr>
                  <a:lnSpc>
                    <a:spcPct val="150000"/>
                  </a:lnSpc>
                </a:pPr>
                <a14:m>
                  <m:oMath xmlns:m="http://schemas.openxmlformats.org/officeDocument/2006/math">
                    <m:r>
                      <a:rPr lang="en-US" sz="2800" b="0" i="1" smtClean="0">
                        <a:solidFill>
                          <a:srgbClr val="002060"/>
                        </a:solidFill>
                        <a:latin typeface="Cambria Math" panose="02040503050406030204" pitchFamily="18" charset="0"/>
                      </a:rPr>
                      <m:t>𝐿</m:t>
                    </m:r>
                  </m:oMath>
                </a14:m>
                <a:r>
                  <a:rPr lang="en-US" sz="2800" dirty="0">
                    <a:solidFill>
                      <a:srgbClr val="002060"/>
                    </a:solidFill>
                    <a:latin typeface="Bierstadt" panose="020B0004020202020204" pitchFamily="34" charset="0"/>
                  </a:rPr>
                  <a:t> servers, in which up to </a:t>
                </a:r>
                <a14:m>
                  <m:oMath xmlns:m="http://schemas.openxmlformats.org/officeDocument/2006/math">
                    <m:r>
                      <a:rPr lang="en-US" sz="2800" b="0" i="1" smtClean="0">
                        <a:solidFill>
                          <a:srgbClr val="002060"/>
                        </a:solidFill>
                        <a:latin typeface="Cambria Math" panose="02040503050406030204" pitchFamily="18" charset="0"/>
                      </a:rPr>
                      <m:t>𝐿</m:t>
                    </m:r>
                    <m:r>
                      <a:rPr lang="en-US" sz="2800" b="0" i="1" smtClean="0">
                        <a:solidFill>
                          <a:srgbClr val="002060"/>
                        </a:solidFill>
                        <a:latin typeface="Cambria Math" panose="02040503050406030204" pitchFamily="18" charset="0"/>
                      </a:rPr>
                      <m:t>−1</m:t>
                    </m:r>
                  </m:oMath>
                </a14:m>
                <a:r>
                  <a:rPr lang="en-US" sz="2800" dirty="0">
                    <a:solidFill>
                      <a:srgbClr val="002060"/>
                    </a:solidFill>
                    <a:latin typeface="Bierstadt" panose="020B0004020202020204" pitchFamily="34" charset="0"/>
                  </a:rPr>
                  <a:t> servers can be corrupt</a:t>
                </a:r>
              </a:p>
            </p:txBody>
          </p:sp>
        </mc:Choice>
        <mc:Fallback xmlns="">
          <p:sp>
            <p:nvSpPr>
              <p:cNvPr id="15" name="TextBox 14">
                <a:extLst>
                  <a:ext uri="{FF2B5EF4-FFF2-40B4-BE49-F238E27FC236}">
                    <a16:creationId xmlns:a16="http://schemas.microsoft.com/office/drawing/2014/main" id="{E3A12A2F-458F-8A2B-46C5-292827AF8290}"/>
                  </a:ext>
                </a:extLst>
              </p:cNvPr>
              <p:cNvSpPr txBox="1">
                <a:spLocks noRot="1" noChangeAspect="1" noMove="1" noResize="1" noEditPoints="1" noAdjustHandles="1" noChangeArrowheads="1" noChangeShapeType="1" noTextEdit="1"/>
              </p:cNvSpPr>
              <p:nvPr/>
            </p:nvSpPr>
            <p:spPr>
              <a:xfrm>
                <a:off x="838200" y="2768272"/>
                <a:ext cx="10500718" cy="683329"/>
              </a:xfrm>
              <a:prstGeom prst="rect">
                <a:avLst/>
              </a:prstGeom>
              <a:blipFill>
                <a:blip r:embed="rId8"/>
                <a:stretch>
                  <a:fillRect l="-363" b="-25455"/>
                </a:stretch>
              </a:blipFill>
            </p:spPr>
            <p:txBody>
              <a:bodyPr/>
              <a:lstStyle/>
              <a:p>
                <a:r>
                  <a:rPr lang="en-US">
                    <a:noFill/>
                  </a:rPr>
                  <a:t> </a:t>
                </a:r>
              </a:p>
            </p:txBody>
          </p:sp>
        </mc:Fallback>
      </mc:AlternateContent>
      <p:sp>
        <p:nvSpPr>
          <p:cNvPr id="26" name="TextBox 25">
            <a:extLst>
              <a:ext uri="{FF2B5EF4-FFF2-40B4-BE49-F238E27FC236}">
                <a16:creationId xmlns:a16="http://schemas.microsoft.com/office/drawing/2014/main" id="{E63CC9FE-8061-6804-3A00-897AF365AC5A}"/>
              </a:ext>
            </a:extLst>
          </p:cNvPr>
          <p:cNvSpPr txBox="1"/>
          <p:nvPr/>
        </p:nvSpPr>
        <p:spPr>
          <a:xfrm>
            <a:off x="2221832" y="6309092"/>
            <a:ext cx="9516979" cy="430887"/>
          </a:xfrm>
          <a:prstGeom prst="rect">
            <a:avLst/>
          </a:prstGeom>
          <a:noFill/>
        </p:spPr>
        <p:txBody>
          <a:bodyPr wrap="square">
            <a:spAutoFit/>
          </a:bodyPr>
          <a:lstStyle/>
          <a:p>
            <a:r>
              <a:rPr lang="en-US" sz="2200" dirty="0">
                <a:solidFill>
                  <a:srgbClr val="FF0000"/>
                </a:solidFill>
                <a:latin typeface="Bierstadt" panose="020B0004020202020204" pitchFamily="34" charset="0"/>
              </a:rPr>
              <a:t>Security against </a:t>
            </a:r>
            <a:r>
              <a:rPr lang="en-US" sz="2200" i="1" dirty="0">
                <a:solidFill>
                  <a:srgbClr val="FF0000"/>
                </a:solidFill>
                <a:latin typeface="Bierstadt" panose="020B0004020202020204" pitchFamily="34" charset="0"/>
              </a:rPr>
              <a:t>semi-honest servers</a:t>
            </a:r>
            <a:r>
              <a:rPr lang="en-US" sz="2200" dirty="0">
                <a:solidFill>
                  <a:srgbClr val="FF0000"/>
                </a:solidFill>
                <a:latin typeface="Bierstadt" panose="020B0004020202020204" pitchFamily="34" charset="0"/>
              </a:rPr>
              <a:t> and potentially </a:t>
            </a:r>
            <a:r>
              <a:rPr lang="en-US" sz="2200" i="1" dirty="0">
                <a:solidFill>
                  <a:srgbClr val="FF0000"/>
                </a:solidFill>
                <a:latin typeface="Bierstadt" panose="020B0004020202020204" pitchFamily="34" charset="0"/>
              </a:rPr>
              <a:t>corrupt writers</a:t>
            </a:r>
          </a:p>
        </p:txBody>
      </p:sp>
      <p:pic>
        <p:nvPicPr>
          <p:cNvPr id="23" name="Picture 22" descr="A computer graphic of a cloud computing system&#10;&#10;Description automatically generated with medium confidence">
            <a:extLst>
              <a:ext uri="{FF2B5EF4-FFF2-40B4-BE49-F238E27FC236}">
                <a16:creationId xmlns:a16="http://schemas.microsoft.com/office/drawing/2014/main" id="{E8891827-CEE3-E73E-6063-F3CA952D5632}"/>
              </a:ext>
            </a:extLst>
          </p:cNvPr>
          <p:cNvPicPr>
            <a:picLocks noChangeAspect="1"/>
          </p:cNvPicPr>
          <p:nvPr/>
        </p:nvPicPr>
        <p:blipFill>
          <a:blip r:embed="rId9"/>
          <a:stretch>
            <a:fillRect/>
          </a:stretch>
        </p:blipFill>
        <p:spPr>
          <a:xfrm>
            <a:off x="10356769" y="275892"/>
            <a:ext cx="1606763" cy="1606763"/>
          </a:xfrm>
          <a:prstGeom prst="rect">
            <a:avLst/>
          </a:prstGeom>
        </p:spPr>
      </p:pic>
      <p:pic>
        <p:nvPicPr>
          <p:cNvPr id="25" name="Picture 24" descr="A computer and a computer with a skull and crossbones&#10;&#10;Description automatically generated">
            <a:extLst>
              <a:ext uri="{FF2B5EF4-FFF2-40B4-BE49-F238E27FC236}">
                <a16:creationId xmlns:a16="http://schemas.microsoft.com/office/drawing/2014/main" id="{6172533E-5A15-98B6-B640-D8F129EA8CEE}"/>
              </a:ext>
            </a:extLst>
          </p:cNvPr>
          <p:cNvPicPr>
            <a:picLocks noChangeAspect="1"/>
          </p:cNvPicPr>
          <p:nvPr/>
        </p:nvPicPr>
        <p:blipFill>
          <a:blip r:embed="rId10"/>
          <a:stretch>
            <a:fillRect/>
          </a:stretch>
        </p:blipFill>
        <p:spPr>
          <a:xfrm>
            <a:off x="7264918" y="541102"/>
            <a:ext cx="2777599" cy="835222"/>
          </a:xfrm>
          <a:prstGeom prst="rect">
            <a:avLst/>
          </a:prstGeom>
        </p:spPr>
      </p:pic>
    </p:spTree>
    <p:extLst>
      <p:ext uri="{BB962C8B-B14F-4D97-AF65-F5344CB8AC3E}">
        <p14:creationId xmlns:p14="http://schemas.microsoft.com/office/powerpoint/2010/main" val="2484195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250"/>
                                        <p:tgtEl>
                                          <p:spTgt spid="4"/>
                                        </p:tgtEl>
                                      </p:cBhvr>
                                    </p:animEffect>
                                  </p:childTnLst>
                                </p:cTn>
                              </p:par>
                              <p:par>
                                <p:cTn id="8" presetID="3" presetClass="entr" presetSubtype="10"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blinds(horizontal)">
                                      <p:cBhvr>
                                        <p:cTn id="10" dur="250"/>
                                        <p:tgtEl>
                                          <p:spTgt spid="17"/>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blinds(horizontal)">
                                      <p:cBhvr>
                                        <p:cTn id="15" dur="25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blinds(horizontal)">
                                      <p:cBhvr>
                                        <p:cTn id="20" dur="250"/>
                                        <p:tgtEl>
                                          <p:spTgt spid="20"/>
                                        </p:tgtEl>
                                      </p:cBhvr>
                                    </p:animEffect>
                                  </p:childTnLst>
                                </p:cTn>
                              </p:par>
                              <p:par>
                                <p:cTn id="21" presetID="3" presetClass="entr" presetSubtype="10" fill="hold" nodeType="with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blinds(horizontal)">
                                      <p:cBhvr>
                                        <p:cTn id="23" dur="250"/>
                                        <p:tgtEl>
                                          <p:spTgt spid="21"/>
                                        </p:tgtEl>
                                      </p:cBhvr>
                                    </p:animEffect>
                                  </p:childTnLst>
                                </p:cTn>
                              </p:par>
                              <p:par>
                                <p:cTn id="24" presetID="3" presetClass="entr" presetSubtype="10" fill="hold" nodeType="withEffect">
                                  <p:stCondLst>
                                    <p:cond delay="0"/>
                                  </p:stCondLst>
                                  <p:childTnLst>
                                    <p:set>
                                      <p:cBhvr>
                                        <p:cTn id="25" dur="1" fill="hold">
                                          <p:stCondLst>
                                            <p:cond delay="0"/>
                                          </p:stCondLst>
                                        </p:cTn>
                                        <p:tgtEl>
                                          <p:spTgt spid="22"/>
                                        </p:tgtEl>
                                        <p:attrNameLst>
                                          <p:attrName>style.visibility</p:attrName>
                                        </p:attrNameLst>
                                      </p:cBhvr>
                                      <p:to>
                                        <p:strVal val="visible"/>
                                      </p:to>
                                    </p:set>
                                    <p:animEffect transition="in" filter="blinds(horizontal)">
                                      <p:cBhvr>
                                        <p:cTn id="26" dur="250"/>
                                        <p:tgtEl>
                                          <p:spTgt spid="22"/>
                                        </p:tgtEl>
                                      </p:cBhvr>
                                    </p:animEffect>
                                  </p:childTnLst>
                                </p:cTn>
                              </p:par>
                              <p:par>
                                <p:cTn id="27" presetID="3" presetClass="entr" presetSubtype="10"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blinds(horizontal)">
                                      <p:cBhvr>
                                        <p:cTn id="29" dur="250"/>
                                        <p:tgtEl>
                                          <p:spTgt spid="13"/>
                                        </p:tgtEl>
                                      </p:cBhvr>
                                    </p:animEffect>
                                  </p:childTnLst>
                                </p:cTn>
                              </p:par>
                            </p:childTnLst>
                          </p:cTn>
                        </p:par>
                      </p:childTnLst>
                    </p:cTn>
                  </p:par>
                  <p:par>
                    <p:cTn id="30" fill="hold">
                      <p:stCondLst>
                        <p:cond delay="indefinite"/>
                      </p:stCondLst>
                      <p:childTnLst>
                        <p:par>
                          <p:cTn id="31" fill="hold">
                            <p:stCondLst>
                              <p:cond delay="0"/>
                            </p:stCondLst>
                            <p:childTnLst>
                              <p:par>
                                <p:cTn id="32" presetID="3" presetClass="entr" presetSubtype="10" fill="hold" nodeType="click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blinds(horizontal)">
                                      <p:cBhvr>
                                        <p:cTn id="34" dur="250"/>
                                        <p:tgtEl>
                                          <p:spTgt spid="18"/>
                                        </p:tgtEl>
                                      </p:cBhvr>
                                    </p:animEffect>
                                  </p:childTnLst>
                                </p:cTn>
                              </p:par>
                              <p:par>
                                <p:cTn id="35" presetID="3" presetClass="entr" presetSubtype="10" fill="hold" nodeType="with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blinds(horizontal)">
                                      <p:cBhvr>
                                        <p:cTn id="37" dur="250"/>
                                        <p:tgtEl>
                                          <p:spTgt spid="19"/>
                                        </p:tgtEl>
                                      </p:cBhvr>
                                    </p:animEffect>
                                  </p:childTnLst>
                                </p:cTn>
                              </p:par>
                              <p:par>
                                <p:cTn id="38" presetID="3" presetClass="entr" presetSubtype="10" fill="hold" grpId="0" nodeType="with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blinds(horizontal)">
                                      <p:cBhvr>
                                        <p:cTn id="40" dur="250"/>
                                        <p:tgtEl>
                                          <p:spTgt spid="15"/>
                                        </p:tgtEl>
                                      </p:cBhvr>
                                    </p:animEffect>
                                  </p:childTnLst>
                                </p:cTn>
                              </p:par>
                            </p:childTnLst>
                          </p:cTn>
                        </p:par>
                      </p:childTnLst>
                    </p:cTn>
                  </p:par>
                  <p:par>
                    <p:cTn id="41" fill="hold">
                      <p:stCondLst>
                        <p:cond delay="indefinite"/>
                      </p:stCondLst>
                      <p:childTnLst>
                        <p:par>
                          <p:cTn id="42" fill="hold">
                            <p:stCondLst>
                              <p:cond delay="0"/>
                            </p:stCondLst>
                            <p:childTnLst>
                              <p:par>
                                <p:cTn id="43" presetID="3" presetClass="entr" presetSubtype="10" fill="hold" grpId="0" nodeType="clickEffect">
                                  <p:stCondLst>
                                    <p:cond delay="0"/>
                                  </p:stCondLst>
                                  <p:childTnLst>
                                    <p:set>
                                      <p:cBhvr>
                                        <p:cTn id="44" dur="1" fill="hold">
                                          <p:stCondLst>
                                            <p:cond delay="0"/>
                                          </p:stCondLst>
                                        </p:cTn>
                                        <p:tgtEl>
                                          <p:spTgt spid="26"/>
                                        </p:tgtEl>
                                        <p:attrNameLst>
                                          <p:attrName>style.visibility</p:attrName>
                                        </p:attrNameLst>
                                      </p:cBhvr>
                                      <p:to>
                                        <p:strVal val="visible"/>
                                      </p:to>
                                    </p:set>
                                    <p:animEffect transition="in" filter="blinds(horizontal)">
                                      <p:cBhvr>
                                        <p:cTn id="45" dur="25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3" grpId="0"/>
      <p:bldP spid="15" grpId="0"/>
      <p:bldP spid="2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E3318-7E6C-4749-470A-1D7285171850}"/>
              </a:ext>
            </a:extLst>
          </p:cNvPr>
          <p:cNvSpPr>
            <a:spLocks noGrp="1"/>
          </p:cNvSpPr>
          <p:nvPr>
            <p:ph type="title"/>
          </p:nvPr>
        </p:nvSpPr>
        <p:spPr/>
        <p:txBody>
          <a:bodyPr>
            <a:normAutofit/>
          </a:bodyPr>
          <a:lstStyle/>
          <a:p>
            <a:r>
              <a:rPr lang="en-US" sz="4000" b="1" dirty="0">
                <a:solidFill>
                  <a:srgbClr val="861F41"/>
                </a:solidFill>
                <a:latin typeface="Bierstadt" panose="020B0004020202020204" pitchFamily="34" charset="0"/>
              </a:rPr>
              <a:t>Search Index</a:t>
            </a:r>
          </a:p>
        </p:txBody>
      </p:sp>
      <p:sp>
        <p:nvSpPr>
          <p:cNvPr id="4" name="Slide Number Placeholder 3">
            <a:extLst>
              <a:ext uri="{FF2B5EF4-FFF2-40B4-BE49-F238E27FC236}">
                <a16:creationId xmlns:a16="http://schemas.microsoft.com/office/drawing/2014/main" id="{AB652B15-DABE-3CA3-974D-E8234D41345D}"/>
              </a:ext>
            </a:extLst>
          </p:cNvPr>
          <p:cNvSpPr>
            <a:spLocks noGrp="1"/>
          </p:cNvSpPr>
          <p:nvPr>
            <p:ph type="sldNum" sz="quarter" idx="12"/>
          </p:nvPr>
        </p:nvSpPr>
        <p:spPr/>
        <p:txBody>
          <a:bodyPr/>
          <a:lstStyle/>
          <a:p>
            <a:fld id="{C2D47E1E-16B8-6B43-8345-A36FFC908F81}" type="slidenum">
              <a:rPr lang="en-US" smtClean="0"/>
              <a:t>6</a:t>
            </a:fld>
            <a:endParaRPr lang="en-US" dirty="0"/>
          </a:p>
        </p:txBody>
      </p:sp>
      <p:sp>
        <p:nvSpPr>
          <p:cNvPr id="17" name="TextBox 16">
            <a:extLst>
              <a:ext uri="{FF2B5EF4-FFF2-40B4-BE49-F238E27FC236}">
                <a16:creationId xmlns:a16="http://schemas.microsoft.com/office/drawing/2014/main" id="{ED2023BD-8436-9CEF-FE59-B89523642E85}"/>
              </a:ext>
            </a:extLst>
          </p:cNvPr>
          <p:cNvSpPr txBox="1"/>
          <p:nvPr/>
        </p:nvSpPr>
        <p:spPr>
          <a:xfrm>
            <a:off x="709612" y="2649210"/>
            <a:ext cx="923651" cy="461665"/>
          </a:xfrm>
          <a:prstGeom prst="rect">
            <a:avLst/>
          </a:prstGeom>
          <a:noFill/>
        </p:spPr>
        <p:txBody>
          <a:bodyPr wrap="none" rtlCol="0">
            <a:spAutoFit/>
          </a:bodyPr>
          <a:lstStyle/>
          <a:p>
            <a:r>
              <a:rPr lang="en-US" sz="2400" dirty="0">
                <a:solidFill>
                  <a:schemeClr val="accent2"/>
                </a:solidFill>
                <a:latin typeface="Bierstadt" panose="020B0004020202020204" pitchFamily="34" charset="0"/>
              </a:rPr>
              <a:t>doc 1</a:t>
            </a:r>
          </a:p>
        </p:txBody>
      </p:sp>
      <p:sp>
        <p:nvSpPr>
          <p:cNvPr id="18" name="TextBox 17">
            <a:extLst>
              <a:ext uri="{FF2B5EF4-FFF2-40B4-BE49-F238E27FC236}">
                <a16:creationId xmlns:a16="http://schemas.microsoft.com/office/drawing/2014/main" id="{ED9D9FD6-E939-8B63-F973-846DE14CB1CB}"/>
              </a:ext>
            </a:extLst>
          </p:cNvPr>
          <p:cNvSpPr txBox="1"/>
          <p:nvPr/>
        </p:nvSpPr>
        <p:spPr>
          <a:xfrm>
            <a:off x="709612" y="3206765"/>
            <a:ext cx="923651" cy="461665"/>
          </a:xfrm>
          <a:prstGeom prst="rect">
            <a:avLst/>
          </a:prstGeom>
          <a:noFill/>
        </p:spPr>
        <p:txBody>
          <a:bodyPr wrap="none" rtlCol="0">
            <a:spAutoFit/>
          </a:bodyPr>
          <a:lstStyle/>
          <a:p>
            <a:r>
              <a:rPr lang="en-US" sz="2400" dirty="0">
                <a:solidFill>
                  <a:schemeClr val="accent2"/>
                </a:solidFill>
                <a:latin typeface="Bierstadt" panose="020B0004020202020204" pitchFamily="34" charset="0"/>
              </a:rPr>
              <a:t>doc 2</a:t>
            </a:r>
          </a:p>
        </p:txBody>
      </p:sp>
      <p:sp>
        <p:nvSpPr>
          <p:cNvPr id="19" name="TextBox 18">
            <a:extLst>
              <a:ext uri="{FF2B5EF4-FFF2-40B4-BE49-F238E27FC236}">
                <a16:creationId xmlns:a16="http://schemas.microsoft.com/office/drawing/2014/main" id="{A19DEFA4-8A9A-A3DF-4096-A8CDB68AF4F2}"/>
              </a:ext>
            </a:extLst>
          </p:cNvPr>
          <p:cNvSpPr txBox="1"/>
          <p:nvPr/>
        </p:nvSpPr>
        <p:spPr>
          <a:xfrm>
            <a:off x="699204" y="3806668"/>
            <a:ext cx="923651" cy="461665"/>
          </a:xfrm>
          <a:prstGeom prst="rect">
            <a:avLst/>
          </a:prstGeom>
          <a:noFill/>
        </p:spPr>
        <p:txBody>
          <a:bodyPr wrap="none" rtlCol="0">
            <a:spAutoFit/>
          </a:bodyPr>
          <a:lstStyle/>
          <a:p>
            <a:r>
              <a:rPr lang="en-US" sz="2400" dirty="0">
                <a:solidFill>
                  <a:schemeClr val="accent2"/>
                </a:solidFill>
                <a:latin typeface="Bierstadt" panose="020B0004020202020204" pitchFamily="34" charset="0"/>
              </a:rPr>
              <a:t>doc 3</a:t>
            </a:r>
          </a:p>
        </p:txBody>
      </p:sp>
      <p:sp>
        <p:nvSpPr>
          <p:cNvPr id="20" name="TextBox 19">
            <a:extLst>
              <a:ext uri="{FF2B5EF4-FFF2-40B4-BE49-F238E27FC236}">
                <a16:creationId xmlns:a16="http://schemas.microsoft.com/office/drawing/2014/main" id="{4A3592EA-4FFB-F447-B368-F3A1FF04E2A0}"/>
              </a:ext>
            </a:extLst>
          </p:cNvPr>
          <p:cNvSpPr txBox="1"/>
          <p:nvPr/>
        </p:nvSpPr>
        <p:spPr>
          <a:xfrm>
            <a:off x="1051566" y="4364223"/>
            <a:ext cx="491414" cy="461665"/>
          </a:xfrm>
          <a:prstGeom prst="rect">
            <a:avLst/>
          </a:prstGeom>
          <a:noFill/>
        </p:spPr>
        <p:txBody>
          <a:bodyPr wrap="square" rtlCol="0">
            <a:spAutoFit/>
          </a:bodyPr>
          <a:lstStyle/>
          <a:p>
            <a:r>
              <a:rPr lang="en-US" sz="2400" dirty="0">
                <a:solidFill>
                  <a:schemeClr val="accent2"/>
                </a:solidFill>
                <a:latin typeface="Bierstadt" panose="020B0004020202020204" pitchFamily="34" charset="0"/>
              </a:rPr>
              <a:t>…</a:t>
            </a:r>
          </a:p>
        </p:txBody>
      </p:sp>
      <p:sp>
        <p:nvSpPr>
          <p:cNvPr id="21" name="TextBox 20">
            <a:extLst>
              <a:ext uri="{FF2B5EF4-FFF2-40B4-BE49-F238E27FC236}">
                <a16:creationId xmlns:a16="http://schemas.microsoft.com/office/drawing/2014/main" id="{04222692-73EC-FC56-F1B3-956783125E06}"/>
              </a:ext>
            </a:extLst>
          </p:cNvPr>
          <p:cNvSpPr txBox="1"/>
          <p:nvPr/>
        </p:nvSpPr>
        <p:spPr>
          <a:xfrm>
            <a:off x="695944" y="4975701"/>
            <a:ext cx="974947" cy="461665"/>
          </a:xfrm>
          <a:prstGeom prst="rect">
            <a:avLst/>
          </a:prstGeom>
          <a:noFill/>
        </p:spPr>
        <p:txBody>
          <a:bodyPr wrap="none" rtlCol="0">
            <a:spAutoFit/>
          </a:bodyPr>
          <a:lstStyle/>
          <a:p>
            <a:r>
              <a:rPr lang="en-US" sz="2400" dirty="0">
                <a:solidFill>
                  <a:schemeClr val="accent2"/>
                </a:solidFill>
                <a:latin typeface="Bierstadt" panose="020B0004020202020204" pitchFamily="34" charset="0"/>
              </a:rPr>
              <a:t>doc N</a:t>
            </a:r>
          </a:p>
        </p:txBody>
      </p:sp>
      <p:sp>
        <p:nvSpPr>
          <p:cNvPr id="22" name="TextBox 21">
            <a:extLst>
              <a:ext uri="{FF2B5EF4-FFF2-40B4-BE49-F238E27FC236}">
                <a16:creationId xmlns:a16="http://schemas.microsoft.com/office/drawing/2014/main" id="{00467D8D-C3AA-8451-EBE9-88C1CE411F06}"/>
              </a:ext>
            </a:extLst>
          </p:cNvPr>
          <p:cNvSpPr txBox="1"/>
          <p:nvPr/>
        </p:nvSpPr>
        <p:spPr>
          <a:xfrm>
            <a:off x="1706891" y="2171004"/>
            <a:ext cx="1069652" cy="338554"/>
          </a:xfrm>
          <a:prstGeom prst="rect">
            <a:avLst/>
          </a:prstGeom>
          <a:noFill/>
        </p:spPr>
        <p:txBody>
          <a:bodyPr wrap="none" rtlCol="0">
            <a:spAutoFit/>
          </a:bodyPr>
          <a:lstStyle/>
          <a:p>
            <a:r>
              <a:rPr lang="en-US" sz="1600" dirty="0">
                <a:solidFill>
                  <a:srgbClr val="00B050"/>
                </a:solidFill>
                <a:latin typeface="Bierstadt" panose="020B0004020202020204" pitchFamily="34" charset="0"/>
              </a:rPr>
              <a:t>“amazon”</a:t>
            </a:r>
          </a:p>
        </p:txBody>
      </p:sp>
      <p:sp>
        <p:nvSpPr>
          <p:cNvPr id="23" name="TextBox 22">
            <a:extLst>
              <a:ext uri="{FF2B5EF4-FFF2-40B4-BE49-F238E27FC236}">
                <a16:creationId xmlns:a16="http://schemas.microsoft.com/office/drawing/2014/main" id="{4DB0706F-38A9-976F-1309-3919DF5CC6C8}"/>
              </a:ext>
            </a:extLst>
          </p:cNvPr>
          <p:cNvSpPr txBox="1"/>
          <p:nvPr/>
        </p:nvSpPr>
        <p:spPr>
          <a:xfrm>
            <a:off x="2713402" y="2173274"/>
            <a:ext cx="1318148" cy="338554"/>
          </a:xfrm>
          <a:prstGeom prst="rect">
            <a:avLst/>
          </a:prstGeom>
          <a:noFill/>
        </p:spPr>
        <p:txBody>
          <a:bodyPr wrap="square" rtlCol="0">
            <a:spAutoFit/>
          </a:bodyPr>
          <a:lstStyle/>
          <a:p>
            <a:r>
              <a:rPr lang="en-US" sz="1600" dirty="0">
                <a:solidFill>
                  <a:srgbClr val="00B050"/>
                </a:solidFill>
                <a:latin typeface="Bierstadt" panose="020B0004020202020204" pitchFamily="34" charset="0"/>
              </a:rPr>
              <a:t>“google”</a:t>
            </a:r>
          </a:p>
        </p:txBody>
      </p:sp>
      <p:sp>
        <p:nvSpPr>
          <p:cNvPr id="24" name="TextBox 23">
            <a:extLst>
              <a:ext uri="{FF2B5EF4-FFF2-40B4-BE49-F238E27FC236}">
                <a16:creationId xmlns:a16="http://schemas.microsoft.com/office/drawing/2014/main" id="{D3E6A610-5780-6BAD-2A55-708A9221327A}"/>
              </a:ext>
            </a:extLst>
          </p:cNvPr>
          <p:cNvSpPr txBox="1"/>
          <p:nvPr/>
        </p:nvSpPr>
        <p:spPr>
          <a:xfrm>
            <a:off x="3655869" y="2183724"/>
            <a:ext cx="910249" cy="338554"/>
          </a:xfrm>
          <a:prstGeom prst="rect">
            <a:avLst/>
          </a:prstGeom>
          <a:noFill/>
        </p:spPr>
        <p:txBody>
          <a:bodyPr wrap="none" rtlCol="0">
            <a:spAutoFit/>
          </a:bodyPr>
          <a:lstStyle/>
          <a:p>
            <a:r>
              <a:rPr lang="en-US" sz="1600" dirty="0">
                <a:solidFill>
                  <a:srgbClr val="00B050"/>
                </a:solidFill>
                <a:latin typeface="Bierstadt" panose="020B0004020202020204" pitchFamily="34" charset="0"/>
              </a:rPr>
              <a:t>“</a:t>
            </a:r>
            <a:r>
              <a:rPr lang="en-US" sz="1600" dirty="0" err="1">
                <a:solidFill>
                  <a:srgbClr val="00B050"/>
                </a:solidFill>
                <a:latin typeface="Bierstadt" panose="020B0004020202020204" pitchFamily="34" charset="0"/>
              </a:rPr>
              <a:t>netflix</a:t>
            </a:r>
            <a:r>
              <a:rPr lang="en-US" sz="1600" dirty="0">
                <a:solidFill>
                  <a:srgbClr val="00B050"/>
                </a:solidFill>
                <a:latin typeface="Bierstadt" panose="020B0004020202020204" pitchFamily="34" charset="0"/>
              </a:rPr>
              <a:t>”</a:t>
            </a:r>
          </a:p>
        </p:txBody>
      </p:sp>
      <p:sp>
        <p:nvSpPr>
          <p:cNvPr id="25" name="TextBox 24">
            <a:extLst>
              <a:ext uri="{FF2B5EF4-FFF2-40B4-BE49-F238E27FC236}">
                <a16:creationId xmlns:a16="http://schemas.microsoft.com/office/drawing/2014/main" id="{CD84494B-18B1-FE11-949E-CB1EB89AD5E0}"/>
              </a:ext>
            </a:extLst>
          </p:cNvPr>
          <p:cNvSpPr txBox="1"/>
          <p:nvPr/>
        </p:nvSpPr>
        <p:spPr>
          <a:xfrm>
            <a:off x="4855581" y="2125105"/>
            <a:ext cx="519694" cy="461665"/>
          </a:xfrm>
          <a:prstGeom prst="rect">
            <a:avLst/>
          </a:prstGeom>
          <a:noFill/>
        </p:spPr>
        <p:txBody>
          <a:bodyPr wrap="square" rtlCol="0">
            <a:spAutoFit/>
          </a:bodyPr>
          <a:lstStyle/>
          <a:p>
            <a:r>
              <a:rPr lang="en-US" sz="2400" dirty="0">
                <a:solidFill>
                  <a:srgbClr val="00B050"/>
                </a:solidFill>
                <a:latin typeface="Bierstadt" panose="020B0004020202020204" pitchFamily="34" charset="0"/>
              </a:rPr>
              <a:t>…</a:t>
            </a:r>
          </a:p>
        </p:txBody>
      </p:sp>
      <p:sp>
        <p:nvSpPr>
          <p:cNvPr id="26" name="TextBox 25">
            <a:extLst>
              <a:ext uri="{FF2B5EF4-FFF2-40B4-BE49-F238E27FC236}">
                <a16:creationId xmlns:a16="http://schemas.microsoft.com/office/drawing/2014/main" id="{452517C4-669C-040E-E25F-725D773325F6}"/>
              </a:ext>
            </a:extLst>
          </p:cNvPr>
          <p:cNvSpPr txBox="1"/>
          <p:nvPr/>
        </p:nvSpPr>
        <p:spPr>
          <a:xfrm>
            <a:off x="5574872" y="2191314"/>
            <a:ext cx="865045" cy="338554"/>
          </a:xfrm>
          <a:prstGeom prst="rect">
            <a:avLst/>
          </a:prstGeom>
          <a:noFill/>
        </p:spPr>
        <p:txBody>
          <a:bodyPr wrap="none" rtlCol="0">
            <a:spAutoFit/>
          </a:bodyPr>
          <a:lstStyle/>
          <a:p>
            <a:r>
              <a:rPr lang="en-US" sz="1600" dirty="0">
                <a:solidFill>
                  <a:srgbClr val="00B050"/>
                </a:solidFill>
                <a:latin typeface="Bierstadt" panose="020B0004020202020204" pitchFamily="34" charset="0"/>
              </a:rPr>
              <a:t>“apple”</a:t>
            </a:r>
          </a:p>
        </p:txBody>
      </p:sp>
      <p:graphicFrame>
        <p:nvGraphicFramePr>
          <p:cNvPr id="38" name="Table 37">
            <a:extLst>
              <a:ext uri="{FF2B5EF4-FFF2-40B4-BE49-F238E27FC236}">
                <a16:creationId xmlns:a16="http://schemas.microsoft.com/office/drawing/2014/main" id="{0952AB1A-5AFD-4FA8-2092-55ECC62A0338}"/>
              </a:ext>
            </a:extLst>
          </p:cNvPr>
          <p:cNvGraphicFramePr>
            <a:graphicFrameLocks noGrp="1"/>
          </p:cNvGraphicFramePr>
          <p:nvPr>
            <p:extLst>
              <p:ext uri="{D42A27DB-BD31-4B8C-83A1-F6EECF244321}">
                <p14:modId xmlns:p14="http://schemas.microsoft.com/office/powerpoint/2010/main" val="1483026304"/>
              </p:ext>
            </p:extLst>
          </p:nvPr>
        </p:nvGraphicFramePr>
        <p:xfrm>
          <a:off x="1741640" y="2575761"/>
          <a:ext cx="4726790" cy="2895515"/>
        </p:xfrm>
        <a:graphic>
          <a:graphicData uri="http://schemas.openxmlformats.org/drawingml/2006/table">
            <a:tbl>
              <a:tblPr firstRow="1" bandRow="1">
                <a:tableStyleId>{2D5ABB26-0587-4C30-8999-92F81FD0307C}</a:tableStyleId>
              </a:tblPr>
              <a:tblGrid>
                <a:gridCol w="945358">
                  <a:extLst>
                    <a:ext uri="{9D8B030D-6E8A-4147-A177-3AD203B41FA5}">
                      <a16:colId xmlns:a16="http://schemas.microsoft.com/office/drawing/2014/main" val="2862826385"/>
                    </a:ext>
                  </a:extLst>
                </a:gridCol>
                <a:gridCol w="945358">
                  <a:extLst>
                    <a:ext uri="{9D8B030D-6E8A-4147-A177-3AD203B41FA5}">
                      <a16:colId xmlns:a16="http://schemas.microsoft.com/office/drawing/2014/main" val="423402734"/>
                    </a:ext>
                  </a:extLst>
                </a:gridCol>
                <a:gridCol w="945358">
                  <a:extLst>
                    <a:ext uri="{9D8B030D-6E8A-4147-A177-3AD203B41FA5}">
                      <a16:colId xmlns:a16="http://schemas.microsoft.com/office/drawing/2014/main" val="1938791833"/>
                    </a:ext>
                  </a:extLst>
                </a:gridCol>
                <a:gridCol w="945358">
                  <a:extLst>
                    <a:ext uri="{9D8B030D-6E8A-4147-A177-3AD203B41FA5}">
                      <a16:colId xmlns:a16="http://schemas.microsoft.com/office/drawing/2014/main" val="2727685674"/>
                    </a:ext>
                  </a:extLst>
                </a:gridCol>
                <a:gridCol w="945358">
                  <a:extLst>
                    <a:ext uri="{9D8B030D-6E8A-4147-A177-3AD203B41FA5}">
                      <a16:colId xmlns:a16="http://schemas.microsoft.com/office/drawing/2014/main" val="530810145"/>
                    </a:ext>
                  </a:extLst>
                </a:gridCol>
              </a:tblGrid>
              <a:tr h="579103">
                <a:tc>
                  <a:txBody>
                    <a:bodyPr/>
                    <a:lstStyle/>
                    <a:p>
                      <a:pPr algn="ctr"/>
                      <a:r>
                        <a:rPr lang="en-US" dirty="0">
                          <a:solidFill>
                            <a:schemeClr val="tx1"/>
                          </a:solidFill>
                          <a:latin typeface="Bierstadt" panose="020B0004020202020204" pitchFamily="34" charset="0"/>
                        </a:rPr>
                        <a:t>1</a:t>
                      </a:r>
                    </a:p>
                  </a:txBody>
                  <a:tcPr anchor="ctr"/>
                </a:tc>
                <a:tc>
                  <a:txBody>
                    <a:bodyPr/>
                    <a:lstStyle/>
                    <a:p>
                      <a:pPr algn="ctr"/>
                      <a:r>
                        <a:rPr lang="en-US" dirty="0">
                          <a:solidFill>
                            <a:schemeClr val="tx1"/>
                          </a:solidFill>
                          <a:latin typeface="Bierstadt" panose="020B0004020202020204" pitchFamily="34" charset="0"/>
                        </a:rPr>
                        <a:t>0</a:t>
                      </a:r>
                    </a:p>
                  </a:txBody>
                  <a:tcPr anchor="ctr"/>
                </a:tc>
                <a:tc>
                  <a:txBody>
                    <a:bodyPr/>
                    <a:lstStyle/>
                    <a:p>
                      <a:pPr algn="ctr"/>
                      <a:r>
                        <a:rPr lang="en-US" dirty="0">
                          <a:solidFill>
                            <a:schemeClr val="tx1"/>
                          </a:solidFill>
                          <a:latin typeface="Bierstadt" panose="020B0004020202020204" pitchFamily="34" charset="0"/>
                        </a:rPr>
                        <a:t>1</a:t>
                      </a:r>
                    </a:p>
                  </a:txBody>
                  <a:tcPr anchor="ctr"/>
                </a:tc>
                <a:tc>
                  <a:txBody>
                    <a:bodyPr/>
                    <a:lstStyle/>
                    <a:p>
                      <a:pPr algn="ctr"/>
                      <a:r>
                        <a:rPr lang="en-US" dirty="0">
                          <a:solidFill>
                            <a:schemeClr val="tx1"/>
                          </a:solidFill>
                          <a:latin typeface="Bierstadt" panose="020B0004020202020204" pitchFamily="34" charset="0"/>
                        </a:rPr>
                        <a:t>0</a:t>
                      </a:r>
                    </a:p>
                  </a:txBody>
                  <a:tcPr anchor="ctr"/>
                </a:tc>
                <a:tc>
                  <a:txBody>
                    <a:bodyPr/>
                    <a:lstStyle/>
                    <a:p>
                      <a:pPr algn="ctr"/>
                      <a:r>
                        <a:rPr lang="en-US" dirty="0">
                          <a:solidFill>
                            <a:schemeClr val="tx1"/>
                          </a:solidFill>
                          <a:latin typeface="Bierstadt" panose="020B0004020202020204" pitchFamily="34" charset="0"/>
                        </a:rPr>
                        <a:t>1</a:t>
                      </a:r>
                    </a:p>
                  </a:txBody>
                  <a:tcPr anchor="ctr"/>
                </a:tc>
                <a:extLst>
                  <a:ext uri="{0D108BD9-81ED-4DB2-BD59-A6C34878D82A}">
                    <a16:rowId xmlns:a16="http://schemas.microsoft.com/office/drawing/2014/main" val="304843094"/>
                  </a:ext>
                </a:extLst>
              </a:tr>
              <a:tr h="579103">
                <a:tc>
                  <a:txBody>
                    <a:bodyPr/>
                    <a:lstStyle/>
                    <a:p>
                      <a:pPr algn="ctr"/>
                      <a:r>
                        <a:rPr lang="en-US" dirty="0">
                          <a:solidFill>
                            <a:schemeClr val="tx1"/>
                          </a:solidFill>
                          <a:latin typeface="Bierstadt" panose="020B0004020202020204" pitchFamily="34" charset="0"/>
                        </a:rPr>
                        <a:t>0</a:t>
                      </a:r>
                    </a:p>
                  </a:txBody>
                  <a:tcPr anchor="ctr"/>
                </a:tc>
                <a:tc>
                  <a:txBody>
                    <a:bodyPr/>
                    <a:lstStyle/>
                    <a:p>
                      <a:pPr algn="ctr"/>
                      <a:r>
                        <a:rPr lang="en-US" dirty="0">
                          <a:solidFill>
                            <a:schemeClr val="tx1"/>
                          </a:solidFill>
                          <a:latin typeface="Bierstadt" panose="020B0004020202020204" pitchFamily="34" charset="0"/>
                        </a:rPr>
                        <a:t>1</a:t>
                      </a:r>
                    </a:p>
                  </a:txBody>
                  <a:tcPr anchor="ctr"/>
                </a:tc>
                <a:tc>
                  <a:txBody>
                    <a:bodyPr/>
                    <a:lstStyle/>
                    <a:p>
                      <a:pPr algn="ctr"/>
                      <a:r>
                        <a:rPr lang="en-US" dirty="0">
                          <a:solidFill>
                            <a:schemeClr val="tx1"/>
                          </a:solidFill>
                          <a:latin typeface="Bierstadt" panose="020B0004020202020204" pitchFamily="34" charset="0"/>
                        </a:rPr>
                        <a:t>1</a:t>
                      </a:r>
                    </a:p>
                  </a:txBody>
                  <a:tcPr anchor="ctr"/>
                </a:tc>
                <a:tc>
                  <a:txBody>
                    <a:bodyPr/>
                    <a:lstStyle/>
                    <a:p>
                      <a:pPr algn="ctr"/>
                      <a:r>
                        <a:rPr lang="en-US" dirty="0">
                          <a:solidFill>
                            <a:schemeClr val="tx1"/>
                          </a:solidFill>
                          <a:latin typeface="Bierstadt" panose="020B0004020202020204" pitchFamily="34" charset="0"/>
                        </a:rPr>
                        <a:t>0</a:t>
                      </a:r>
                    </a:p>
                  </a:txBody>
                  <a:tcPr anchor="ctr"/>
                </a:tc>
                <a:tc>
                  <a:txBody>
                    <a:bodyPr/>
                    <a:lstStyle/>
                    <a:p>
                      <a:pPr algn="ctr"/>
                      <a:r>
                        <a:rPr lang="en-US" dirty="0">
                          <a:solidFill>
                            <a:schemeClr val="tx1"/>
                          </a:solidFill>
                          <a:latin typeface="Bierstadt" panose="020B0004020202020204" pitchFamily="34" charset="0"/>
                        </a:rPr>
                        <a:t>0</a:t>
                      </a:r>
                    </a:p>
                  </a:txBody>
                  <a:tcPr anchor="ctr"/>
                </a:tc>
                <a:extLst>
                  <a:ext uri="{0D108BD9-81ED-4DB2-BD59-A6C34878D82A}">
                    <a16:rowId xmlns:a16="http://schemas.microsoft.com/office/drawing/2014/main" val="2474010375"/>
                  </a:ext>
                </a:extLst>
              </a:tr>
              <a:tr h="579103">
                <a:tc>
                  <a:txBody>
                    <a:bodyPr/>
                    <a:lstStyle/>
                    <a:p>
                      <a:pPr algn="ctr"/>
                      <a:r>
                        <a:rPr lang="en-US" dirty="0">
                          <a:solidFill>
                            <a:schemeClr val="tx1"/>
                          </a:solidFill>
                          <a:latin typeface="Bierstadt" panose="020B0004020202020204" pitchFamily="34" charset="0"/>
                        </a:rPr>
                        <a:t>1</a:t>
                      </a:r>
                    </a:p>
                  </a:txBody>
                  <a:tcPr anchor="ctr"/>
                </a:tc>
                <a:tc>
                  <a:txBody>
                    <a:bodyPr/>
                    <a:lstStyle/>
                    <a:p>
                      <a:pPr algn="ctr"/>
                      <a:r>
                        <a:rPr lang="en-US" dirty="0">
                          <a:solidFill>
                            <a:schemeClr val="tx1"/>
                          </a:solidFill>
                          <a:latin typeface="Bierstadt" panose="020B0004020202020204" pitchFamily="34" charset="0"/>
                        </a:rPr>
                        <a:t>1</a:t>
                      </a:r>
                    </a:p>
                  </a:txBody>
                  <a:tcPr anchor="ctr"/>
                </a:tc>
                <a:tc>
                  <a:txBody>
                    <a:bodyPr/>
                    <a:lstStyle/>
                    <a:p>
                      <a:pPr algn="ctr"/>
                      <a:r>
                        <a:rPr lang="en-US" dirty="0">
                          <a:solidFill>
                            <a:schemeClr val="tx1"/>
                          </a:solidFill>
                          <a:latin typeface="Bierstadt" panose="020B0004020202020204" pitchFamily="34" charset="0"/>
                        </a:rPr>
                        <a:t>0</a:t>
                      </a:r>
                    </a:p>
                  </a:txBody>
                  <a:tcPr anchor="ctr"/>
                </a:tc>
                <a:tc>
                  <a:txBody>
                    <a:bodyPr/>
                    <a:lstStyle/>
                    <a:p>
                      <a:pPr algn="ctr"/>
                      <a:r>
                        <a:rPr lang="en-US" dirty="0">
                          <a:solidFill>
                            <a:schemeClr val="tx1"/>
                          </a:solidFill>
                          <a:latin typeface="Bierstadt" panose="020B0004020202020204" pitchFamily="34" charset="0"/>
                        </a:rPr>
                        <a:t>0</a:t>
                      </a:r>
                    </a:p>
                  </a:txBody>
                  <a:tcPr anchor="ctr"/>
                </a:tc>
                <a:tc>
                  <a:txBody>
                    <a:bodyPr/>
                    <a:lstStyle/>
                    <a:p>
                      <a:pPr algn="ctr"/>
                      <a:r>
                        <a:rPr lang="en-US" dirty="0">
                          <a:solidFill>
                            <a:schemeClr val="tx1"/>
                          </a:solidFill>
                          <a:latin typeface="Bierstadt" panose="020B0004020202020204" pitchFamily="34" charset="0"/>
                        </a:rPr>
                        <a:t>0</a:t>
                      </a:r>
                    </a:p>
                  </a:txBody>
                  <a:tcPr anchor="ctr"/>
                </a:tc>
                <a:extLst>
                  <a:ext uri="{0D108BD9-81ED-4DB2-BD59-A6C34878D82A}">
                    <a16:rowId xmlns:a16="http://schemas.microsoft.com/office/drawing/2014/main" val="3123944517"/>
                  </a:ext>
                </a:extLst>
              </a:tr>
              <a:tr h="579103">
                <a:tc>
                  <a:txBody>
                    <a:bodyPr/>
                    <a:lstStyle/>
                    <a:p>
                      <a:pPr algn="ctr"/>
                      <a:r>
                        <a:rPr lang="en-US" dirty="0">
                          <a:solidFill>
                            <a:schemeClr val="tx1"/>
                          </a:solidFill>
                          <a:latin typeface="Bierstadt" panose="020B0004020202020204" pitchFamily="34" charset="0"/>
                        </a:rPr>
                        <a:t>0</a:t>
                      </a:r>
                    </a:p>
                  </a:txBody>
                  <a:tcPr anchor="ctr"/>
                </a:tc>
                <a:tc>
                  <a:txBody>
                    <a:bodyPr/>
                    <a:lstStyle/>
                    <a:p>
                      <a:pPr algn="ctr"/>
                      <a:r>
                        <a:rPr lang="en-US" dirty="0">
                          <a:solidFill>
                            <a:schemeClr val="tx1"/>
                          </a:solidFill>
                          <a:latin typeface="Bierstadt" panose="020B0004020202020204" pitchFamily="34" charset="0"/>
                        </a:rPr>
                        <a:t>1</a:t>
                      </a:r>
                    </a:p>
                  </a:txBody>
                  <a:tcPr anchor="ctr"/>
                </a:tc>
                <a:tc>
                  <a:txBody>
                    <a:bodyPr/>
                    <a:lstStyle/>
                    <a:p>
                      <a:pPr algn="ctr"/>
                      <a:r>
                        <a:rPr lang="en-US" dirty="0">
                          <a:solidFill>
                            <a:schemeClr val="tx1"/>
                          </a:solidFill>
                          <a:latin typeface="Bierstadt" panose="020B0004020202020204" pitchFamily="34" charset="0"/>
                        </a:rPr>
                        <a:t>0</a:t>
                      </a:r>
                    </a:p>
                  </a:txBody>
                  <a:tcPr anchor="ctr"/>
                </a:tc>
                <a:tc>
                  <a:txBody>
                    <a:bodyPr/>
                    <a:lstStyle/>
                    <a:p>
                      <a:pPr algn="ctr"/>
                      <a:r>
                        <a:rPr lang="en-US" dirty="0">
                          <a:solidFill>
                            <a:schemeClr val="tx1"/>
                          </a:solidFill>
                          <a:latin typeface="Bierstadt" panose="020B0004020202020204" pitchFamily="34" charset="0"/>
                        </a:rPr>
                        <a:t>1</a:t>
                      </a:r>
                    </a:p>
                  </a:txBody>
                  <a:tcPr anchor="ctr"/>
                </a:tc>
                <a:tc>
                  <a:txBody>
                    <a:bodyPr/>
                    <a:lstStyle/>
                    <a:p>
                      <a:pPr algn="ctr"/>
                      <a:r>
                        <a:rPr lang="en-US" dirty="0">
                          <a:solidFill>
                            <a:schemeClr val="tx1"/>
                          </a:solidFill>
                          <a:latin typeface="Bierstadt" panose="020B0004020202020204" pitchFamily="34" charset="0"/>
                        </a:rPr>
                        <a:t>1</a:t>
                      </a:r>
                    </a:p>
                  </a:txBody>
                  <a:tcPr anchor="ctr"/>
                </a:tc>
                <a:extLst>
                  <a:ext uri="{0D108BD9-81ED-4DB2-BD59-A6C34878D82A}">
                    <a16:rowId xmlns:a16="http://schemas.microsoft.com/office/drawing/2014/main" val="1083798898"/>
                  </a:ext>
                </a:extLst>
              </a:tr>
              <a:tr h="579103">
                <a:tc>
                  <a:txBody>
                    <a:bodyPr/>
                    <a:lstStyle/>
                    <a:p>
                      <a:pPr algn="ctr"/>
                      <a:r>
                        <a:rPr lang="en-US" dirty="0">
                          <a:solidFill>
                            <a:schemeClr val="tx1"/>
                          </a:solidFill>
                          <a:latin typeface="Bierstadt" panose="020B0004020202020204" pitchFamily="34" charset="0"/>
                        </a:rPr>
                        <a:t>1</a:t>
                      </a:r>
                    </a:p>
                  </a:txBody>
                  <a:tcPr anchor="ctr"/>
                </a:tc>
                <a:tc>
                  <a:txBody>
                    <a:bodyPr/>
                    <a:lstStyle/>
                    <a:p>
                      <a:pPr algn="ctr"/>
                      <a:r>
                        <a:rPr lang="en-US" dirty="0">
                          <a:solidFill>
                            <a:schemeClr val="tx1"/>
                          </a:solidFill>
                          <a:latin typeface="Bierstadt" panose="020B0004020202020204" pitchFamily="34" charset="0"/>
                        </a:rPr>
                        <a:t>0</a:t>
                      </a:r>
                    </a:p>
                  </a:txBody>
                  <a:tcPr anchor="ctr"/>
                </a:tc>
                <a:tc>
                  <a:txBody>
                    <a:bodyPr/>
                    <a:lstStyle/>
                    <a:p>
                      <a:pPr algn="ctr"/>
                      <a:r>
                        <a:rPr lang="en-US" dirty="0">
                          <a:solidFill>
                            <a:schemeClr val="tx1"/>
                          </a:solidFill>
                          <a:latin typeface="Bierstadt" panose="020B0004020202020204" pitchFamily="34" charset="0"/>
                        </a:rPr>
                        <a:t>0</a:t>
                      </a:r>
                    </a:p>
                  </a:txBody>
                  <a:tcPr anchor="ctr"/>
                </a:tc>
                <a:tc>
                  <a:txBody>
                    <a:bodyPr/>
                    <a:lstStyle/>
                    <a:p>
                      <a:pPr algn="ctr"/>
                      <a:r>
                        <a:rPr lang="en-US" dirty="0">
                          <a:solidFill>
                            <a:schemeClr val="tx1"/>
                          </a:solidFill>
                          <a:latin typeface="Bierstadt" panose="020B0004020202020204" pitchFamily="34" charset="0"/>
                        </a:rPr>
                        <a:t>1</a:t>
                      </a:r>
                    </a:p>
                  </a:txBody>
                  <a:tcPr anchor="ctr"/>
                </a:tc>
                <a:tc>
                  <a:txBody>
                    <a:bodyPr/>
                    <a:lstStyle/>
                    <a:p>
                      <a:pPr algn="ctr"/>
                      <a:r>
                        <a:rPr lang="en-US" dirty="0">
                          <a:solidFill>
                            <a:schemeClr val="tx1"/>
                          </a:solidFill>
                          <a:latin typeface="Bierstadt" panose="020B0004020202020204" pitchFamily="34" charset="0"/>
                        </a:rPr>
                        <a:t>1</a:t>
                      </a:r>
                    </a:p>
                  </a:txBody>
                  <a:tcPr anchor="ctr"/>
                </a:tc>
                <a:extLst>
                  <a:ext uri="{0D108BD9-81ED-4DB2-BD59-A6C34878D82A}">
                    <a16:rowId xmlns:a16="http://schemas.microsoft.com/office/drawing/2014/main" val="3908464036"/>
                  </a:ext>
                </a:extLst>
              </a:tr>
            </a:tbl>
          </a:graphicData>
        </a:graphic>
      </p:graphicFrame>
      <p:pic>
        <p:nvPicPr>
          <p:cNvPr id="40" name="Picture 39" descr="A diagram of a computer&#10;&#10;Description automatically generated">
            <a:extLst>
              <a:ext uri="{FF2B5EF4-FFF2-40B4-BE49-F238E27FC236}">
                <a16:creationId xmlns:a16="http://schemas.microsoft.com/office/drawing/2014/main" id="{0A7019F3-0582-251A-27C6-C284F7425E31}"/>
              </a:ext>
            </a:extLst>
          </p:cNvPr>
          <p:cNvPicPr>
            <a:picLocks noChangeAspect="1"/>
          </p:cNvPicPr>
          <p:nvPr/>
        </p:nvPicPr>
        <p:blipFill>
          <a:blip r:embed="rId3"/>
          <a:stretch>
            <a:fillRect/>
          </a:stretch>
        </p:blipFill>
        <p:spPr>
          <a:xfrm>
            <a:off x="6924264" y="2679153"/>
            <a:ext cx="4744885" cy="1014565"/>
          </a:xfrm>
          <a:prstGeom prst="rect">
            <a:avLst/>
          </a:prstGeom>
        </p:spPr>
      </p:pic>
      <p:sp>
        <p:nvSpPr>
          <p:cNvPr id="41" name="TextBox 40">
            <a:extLst>
              <a:ext uri="{FF2B5EF4-FFF2-40B4-BE49-F238E27FC236}">
                <a16:creationId xmlns:a16="http://schemas.microsoft.com/office/drawing/2014/main" id="{85DFF75C-468A-7C75-762B-5E5520BD33CC}"/>
              </a:ext>
            </a:extLst>
          </p:cNvPr>
          <p:cNvSpPr txBox="1"/>
          <p:nvPr/>
        </p:nvSpPr>
        <p:spPr>
          <a:xfrm>
            <a:off x="6924264" y="2028777"/>
            <a:ext cx="1303370" cy="461665"/>
          </a:xfrm>
          <a:prstGeom prst="rect">
            <a:avLst/>
          </a:prstGeom>
          <a:noFill/>
        </p:spPr>
        <p:txBody>
          <a:bodyPr wrap="none" rtlCol="0">
            <a:spAutoFit/>
          </a:bodyPr>
          <a:lstStyle/>
          <a:p>
            <a:r>
              <a:rPr lang="en-US" sz="2400" b="1" dirty="0">
                <a:solidFill>
                  <a:srgbClr val="002060"/>
                </a:solidFill>
                <a:latin typeface="Bierstadt" panose="020B0004020202020204" pitchFamily="34" charset="0"/>
              </a:rPr>
              <a:t>Update:</a:t>
            </a:r>
          </a:p>
        </p:txBody>
      </p:sp>
      <p:pic>
        <p:nvPicPr>
          <p:cNvPr id="43" name="Picture 42" descr="A diagram of a rectangular object with a black arrow pointing to the top&#10;&#10;Description automatically generated">
            <a:extLst>
              <a:ext uri="{FF2B5EF4-FFF2-40B4-BE49-F238E27FC236}">
                <a16:creationId xmlns:a16="http://schemas.microsoft.com/office/drawing/2014/main" id="{4F491258-5D8F-6461-DD58-EFB67DF89023}"/>
              </a:ext>
            </a:extLst>
          </p:cNvPr>
          <p:cNvPicPr>
            <a:picLocks noChangeAspect="1"/>
          </p:cNvPicPr>
          <p:nvPr/>
        </p:nvPicPr>
        <p:blipFill>
          <a:blip r:embed="rId4"/>
          <a:stretch>
            <a:fillRect/>
          </a:stretch>
        </p:blipFill>
        <p:spPr>
          <a:xfrm>
            <a:off x="6625943" y="4948621"/>
            <a:ext cx="5096993" cy="1191782"/>
          </a:xfrm>
          <a:prstGeom prst="rect">
            <a:avLst/>
          </a:prstGeom>
        </p:spPr>
      </p:pic>
      <p:sp>
        <p:nvSpPr>
          <p:cNvPr id="44" name="TextBox 43">
            <a:extLst>
              <a:ext uri="{FF2B5EF4-FFF2-40B4-BE49-F238E27FC236}">
                <a16:creationId xmlns:a16="http://schemas.microsoft.com/office/drawing/2014/main" id="{46CB3857-B342-5C2B-DB6C-196B0837CC3F}"/>
              </a:ext>
            </a:extLst>
          </p:cNvPr>
          <p:cNvSpPr txBox="1"/>
          <p:nvPr/>
        </p:nvSpPr>
        <p:spPr>
          <a:xfrm>
            <a:off x="6924264" y="4314326"/>
            <a:ext cx="1266309" cy="461665"/>
          </a:xfrm>
          <a:prstGeom prst="rect">
            <a:avLst/>
          </a:prstGeom>
          <a:noFill/>
        </p:spPr>
        <p:txBody>
          <a:bodyPr wrap="none" rtlCol="0">
            <a:spAutoFit/>
          </a:bodyPr>
          <a:lstStyle/>
          <a:p>
            <a:r>
              <a:rPr lang="en-US" sz="2400" b="1" dirty="0">
                <a:solidFill>
                  <a:srgbClr val="002060"/>
                </a:solidFill>
                <a:latin typeface="Bierstadt" panose="020B0004020202020204" pitchFamily="34" charset="0"/>
              </a:rPr>
              <a:t>Search:</a:t>
            </a:r>
          </a:p>
        </p:txBody>
      </p:sp>
      <p:pic>
        <p:nvPicPr>
          <p:cNvPr id="7" name="Picture 6" descr="A magnifying glass on a piece of paper&#10;&#10;Description automatically generated">
            <a:extLst>
              <a:ext uri="{FF2B5EF4-FFF2-40B4-BE49-F238E27FC236}">
                <a16:creationId xmlns:a16="http://schemas.microsoft.com/office/drawing/2014/main" id="{028FA2AC-AC75-EAC0-CA3D-698DFB118E78}"/>
              </a:ext>
            </a:extLst>
          </p:cNvPr>
          <p:cNvPicPr>
            <a:picLocks noChangeAspect="1"/>
          </p:cNvPicPr>
          <p:nvPr/>
        </p:nvPicPr>
        <p:blipFill>
          <a:blip r:embed="rId5"/>
          <a:stretch>
            <a:fillRect/>
          </a:stretch>
        </p:blipFill>
        <p:spPr>
          <a:xfrm>
            <a:off x="10458619" y="252038"/>
            <a:ext cx="1339121" cy="1339121"/>
          </a:xfrm>
          <a:prstGeom prst="rect">
            <a:avLst/>
          </a:prstGeom>
        </p:spPr>
      </p:pic>
      <p:pic>
        <p:nvPicPr>
          <p:cNvPr id="9" name="Picture 8" descr="A blue and purple circular object&#10;&#10;Description automatically generated">
            <a:extLst>
              <a:ext uri="{FF2B5EF4-FFF2-40B4-BE49-F238E27FC236}">
                <a16:creationId xmlns:a16="http://schemas.microsoft.com/office/drawing/2014/main" id="{82A9487A-F529-7A81-546D-F2AA33CE1D1A}"/>
              </a:ext>
            </a:extLst>
          </p:cNvPr>
          <p:cNvPicPr>
            <a:picLocks noChangeAspect="1"/>
          </p:cNvPicPr>
          <p:nvPr/>
        </p:nvPicPr>
        <p:blipFill>
          <a:blip r:embed="rId6"/>
          <a:stretch>
            <a:fillRect/>
          </a:stretch>
        </p:blipFill>
        <p:spPr>
          <a:xfrm>
            <a:off x="9208958" y="552820"/>
            <a:ext cx="805721" cy="805721"/>
          </a:xfrm>
          <a:prstGeom prst="rect">
            <a:avLst/>
          </a:prstGeom>
        </p:spPr>
      </p:pic>
      <p:pic>
        <p:nvPicPr>
          <p:cNvPr id="5" name="Picture 4" descr="A blue round object with yellow dots&#10;&#10;Description automatically generated">
            <a:extLst>
              <a:ext uri="{FF2B5EF4-FFF2-40B4-BE49-F238E27FC236}">
                <a16:creationId xmlns:a16="http://schemas.microsoft.com/office/drawing/2014/main" id="{B2FD0B09-AC18-81E7-E26E-00057477F700}"/>
              </a:ext>
            </a:extLst>
          </p:cNvPr>
          <p:cNvPicPr>
            <a:picLocks noChangeAspect="1"/>
          </p:cNvPicPr>
          <p:nvPr/>
        </p:nvPicPr>
        <p:blipFill>
          <a:blip r:embed="rId7"/>
          <a:stretch>
            <a:fillRect/>
          </a:stretch>
        </p:blipFill>
        <p:spPr>
          <a:xfrm>
            <a:off x="143048" y="5812957"/>
            <a:ext cx="908518" cy="908518"/>
          </a:xfrm>
          <a:prstGeom prst="rect">
            <a:avLst/>
          </a:prstGeom>
        </p:spPr>
      </p:pic>
      <p:pic>
        <p:nvPicPr>
          <p:cNvPr id="3" name="Graphic 2">
            <a:extLst>
              <a:ext uri="{FF2B5EF4-FFF2-40B4-BE49-F238E27FC236}">
                <a16:creationId xmlns:a16="http://schemas.microsoft.com/office/drawing/2014/main" id="{EB03EDA2-7952-3EA7-58DC-B7FA5B4CA37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083530" y="1849228"/>
            <a:ext cx="274320" cy="274320"/>
          </a:xfrm>
          <a:prstGeom prst="rect">
            <a:avLst/>
          </a:prstGeom>
        </p:spPr>
      </p:pic>
      <p:pic>
        <p:nvPicPr>
          <p:cNvPr id="6" name="Picture 5">
            <a:extLst>
              <a:ext uri="{FF2B5EF4-FFF2-40B4-BE49-F238E27FC236}">
                <a16:creationId xmlns:a16="http://schemas.microsoft.com/office/drawing/2014/main" id="{7A699052-CD3B-0DD6-E29F-DFC0062F7715}"/>
              </a:ext>
            </a:extLst>
          </p:cNvPr>
          <p:cNvPicPr>
            <a:picLocks noChangeAspect="1"/>
          </p:cNvPicPr>
          <p:nvPr/>
        </p:nvPicPr>
        <p:blipFill>
          <a:blip r:embed="rId10"/>
          <a:stretch>
            <a:fillRect/>
          </a:stretch>
        </p:blipFill>
        <p:spPr>
          <a:xfrm>
            <a:off x="3044827" y="1806839"/>
            <a:ext cx="274320" cy="274320"/>
          </a:xfrm>
          <a:prstGeom prst="rect">
            <a:avLst/>
          </a:prstGeom>
        </p:spPr>
      </p:pic>
      <p:pic>
        <p:nvPicPr>
          <p:cNvPr id="10" name="Picture 9" descr="A red letter on a black background&#10;&#10;Description automatically generated">
            <a:extLst>
              <a:ext uri="{FF2B5EF4-FFF2-40B4-BE49-F238E27FC236}">
                <a16:creationId xmlns:a16="http://schemas.microsoft.com/office/drawing/2014/main" id="{F08CDC10-80F1-17E6-3368-45C7212BD6E8}"/>
              </a:ext>
            </a:extLst>
          </p:cNvPr>
          <p:cNvPicPr>
            <a:picLocks noChangeAspect="1"/>
          </p:cNvPicPr>
          <p:nvPr/>
        </p:nvPicPr>
        <p:blipFill>
          <a:blip r:embed="rId11"/>
          <a:stretch>
            <a:fillRect/>
          </a:stretch>
        </p:blipFill>
        <p:spPr>
          <a:xfrm>
            <a:off x="3967167" y="1810786"/>
            <a:ext cx="274320" cy="274320"/>
          </a:xfrm>
          <a:prstGeom prst="rect">
            <a:avLst/>
          </a:prstGeom>
        </p:spPr>
      </p:pic>
      <p:pic>
        <p:nvPicPr>
          <p:cNvPr id="12" name="Picture 11" descr="A black apple with a bite taken out&#10;&#10;Description automatically generated">
            <a:extLst>
              <a:ext uri="{FF2B5EF4-FFF2-40B4-BE49-F238E27FC236}">
                <a16:creationId xmlns:a16="http://schemas.microsoft.com/office/drawing/2014/main" id="{E058BFBC-0442-7A41-E8DC-FE52DD9052FD}"/>
              </a:ext>
            </a:extLst>
          </p:cNvPr>
          <p:cNvPicPr>
            <a:picLocks noChangeAspect="1"/>
          </p:cNvPicPr>
          <p:nvPr/>
        </p:nvPicPr>
        <p:blipFill>
          <a:blip r:embed="rId12"/>
          <a:stretch>
            <a:fillRect/>
          </a:stretch>
        </p:blipFill>
        <p:spPr>
          <a:xfrm>
            <a:off x="5889762" y="1806839"/>
            <a:ext cx="235264" cy="274320"/>
          </a:xfrm>
          <a:prstGeom prst="rect">
            <a:avLst/>
          </a:prstGeom>
        </p:spPr>
      </p:pic>
      <p:pic>
        <p:nvPicPr>
          <p:cNvPr id="11" name="Picture 10" descr="A green circular arrow with arrows&#10;&#10;Description automatically generated">
            <a:extLst>
              <a:ext uri="{FF2B5EF4-FFF2-40B4-BE49-F238E27FC236}">
                <a16:creationId xmlns:a16="http://schemas.microsoft.com/office/drawing/2014/main" id="{9D543E0A-BE91-9579-A7AD-AF536F9121D9}"/>
              </a:ext>
            </a:extLst>
          </p:cNvPr>
          <p:cNvPicPr>
            <a:picLocks noChangeAspect="1"/>
          </p:cNvPicPr>
          <p:nvPr/>
        </p:nvPicPr>
        <p:blipFill>
          <a:blip r:embed="rId13"/>
          <a:stretch>
            <a:fillRect/>
          </a:stretch>
        </p:blipFill>
        <p:spPr>
          <a:xfrm>
            <a:off x="8289815" y="1730903"/>
            <a:ext cx="641569" cy="641569"/>
          </a:xfrm>
          <a:prstGeom prst="rect">
            <a:avLst/>
          </a:prstGeom>
        </p:spPr>
      </p:pic>
      <p:pic>
        <p:nvPicPr>
          <p:cNvPr id="14" name="Picture 13" descr="A blue circle with a white letter in it&#10;&#10;Description automatically generated">
            <a:extLst>
              <a:ext uri="{FF2B5EF4-FFF2-40B4-BE49-F238E27FC236}">
                <a16:creationId xmlns:a16="http://schemas.microsoft.com/office/drawing/2014/main" id="{3A96C0FA-8CF4-681B-3C1D-F1867F8EA47B}"/>
              </a:ext>
            </a:extLst>
          </p:cNvPr>
          <p:cNvPicPr>
            <a:picLocks noChangeAspect="1"/>
          </p:cNvPicPr>
          <p:nvPr/>
        </p:nvPicPr>
        <p:blipFill>
          <a:blip r:embed="rId14"/>
          <a:stretch>
            <a:fillRect/>
          </a:stretch>
        </p:blipFill>
        <p:spPr>
          <a:xfrm>
            <a:off x="8227634" y="4094956"/>
            <a:ext cx="762000" cy="676413"/>
          </a:xfrm>
          <a:prstGeom prst="rect">
            <a:avLst/>
          </a:prstGeom>
        </p:spPr>
      </p:pic>
      <p:sp>
        <p:nvSpPr>
          <p:cNvPr id="8" name="Rectangle 7">
            <a:extLst>
              <a:ext uri="{FF2B5EF4-FFF2-40B4-BE49-F238E27FC236}">
                <a16:creationId xmlns:a16="http://schemas.microsoft.com/office/drawing/2014/main" id="{9E329BBE-6C1B-B55A-2823-8EB189D595BD}"/>
              </a:ext>
            </a:extLst>
          </p:cNvPr>
          <p:cNvSpPr/>
          <p:nvPr/>
        </p:nvSpPr>
        <p:spPr>
          <a:xfrm>
            <a:off x="2083530" y="3275480"/>
            <a:ext cx="4041496" cy="301813"/>
          </a:xfrm>
          <a:prstGeom prst="rect">
            <a:avLst/>
          </a:prstGeom>
          <a:noFill/>
          <a:ln w="1905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
        <p:nvSpPr>
          <p:cNvPr id="13" name="TextBox 12">
            <a:extLst>
              <a:ext uri="{FF2B5EF4-FFF2-40B4-BE49-F238E27FC236}">
                <a16:creationId xmlns:a16="http://schemas.microsoft.com/office/drawing/2014/main" id="{8F03626E-465E-3EC7-5DAA-E74383FD4679}"/>
              </a:ext>
            </a:extLst>
          </p:cNvPr>
          <p:cNvSpPr txBox="1"/>
          <p:nvPr/>
        </p:nvSpPr>
        <p:spPr>
          <a:xfrm>
            <a:off x="2013414" y="2945415"/>
            <a:ext cx="3116302" cy="369332"/>
          </a:xfrm>
          <a:prstGeom prst="rect">
            <a:avLst/>
          </a:prstGeom>
          <a:noFill/>
        </p:spPr>
        <p:txBody>
          <a:bodyPr wrap="none" rtlCol="0">
            <a:spAutoFit/>
          </a:bodyPr>
          <a:lstStyle/>
          <a:p>
            <a:r>
              <a:rPr lang="en-US" dirty="0">
                <a:solidFill>
                  <a:srgbClr val="7030A0"/>
                </a:solidFill>
                <a:latin typeface="Bierstadt" panose="020B0004020202020204" pitchFamily="34" charset="0"/>
              </a:rPr>
              <a:t>Bitmap for keywords in doc 2 </a:t>
            </a:r>
          </a:p>
        </p:txBody>
      </p:sp>
    </p:spTree>
    <p:extLst>
      <p:ext uri="{BB962C8B-B14F-4D97-AF65-F5344CB8AC3E}">
        <p14:creationId xmlns:p14="http://schemas.microsoft.com/office/powerpoint/2010/main" val="2525742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blinds(horizontal)">
                                      <p:cBhvr>
                                        <p:cTn id="7" dur="250"/>
                                        <p:tgtEl>
                                          <p:spTgt spid="17"/>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blinds(horizontal)">
                                      <p:cBhvr>
                                        <p:cTn id="10" dur="250"/>
                                        <p:tgtEl>
                                          <p:spTgt spid="18"/>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blinds(horizontal)">
                                      <p:cBhvr>
                                        <p:cTn id="13" dur="250"/>
                                        <p:tgtEl>
                                          <p:spTgt spid="19"/>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blinds(horizontal)">
                                      <p:cBhvr>
                                        <p:cTn id="16" dur="250"/>
                                        <p:tgtEl>
                                          <p:spTgt spid="20"/>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blinds(horizontal)">
                                      <p:cBhvr>
                                        <p:cTn id="19" dur="250"/>
                                        <p:tgtEl>
                                          <p:spTgt spid="21"/>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grpId="0" nodeType="clickEffect">
                                  <p:stCondLst>
                                    <p:cond delay="0"/>
                                  </p:stCondLst>
                                  <p:childTnLst>
                                    <p:set>
                                      <p:cBhvr>
                                        <p:cTn id="23" dur="1" fill="hold">
                                          <p:stCondLst>
                                            <p:cond delay="0"/>
                                          </p:stCondLst>
                                        </p:cTn>
                                        <p:tgtEl>
                                          <p:spTgt spid="22"/>
                                        </p:tgtEl>
                                        <p:attrNameLst>
                                          <p:attrName>style.visibility</p:attrName>
                                        </p:attrNameLst>
                                      </p:cBhvr>
                                      <p:to>
                                        <p:strVal val="visible"/>
                                      </p:to>
                                    </p:set>
                                    <p:animEffect transition="in" filter="blinds(horizontal)">
                                      <p:cBhvr>
                                        <p:cTn id="24" dur="250"/>
                                        <p:tgtEl>
                                          <p:spTgt spid="22"/>
                                        </p:tgtEl>
                                      </p:cBhvr>
                                    </p:animEffect>
                                  </p:childTnLst>
                                </p:cTn>
                              </p:par>
                              <p:par>
                                <p:cTn id="25" presetID="3" presetClass="entr" presetSubtype="10" fill="hold" grpId="0" nodeType="with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blinds(horizontal)">
                                      <p:cBhvr>
                                        <p:cTn id="27" dur="250"/>
                                        <p:tgtEl>
                                          <p:spTgt spid="23"/>
                                        </p:tgtEl>
                                      </p:cBhvr>
                                    </p:animEffect>
                                  </p:childTnLst>
                                </p:cTn>
                              </p:par>
                              <p:par>
                                <p:cTn id="28" presetID="3" presetClass="entr" presetSubtype="10" fill="hold" grpId="0" nodeType="withEffect">
                                  <p:stCondLst>
                                    <p:cond delay="0"/>
                                  </p:stCondLst>
                                  <p:childTnLst>
                                    <p:set>
                                      <p:cBhvr>
                                        <p:cTn id="29" dur="1" fill="hold">
                                          <p:stCondLst>
                                            <p:cond delay="0"/>
                                          </p:stCondLst>
                                        </p:cTn>
                                        <p:tgtEl>
                                          <p:spTgt spid="24"/>
                                        </p:tgtEl>
                                        <p:attrNameLst>
                                          <p:attrName>style.visibility</p:attrName>
                                        </p:attrNameLst>
                                      </p:cBhvr>
                                      <p:to>
                                        <p:strVal val="visible"/>
                                      </p:to>
                                    </p:set>
                                    <p:animEffect transition="in" filter="blinds(horizontal)">
                                      <p:cBhvr>
                                        <p:cTn id="30" dur="250"/>
                                        <p:tgtEl>
                                          <p:spTgt spid="24"/>
                                        </p:tgtEl>
                                      </p:cBhvr>
                                    </p:animEffect>
                                  </p:childTnLst>
                                </p:cTn>
                              </p:par>
                              <p:par>
                                <p:cTn id="31" presetID="3" presetClass="entr" presetSubtype="10" fill="hold" grpId="0" nodeType="withEffect">
                                  <p:stCondLst>
                                    <p:cond delay="0"/>
                                  </p:stCondLst>
                                  <p:childTnLst>
                                    <p:set>
                                      <p:cBhvr>
                                        <p:cTn id="32" dur="1" fill="hold">
                                          <p:stCondLst>
                                            <p:cond delay="0"/>
                                          </p:stCondLst>
                                        </p:cTn>
                                        <p:tgtEl>
                                          <p:spTgt spid="25"/>
                                        </p:tgtEl>
                                        <p:attrNameLst>
                                          <p:attrName>style.visibility</p:attrName>
                                        </p:attrNameLst>
                                      </p:cBhvr>
                                      <p:to>
                                        <p:strVal val="visible"/>
                                      </p:to>
                                    </p:set>
                                    <p:animEffect transition="in" filter="blinds(horizontal)">
                                      <p:cBhvr>
                                        <p:cTn id="33" dur="250"/>
                                        <p:tgtEl>
                                          <p:spTgt spid="25"/>
                                        </p:tgtEl>
                                      </p:cBhvr>
                                    </p:animEffect>
                                  </p:childTnLst>
                                </p:cTn>
                              </p:par>
                              <p:par>
                                <p:cTn id="34" presetID="3" presetClass="entr" presetSubtype="10" fill="hold" grpId="0" nodeType="withEffect">
                                  <p:stCondLst>
                                    <p:cond delay="0"/>
                                  </p:stCondLst>
                                  <p:childTnLst>
                                    <p:set>
                                      <p:cBhvr>
                                        <p:cTn id="35" dur="1" fill="hold">
                                          <p:stCondLst>
                                            <p:cond delay="0"/>
                                          </p:stCondLst>
                                        </p:cTn>
                                        <p:tgtEl>
                                          <p:spTgt spid="26"/>
                                        </p:tgtEl>
                                        <p:attrNameLst>
                                          <p:attrName>style.visibility</p:attrName>
                                        </p:attrNameLst>
                                      </p:cBhvr>
                                      <p:to>
                                        <p:strVal val="visible"/>
                                      </p:to>
                                    </p:set>
                                    <p:animEffect transition="in" filter="blinds(horizontal)">
                                      <p:cBhvr>
                                        <p:cTn id="36" dur="250"/>
                                        <p:tgtEl>
                                          <p:spTgt spid="26"/>
                                        </p:tgtEl>
                                      </p:cBhvr>
                                    </p:animEffect>
                                  </p:childTnLst>
                                </p:cTn>
                              </p:par>
                              <p:par>
                                <p:cTn id="37" presetID="3" presetClass="entr" presetSubtype="10" fill="hold" nodeType="with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blinds(horizontal)">
                                      <p:cBhvr>
                                        <p:cTn id="39" dur="250"/>
                                        <p:tgtEl>
                                          <p:spTgt spid="10"/>
                                        </p:tgtEl>
                                      </p:cBhvr>
                                    </p:animEffect>
                                  </p:childTnLst>
                                </p:cTn>
                              </p:par>
                              <p:par>
                                <p:cTn id="40" presetID="3" presetClass="entr" presetSubtype="10" fill="hold" nodeType="with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blinds(horizontal)">
                                      <p:cBhvr>
                                        <p:cTn id="42" dur="250"/>
                                        <p:tgtEl>
                                          <p:spTgt spid="12"/>
                                        </p:tgtEl>
                                      </p:cBhvr>
                                    </p:animEffect>
                                  </p:childTnLst>
                                </p:cTn>
                              </p:par>
                              <p:par>
                                <p:cTn id="43" presetID="3" presetClass="entr" presetSubtype="10" fill="hold" nodeType="withEffect">
                                  <p:stCondLst>
                                    <p:cond delay="0"/>
                                  </p:stCondLst>
                                  <p:childTnLst>
                                    <p:set>
                                      <p:cBhvr>
                                        <p:cTn id="44" dur="1" fill="hold">
                                          <p:stCondLst>
                                            <p:cond delay="0"/>
                                          </p:stCondLst>
                                        </p:cTn>
                                        <p:tgtEl>
                                          <p:spTgt spid="3"/>
                                        </p:tgtEl>
                                        <p:attrNameLst>
                                          <p:attrName>style.visibility</p:attrName>
                                        </p:attrNameLst>
                                      </p:cBhvr>
                                      <p:to>
                                        <p:strVal val="visible"/>
                                      </p:to>
                                    </p:set>
                                    <p:animEffect transition="in" filter="blinds(horizontal)">
                                      <p:cBhvr>
                                        <p:cTn id="45" dur="250"/>
                                        <p:tgtEl>
                                          <p:spTgt spid="3"/>
                                        </p:tgtEl>
                                      </p:cBhvr>
                                    </p:animEffect>
                                  </p:childTnLst>
                                </p:cTn>
                              </p:par>
                              <p:par>
                                <p:cTn id="46" presetID="3" presetClass="entr" presetSubtype="10" fill="hold" nodeType="withEffect">
                                  <p:stCondLst>
                                    <p:cond delay="0"/>
                                  </p:stCondLst>
                                  <p:childTnLst>
                                    <p:set>
                                      <p:cBhvr>
                                        <p:cTn id="47" dur="1" fill="hold">
                                          <p:stCondLst>
                                            <p:cond delay="0"/>
                                          </p:stCondLst>
                                        </p:cTn>
                                        <p:tgtEl>
                                          <p:spTgt spid="6"/>
                                        </p:tgtEl>
                                        <p:attrNameLst>
                                          <p:attrName>style.visibility</p:attrName>
                                        </p:attrNameLst>
                                      </p:cBhvr>
                                      <p:to>
                                        <p:strVal val="visible"/>
                                      </p:to>
                                    </p:set>
                                    <p:animEffect transition="in" filter="blinds(horizontal)">
                                      <p:cBhvr>
                                        <p:cTn id="48" dur="250"/>
                                        <p:tgtEl>
                                          <p:spTgt spid="6"/>
                                        </p:tgtEl>
                                      </p:cBhvr>
                                    </p:animEffect>
                                  </p:childTnLst>
                                </p:cTn>
                              </p:par>
                            </p:childTnLst>
                          </p:cTn>
                        </p:par>
                      </p:childTnLst>
                    </p:cTn>
                  </p:par>
                  <p:par>
                    <p:cTn id="49" fill="hold">
                      <p:stCondLst>
                        <p:cond delay="indefinite"/>
                      </p:stCondLst>
                      <p:childTnLst>
                        <p:par>
                          <p:cTn id="50" fill="hold">
                            <p:stCondLst>
                              <p:cond delay="0"/>
                            </p:stCondLst>
                            <p:childTnLst>
                              <p:par>
                                <p:cTn id="51" presetID="3" presetClass="entr" presetSubtype="10" fill="hold" nodeType="clickEffect">
                                  <p:stCondLst>
                                    <p:cond delay="0"/>
                                  </p:stCondLst>
                                  <p:childTnLst>
                                    <p:set>
                                      <p:cBhvr>
                                        <p:cTn id="52" dur="1" fill="hold">
                                          <p:stCondLst>
                                            <p:cond delay="0"/>
                                          </p:stCondLst>
                                        </p:cTn>
                                        <p:tgtEl>
                                          <p:spTgt spid="38"/>
                                        </p:tgtEl>
                                        <p:attrNameLst>
                                          <p:attrName>style.visibility</p:attrName>
                                        </p:attrNameLst>
                                      </p:cBhvr>
                                      <p:to>
                                        <p:strVal val="visible"/>
                                      </p:to>
                                    </p:set>
                                    <p:animEffect transition="in" filter="blinds(horizontal)">
                                      <p:cBhvr>
                                        <p:cTn id="53" dur="250"/>
                                        <p:tgtEl>
                                          <p:spTgt spid="38"/>
                                        </p:tgtEl>
                                      </p:cBhvr>
                                    </p:animEffect>
                                  </p:childTnLst>
                                </p:cTn>
                              </p:par>
                            </p:childTnLst>
                          </p:cTn>
                        </p:par>
                      </p:childTnLst>
                    </p:cTn>
                  </p:par>
                  <p:par>
                    <p:cTn id="54" fill="hold">
                      <p:stCondLst>
                        <p:cond delay="indefinite"/>
                      </p:stCondLst>
                      <p:childTnLst>
                        <p:par>
                          <p:cTn id="55" fill="hold">
                            <p:stCondLst>
                              <p:cond delay="0"/>
                            </p:stCondLst>
                            <p:childTnLst>
                              <p:par>
                                <p:cTn id="56" presetID="3" presetClass="entr" presetSubtype="10" fill="hold" grpId="0" nodeType="clickEffect">
                                  <p:stCondLst>
                                    <p:cond delay="0"/>
                                  </p:stCondLst>
                                  <p:childTnLst>
                                    <p:set>
                                      <p:cBhvr>
                                        <p:cTn id="57" dur="1" fill="hold">
                                          <p:stCondLst>
                                            <p:cond delay="0"/>
                                          </p:stCondLst>
                                        </p:cTn>
                                        <p:tgtEl>
                                          <p:spTgt spid="8"/>
                                        </p:tgtEl>
                                        <p:attrNameLst>
                                          <p:attrName>style.visibility</p:attrName>
                                        </p:attrNameLst>
                                      </p:cBhvr>
                                      <p:to>
                                        <p:strVal val="visible"/>
                                      </p:to>
                                    </p:set>
                                    <p:animEffect transition="in" filter="blinds(horizontal)">
                                      <p:cBhvr>
                                        <p:cTn id="58" dur="250"/>
                                        <p:tgtEl>
                                          <p:spTgt spid="8"/>
                                        </p:tgtEl>
                                      </p:cBhvr>
                                    </p:animEffect>
                                  </p:childTnLst>
                                </p:cTn>
                              </p:par>
                              <p:par>
                                <p:cTn id="59" presetID="3" presetClass="entr" presetSubtype="10" fill="hold" grpId="0" nodeType="withEffect">
                                  <p:stCondLst>
                                    <p:cond delay="0"/>
                                  </p:stCondLst>
                                  <p:childTnLst>
                                    <p:set>
                                      <p:cBhvr>
                                        <p:cTn id="60" dur="1" fill="hold">
                                          <p:stCondLst>
                                            <p:cond delay="0"/>
                                          </p:stCondLst>
                                        </p:cTn>
                                        <p:tgtEl>
                                          <p:spTgt spid="13"/>
                                        </p:tgtEl>
                                        <p:attrNameLst>
                                          <p:attrName>style.visibility</p:attrName>
                                        </p:attrNameLst>
                                      </p:cBhvr>
                                      <p:to>
                                        <p:strVal val="visible"/>
                                      </p:to>
                                    </p:set>
                                    <p:animEffect transition="in" filter="blinds(horizontal)">
                                      <p:cBhvr>
                                        <p:cTn id="61" dur="250"/>
                                        <p:tgtEl>
                                          <p:spTgt spid="13"/>
                                        </p:tgtEl>
                                      </p:cBhvr>
                                    </p:animEffect>
                                  </p:childTnLst>
                                </p:cTn>
                              </p:par>
                            </p:childTnLst>
                          </p:cTn>
                        </p:par>
                      </p:childTnLst>
                    </p:cTn>
                  </p:par>
                  <p:par>
                    <p:cTn id="62" fill="hold">
                      <p:stCondLst>
                        <p:cond delay="indefinite"/>
                      </p:stCondLst>
                      <p:childTnLst>
                        <p:par>
                          <p:cTn id="63" fill="hold">
                            <p:stCondLst>
                              <p:cond delay="0"/>
                            </p:stCondLst>
                            <p:childTnLst>
                              <p:par>
                                <p:cTn id="64" presetID="3" presetClass="entr" presetSubtype="10" fill="hold" grpId="0" nodeType="clickEffect">
                                  <p:stCondLst>
                                    <p:cond delay="0"/>
                                  </p:stCondLst>
                                  <p:childTnLst>
                                    <p:set>
                                      <p:cBhvr>
                                        <p:cTn id="65" dur="1" fill="hold">
                                          <p:stCondLst>
                                            <p:cond delay="0"/>
                                          </p:stCondLst>
                                        </p:cTn>
                                        <p:tgtEl>
                                          <p:spTgt spid="41"/>
                                        </p:tgtEl>
                                        <p:attrNameLst>
                                          <p:attrName>style.visibility</p:attrName>
                                        </p:attrNameLst>
                                      </p:cBhvr>
                                      <p:to>
                                        <p:strVal val="visible"/>
                                      </p:to>
                                    </p:set>
                                    <p:animEffect transition="in" filter="blinds(horizontal)">
                                      <p:cBhvr>
                                        <p:cTn id="66" dur="250"/>
                                        <p:tgtEl>
                                          <p:spTgt spid="41"/>
                                        </p:tgtEl>
                                      </p:cBhvr>
                                    </p:animEffect>
                                  </p:childTnLst>
                                </p:cTn>
                              </p:par>
                              <p:par>
                                <p:cTn id="67" presetID="3" presetClass="entr" presetSubtype="10" fill="hold" nodeType="withEffect">
                                  <p:stCondLst>
                                    <p:cond delay="0"/>
                                  </p:stCondLst>
                                  <p:childTnLst>
                                    <p:set>
                                      <p:cBhvr>
                                        <p:cTn id="68" dur="1" fill="hold">
                                          <p:stCondLst>
                                            <p:cond delay="0"/>
                                          </p:stCondLst>
                                        </p:cTn>
                                        <p:tgtEl>
                                          <p:spTgt spid="40"/>
                                        </p:tgtEl>
                                        <p:attrNameLst>
                                          <p:attrName>style.visibility</p:attrName>
                                        </p:attrNameLst>
                                      </p:cBhvr>
                                      <p:to>
                                        <p:strVal val="visible"/>
                                      </p:to>
                                    </p:set>
                                    <p:animEffect transition="in" filter="blinds(horizontal)">
                                      <p:cBhvr>
                                        <p:cTn id="69" dur="250"/>
                                        <p:tgtEl>
                                          <p:spTgt spid="40"/>
                                        </p:tgtEl>
                                      </p:cBhvr>
                                    </p:animEffect>
                                  </p:childTnLst>
                                </p:cTn>
                              </p:par>
                              <p:par>
                                <p:cTn id="70" presetID="3" presetClass="entr" presetSubtype="10" fill="hold" nodeType="withEffect">
                                  <p:stCondLst>
                                    <p:cond delay="0"/>
                                  </p:stCondLst>
                                  <p:childTnLst>
                                    <p:set>
                                      <p:cBhvr>
                                        <p:cTn id="71" dur="1" fill="hold">
                                          <p:stCondLst>
                                            <p:cond delay="0"/>
                                          </p:stCondLst>
                                        </p:cTn>
                                        <p:tgtEl>
                                          <p:spTgt spid="11"/>
                                        </p:tgtEl>
                                        <p:attrNameLst>
                                          <p:attrName>style.visibility</p:attrName>
                                        </p:attrNameLst>
                                      </p:cBhvr>
                                      <p:to>
                                        <p:strVal val="visible"/>
                                      </p:to>
                                    </p:set>
                                    <p:animEffect transition="in" filter="blinds(horizontal)">
                                      <p:cBhvr>
                                        <p:cTn id="72" dur="250"/>
                                        <p:tgtEl>
                                          <p:spTgt spid="11"/>
                                        </p:tgtEl>
                                      </p:cBhvr>
                                    </p:animEffect>
                                  </p:childTnLst>
                                </p:cTn>
                              </p:par>
                            </p:childTnLst>
                          </p:cTn>
                        </p:par>
                      </p:childTnLst>
                    </p:cTn>
                  </p:par>
                  <p:par>
                    <p:cTn id="73" fill="hold">
                      <p:stCondLst>
                        <p:cond delay="indefinite"/>
                      </p:stCondLst>
                      <p:childTnLst>
                        <p:par>
                          <p:cTn id="74" fill="hold">
                            <p:stCondLst>
                              <p:cond delay="0"/>
                            </p:stCondLst>
                            <p:childTnLst>
                              <p:par>
                                <p:cTn id="75" presetID="3" presetClass="entr" presetSubtype="10" fill="hold" grpId="0" nodeType="clickEffect">
                                  <p:stCondLst>
                                    <p:cond delay="0"/>
                                  </p:stCondLst>
                                  <p:childTnLst>
                                    <p:set>
                                      <p:cBhvr>
                                        <p:cTn id="76" dur="1" fill="hold">
                                          <p:stCondLst>
                                            <p:cond delay="0"/>
                                          </p:stCondLst>
                                        </p:cTn>
                                        <p:tgtEl>
                                          <p:spTgt spid="44"/>
                                        </p:tgtEl>
                                        <p:attrNameLst>
                                          <p:attrName>style.visibility</p:attrName>
                                        </p:attrNameLst>
                                      </p:cBhvr>
                                      <p:to>
                                        <p:strVal val="visible"/>
                                      </p:to>
                                    </p:set>
                                    <p:animEffect transition="in" filter="blinds(horizontal)">
                                      <p:cBhvr>
                                        <p:cTn id="77" dur="250"/>
                                        <p:tgtEl>
                                          <p:spTgt spid="44"/>
                                        </p:tgtEl>
                                      </p:cBhvr>
                                    </p:animEffect>
                                  </p:childTnLst>
                                </p:cTn>
                              </p:par>
                              <p:par>
                                <p:cTn id="78" presetID="3" presetClass="entr" presetSubtype="10" fill="hold" nodeType="withEffect">
                                  <p:stCondLst>
                                    <p:cond delay="0"/>
                                  </p:stCondLst>
                                  <p:childTnLst>
                                    <p:set>
                                      <p:cBhvr>
                                        <p:cTn id="79" dur="1" fill="hold">
                                          <p:stCondLst>
                                            <p:cond delay="0"/>
                                          </p:stCondLst>
                                        </p:cTn>
                                        <p:tgtEl>
                                          <p:spTgt spid="43"/>
                                        </p:tgtEl>
                                        <p:attrNameLst>
                                          <p:attrName>style.visibility</p:attrName>
                                        </p:attrNameLst>
                                      </p:cBhvr>
                                      <p:to>
                                        <p:strVal val="visible"/>
                                      </p:to>
                                    </p:set>
                                    <p:animEffect transition="in" filter="blinds(horizontal)">
                                      <p:cBhvr>
                                        <p:cTn id="80" dur="250"/>
                                        <p:tgtEl>
                                          <p:spTgt spid="43"/>
                                        </p:tgtEl>
                                      </p:cBhvr>
                                    </p:animEffect>
                                  </p:childTnLst>
                                </p:cTn>
                              </p:par>
                              <p:par>
                                <p:cTn id="81" presetID="3" presetClass="entr" presetSubtype="10" fill="hold" nodeType="withEffect">
                                  <p:stCondLst>
                                    <p:cond delay="0"/>
                                  </p:stCondLst>
                                  <p:childTnLst>
                                    <p:set>
                                      <p:cBhvr>
                                        <p:cTn id="82" dur="1" fill="hold">
                                          <p:stCondLst>
                                            <p:cond delay="0"/>
                                          </p:stCondLst>
                                        </p:cTn>
                                        <p:tgtEl>
                                          <p:spTgt spid="14"/>
                                        </p:tgtEl>
                                        <p:attrNameLst>
                                          <p:attrName>style.visibility</p:attrName>
                                        </p:attrNameLst>
                                      </p:cBhvr>
                                      <p:to>
                                        <p:strVal val="visible"/>
                                      </p:to>
                                    </p:set>
                                    <p:animEffect transition="in" filter="blinds(horizontal)">
                                      <p:cBhvr>
                                        <p:cTn id="83" dur="25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9" grpId="0"/>
      <p:bldP spid="20" grpId="0"/>
      <p:bldP spid="21" grpId="0"/>
      <p:bldP spid="22" grpId="0"/>
      <p:bldP spid="23" grpId="0"/>
      <p:bldP spid="24" grpId="0"/>
      <p:bldP spid="25" grpId="0"/>
      <p:bldP spid="26" grpId="0"/>
      <p:bldP spid="41" grpId="0"/>
      <p:bldP spid="44" grpId="0"/>
      <p:bldP spid="8" grpId="0" animBg="1"/>
      <p:bldP spid="1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C96AD9-7A97-D984-1145-33B7EE763454}"/>
              </a:ext>
            </a:extLst>
          </p:cNvPr>
          <p:cNvSpPr>
            <a:spLocks noGrp="1"/>
          </p:cNvSpPr>
          <p:nvPr>
            <p:ph type="title"/>
          </p:nvPr>
        </p:nvSpPr>
        <p:spPr>
          <a:xfrm>
            <a:off x="838200" y="353932"/>
            <a:ext cx="10515600" cy="1325563"/>
          </a:xfrm>
        </p:spPr>
        <p:txBody>
          <a:bodyPr>
            <a:normAutofit/>
          </a:bodyPr>
          <a:lstStyle/>
          <a:p>
            <a:r>
              <a:rPr lang="en-US" sz="4000" b="1" dirty="0">
                <a:solidFill>
                  <a:srgbClr val="861F41"/>
                </a:solidFill>
                <a:latin typeface="Bierstadt" panose="020B0004020202020204" pitchFamily="34" charset="0"/>
                <a:cs typeface="Arial" panose="020B0604020202020204" pitchFamily="34" charset="0"/>
              </a:rPr>
              <a:t>Compressing Search Index</a:t>
            </a:r>
          </a:p>
        </p:txBody>
      </p:sp>
      <p:sp>
        <p:nvSpPr>
          <p:cNvPr id="37" name="Slide Number Placeholder 36">
            <a:extLst>
              <a:ext uri="{FF2B5EF4-FFF2-40B4-BE49-F238E27FC236}">
                <a16:creationId xmlns:a16="http://schemas.microsoft.com/office/drawing/2014/main" id="{0F3C13F0-A9A4-08BD-47E3-33234AA2A3FD}"/>
              </a:ext>
            </a:extLst>
          </p:cNvPr>
          <p:cNvSpPr>
            <a:spLocks noGrp="1"/>
          </p:cNvSpPr>
          <p:nvPr>
            <p:ph type="sldNum" sz="quarter" idx="12"/>
          </p:nvPr>
        </p:nvSpPr>
        <p:spPr/>
        <p:txBody>
          <a:bodyPr/>
          <a:lstStyle/>
          <a:p>
            <a:fld id="{C2D47E1E-16B8-6B43-8345-A36FFC908F81}" type="slidenum">
              <a:rPr lang="en-US" smtClean="0"/>
              <a:t>7</a:t>
            </a:fld>
            <a:endParaRPr lang="en-US"/>
          </a:p>
        </p:txBody>
      </p:sp>
      <p:pic>
        <p:nvPicPr>
          <p:cNvPr id="6" name="Picture 5" descr="A black and white image of an apple&#10;&#10;Description automatically generated">
            <a:extLst>
              <a:ext uri="{FF2B5EF4-FFF2-40B4-BE49-F238E27FC236}">
                <a16:creationId xmlns:a16="http://schemas.microsoft.com/office/drawing/2014/main" id="{8825C05B-B859-E447-1E84-065E1EB2F1BE}"/>
              </a:ext>
            </a:extLst>
          </p:cNvPr>
          <p:cNvPicPr>
            <a:picLocks noChangeAspect="1"/>
          </p:cNvPicPr>
          <p:nvPr/>
        </p:nvPicPr>
        <p:blipFill>
          <a:blip r:embed="rId3"/>
          <a:stretch>
            <a:fillRect/>
          </a:stretch>
        </p:blipFill>
        <p:spPr>
          <a:xfrm>
            <a:off x="1259305" y="2495257"/>
            <a:ext cx="4130508" cy="1198779"/>
          </a:xfrm>
          <a:prstGeom prst="rect">
            <a:avLst/>
          </a:prstGeom>
        </p:spPr>
      </p:pic>
      <p:pic>
        <p:nvPicPr>
          <p:cNvPr id="9" name="Picture 8" descr="A black arrow pointing to a number&#10;&#10;Description automatically generated with medium confidence">
            <a:extLst>
              <a:ext uri="{FF2B5EF4-FFF2-40B4-BE49-F238E27FC236}">
                <a16:creationId xmlns:a16="http://schemas.microsoft.com/office/drawing/2014/main" id="{E425813E-2ED4-F90A-762E-BCF3201A974E}"/>
              </a:ext>
            </a:extLst>
          </p:cNvPr>
          <p:cNvPicPr>
            <a:picLocks noChangeAspect="1"/>
          </p:cNvPicPr>
          <p:nvPr/>
        </p:nvPicPr>
        <p:blipFill>
          <a:blip r:embed="rId4"/>
          <a:stretch>
            <a:fillRect/>
          </a:stretch>
        </p:blipFill>
        <p:spPr>
          <a:xfrm>
            <a:off x="6096000" y="2759696"/>
            <a:ext cx="2647998" cy="669899"/>
          </a:xfrm>
          <a:prstGeom prst="rect">
            <a:avLst/>
          </a:prstGeom>
        </p:spPr>
      </p:pic>
      <p:pic>
        <p:nvPicPr>
          <p:cNvPr id="11" name="Picture 10" descr="A black and white logo&#10;&#10;Description automatically generated">
            <a:extLst>
              <a:ext uri="{FF2B5EF4-FFF2-40B4-BE49-F238E27FC236}">
                <a16:creationId xmlns:a16="http://schemas.microsoft.com/office/drawing/2014/main" id="{57A1F678-3D9C-5B46-E199-9830E5068C4B}"/>
              </a:ext>
            </a:extLst>
          </p:cNvPr>
          <p:cNvPicPr>
            <a:picLocks noChangeAspect="1"/>
          </p:cNvPicPr>
          <p:nvPr/>
        </p:nvPicPr>
        <p:blipFill>
          <a:blip r:embed="rId5"/>
          <a:stretch>
            <a:fillRect/>
          </a:stretch>
        </p:blipFill>
        <p:spPr>
          <a:xfrm>
            <a:off x="1283369" y="3820820"/>
            <a:ext cx="4130508" cy="1190890"/>
          </a:xfrm>
          <a:prstGeom prst="rect">
            <a:avLst/>
          </a:prstGeom>
        </p:spPr>
      </p:pic>
      <p:pic>
        <p:nvPicPr>
          <p:cNvPr id="13" name="Picture 12" descr="A black arrow pointing to a circle&#10;&#10;Description automatically generated with medium confidence">
            <a:extLst>
              <a:ext uri="{FF2B5EF4-FFF2-40B4-BE49-F238E27FC236}">
                <a16:creationId xmlns:a16="http://schemas.microsoft.com/office/drawing/2014/main" id="{BCB13DA2-F17B-5978-A593-144B412967F5}"/>
              </a:ext>
            </a:extLst>
          </p:cNvPr>
          <p:cNvPicPr>
            <a:picLocks noChangeAspect="1"/>
          </p:cNvPicPr>
          <p:nvPr/>
        </p:nvPicPr>
        <p:blipFill>
          <a:blip r:embed="rId6"/>
          <a:stretch>
            <a:fillRect/>
          </a:stretch>
        </p:blipFill>
        <p:spPr>
          <a:xfrm>
            <a:off x="6108796" y="4158899"/>
            <a:ext cx="2635202" cy="532108"/>
          </a:xfrm>
          <a:prstGeom prst="rect">
            <a:avLst/>
          </a:prstGeom>
        </p:spPr>
      </p:pic>
      <p:cxnSp>
        <p:nvCxnSpPr>
          <p:cNvPr id="15" name="Straight Arrow Connector 14">
            <a:extLst>
              <a:ext uri="{FF2B5EF4-FFF2-40B4-BE49-F238E27FC236}">
                <a16:creationId xmlns:a16="http://schemas.microsoft.com/office/drawing/2014/main" id="{7C32CD47-B333-6F76-AE86-F46641B8ECB0}"/>
              </a:ext>
            </a:extLst>
          </p:cNvPr>
          <p:cNvCxnSpPr>
            <a:cxnSpLocks/>
          </p:cNvCxnSpPr>
          <p:nvPr/>
        </p:nvCxnSpPr>
        <p:spPr>
          <a:xfrm>
            <a:off x="5468185" y="3187017"/>
            <a:ext cx="549442" cy="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40544A00-7EF2-8A95-08C9-0CEF4E7F0601}"/>
              </a:ext>
            </a:extLst>
          </p:cNvPr>
          <p:cNvCxnSpPr>
            <a:cxnSpLocks/>
          </p:cNvCxnSpPr>
          <p:nvPr/>
        </p:nvCxnSpPr>
        <p:spPr>
          <a:xfrm>
            <a:off x="5480217" y="4535155"/>
            <a:ext cx="549442" cy="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FAFD61F5-8544-23C6-BFD4-7C59D63FDFBF}"/>
              </a:ext>
            </a:extLst>
          </p:cNvPr>
          <p:cNvCxnSpPr/>
          <p:nvPr/>
        </p:nvCxnSpPr>
        <p:spPr>
          <a:xfrm>
            <a:off x="2286000" y="5254135"/>
            <a:ext cx="806116" cy="73392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17A2DA5D-2503-2174-B339-D45A77F9E295}"/>
              </a:ext>
            </a:extLst>
          </p:cNvPr>
          <p:cNvSpPr txBox="1"/>
          <p:nvPr/>
        </p:nvSpPr>
        <p:spPr>
          <a:xfrm>
            <a:off x="838200" y="1609632"/>
            <a:ext cx="9460832" cy="523220"/>
          </a:xfrm>
          <a:prstGeom prst="rect">
            <a:avLst/>
          </a:prstGeom>
          <a:noFill/>
        </p:spPr>
        <p:txBody>
          <a:bodyPr wrap="square">
            <a:spAutoFit/>
          </a:bodyPr>
          <a:lstStyle/>
          <a:p>
            <a:r>
              <a:rPr lang="en-US" sz="2800" dirty="0">
                <a:solidFill>
                  <a:srgbClr val="002060"/>
                </a:solidFill>
                <a:latin typeface="Bierstadt" panose="020B0004020202020204" pitchFamily="34" charset="0"/>
              </a:rPr>
              <a:t>Using Bloom filter to compress the search index</a:t>
            </a:r>
          </a:p>
        </p:txBody>
      </p:sp>
      <p:sp>
        <p:nvSpPr>
          <p:cNvPr id="22" name="TextBox 21">
            <a:extLst>
              <a:ext uri="{FF2B5EF4-FFF2-40B4-BE49-F238E27FC236}">
                <a16:creationId xmlns:a16="http://schemas.microsoft.com/office/drawing/2014/main" id="{4A2862B8-F24A-4514-4995-BA47A9B9520C}"/>
              </a:ext>
            </a:extLst>
          </p:cNvPr>
          <p:cNvSpPr txBox="1"/>
          <p:nvPr/>
        </p:nvSpPr>
        <p:spPr>
          <a:xfrm>
            <a:off x="3324559" y="3344380"/>
            <a:ext cx="1272977" cy="307777"/>
          </a:xfrm>
          <a:prstGeom prst="rect">
            <a:avLst/>
          </a:prstGeom>
          <a:noFill/>
        </p:spPr>
        <p:txBody>
          <a:bodyPr wrap="none" rtlCol="0">
            <a:spAutoFit/>
          </a:bodyPr>
          <a:lstStyle/>
          <a:p>
            <a:r>
              <a:rPr lang="en-US" sz="1400" dirty="0">
                <a:solidFill>
                  <a:srgbClr val="00B050"/>
                </a:solidFill>
                <a:latin typeface="Bierstadt" panose="020B0004020202020204" pitchFamily="34" charset="0"/>
              </a:rPr>
              <a:t>H(“apple” || 1)</a:t>
            </a:r>
          </a:p>
        </p:txBody>
      </p:sp>
      <p:sp>
        <p:nvSpPr>
          <p:cNvPr id="23" name="TextBox 22">
            <a:extLst>
              <a:ext uri="{FF2B5EF4-FFF2-40B4-BE49-F238E27FC236}">
                <a16:creationId xmlns:a16="http://schemas.microsoft.com/office/drawing/2014/main" id="{6AF348B1-5D10-CDB0-B886-EFFA6C4C2842}"/>
              </a:ext>
            </a:extLst>
          </p:cNvPr>
          <p:cNvSpPr txBox="1"/>
          <p:nvPr/>
        </p:nvSpPr>
        <p:spPr>
          <a:xfrm>
            <a:off x="4116836" y="2520029"/>
            <a:ext cx="1272977" cy="307777"/>
          </a:xfrm>
          <a:prstGeom prst="rect">
            <a:avLst/>
          </a:prstGeom>
          <a:noFill/>
        </p:spPr>
        <p:txBody>
          <a:bodyPr wrap="none" rtlCol="0">
            <a:spAutoFit/>
          </a:bodyPr>
          <a:lstStyle/>
          <a:p>
            <a:r>
              <a:rPr lang="en-US" sz="1400" dirty="0">
                <a:solidFill>
                  <a:srgbClr val="00B050"/>
                </a:solidFill>
                <a:latin typeface="Bierstadt" panose="020B0004020202020204" pitchFamily="34" charset="0"/>
              </a:rPr>
              <a:t>H(“apple” || 2)</a:t>
            </a:r>
          </a:p>
        </p:txBody>
      </p:sp>
      <p:sp>
        <p:nvSpPr>
          <p:cNvPr id="24" name="TextBox 23">
            <a:extLst>
              <a:ext uri="{FF2B5EF4-FFF2-40B4-BE49-F238E27FC236}">
                <a16:creationId xmlns:a16="http://schemas.microsoft.com/office/drawing/2014/main" id="{5DEC7DD5-2529-48F4-B425-509C8BADB8FB}"/>
              </a:ext>
            </a:extLst>
          </p:cNvPr>
          <p:cNvSpPr txBox="1"/>
          <p:nvPr/>
        </p:nvSpPr>
        <p:spPr>
          <a:xfrm>
            <a:off x="3480347" y="4645171"/>
            <a:ext cx="1363578" cy="307777"/>
          </a:xfrm>
          <a:prstGeom prst="rect">
            <a:avLst/>
          </a:prstGeom>
          <a:noFill/>
        </p:spPr>
        <p:txBody>
          <a:bodyPr wrap="none" rtlCol="0">
            <a:spAutoFit/>
          </a:bodyPr>
          <a:lstStyle/>
          <a:p>
            <a:r>
              <a:rPr lang="en-US" sz="1400" dirty="0">
                <a:solidFill>
                  <a:srgbClr val="E87731"/>
                </a:solidFill>
                <a:latin typeface="Bierstadt" panose="020B0004020202020204" pitchFamily="34" charset="0"/>
              </a:rPr>
              <a:t>H(“orange” || 1)</a:t>
            </a:r>
          </a:p>
        </p:txBody>
      </p:sp>
      <p:sp>
        <p:nvSpPr>
          <p:cNvPr id="25" name="TextBox 24">
            <a:extLst>
              <a:ext uri="{FF2B5EF4-FFF2-40B4-BE49-F238E27FC236}">
                <a16:creationId xmlns:a16="http://schemas.microsoft.com/office/drawing/2014/main" id="{82ECACF3-2D3C-042D-E0F3-B7FE00F28000}"/>
              </a:ext>
            </a:extLst>
          </p:cNvPr>
          <p:cNvSpPr txBox="1"/>
          <p:nvPr/>
        </p:nvSpPr>
        <p:spPr>
          <a:xfrm>
            <a:off x="3915747" y="3913850"/>
            <a:ext cx="1363578" cy="307777"/>
          </a:xfrm>
          <a:prstGeom prst="rect">
            <a:avLst/>
          </a:prstGeom>
          <a:noFill/>
        </p:spPr>
        <p:txBody>
          <a:bodyPr wrap="none" rtlCol="0">
            <a:spAutoFit/>
          </a:bodyPr>
          <a:lstStyle/>
          <a:p>
            <a:r>
              <a:rPr lang="en-US" sz="1400" dirty="0">
                <a:solidFill>
                  <a:srgbClr val="E87731"/>
                </a:solidFill>
                <a:latin typeface="Bierstadt" panose="020B0004020202020204" pitchFamily="34" charset="0"/>
              </a:rPr>
              <a:t>H(“orange” || 2)</a:t>
            </a:r>
          </a:p>
        </p:txBody>
      </p:sp>
      <p:pic>
        <p:nvPicPr>
          <p:cNvPr id="5" name="Picture 4" descr="A orange and black object&#10;&#10;Description automatically generated with medium confidence">
            <a:extLst>
              <a:ext uri="{FF2B5EF4-FFF2-40B4-BE49-F238E27FC236}">
                <a16:creationId xmlns:a16="http://schemas.microsoft.com/office/drawing/2014/main" id="{5A74C6E7-B4ED-87E8-EE74-6CD7E82C7B77}"/>
              </a:ext>
            </a:extLst>
          </p:cNvPr>
          <p:cNvPicPr>
            <a:picLocks noChangeAspect="1"/>
          </p:cNvPicPr>
          <p:nvPr/>
        </p:nvPicPr>
        <p:blipFill>
          <a:blip r:embed="rId7"/>
          <a:stretch>
            <a:fillRect/>
          </a:stretch>
        </p:blipFill>
        <p:spPr>
          <a:xfrm>
            <a:off x="10456195" y="428662"/>
            <a:ext cx="1180970" cy="1180970"/>
          </a:xfrm>
          <a:prstGeom prst="rect">
            <a:avLst/>
          </a:prstGeom>
        </p:spPr>
      </p:pic>
      <p:pic>
        <p:nvPicPr>
          <p:cNvPr id="8" name="Picture 7" descr="A blue file with arrows pointing to the side&#10;&#10;Description automatically generated">
            <a:extLst>
              <a:ext uri="{FF2B5EF4-FFF2-40B4-BE49-F238E27FC236}">
                <a16:creationId xmlns:a16="http://schemas.microsoft.com/office/drawing/2014/main" id="{46B68126-15D7-336F-7D9C-D20347EBD575}"/>
              </a:ext>
            </a:extLst>
          </p:cNvPr>
          <p:cNvPicPr>
            <a:picLocks noChangeAspect="1"/>
          </p:cNvPicPr>
          <p:nvPr/>
        </p:nvPicPr>
        <p:blipFill>
          <a:blip r:embed="rId8"/>
          <a:stretch>
            <a:fillRect/>
          </a:stretch>
        </p:blipFill>
        <p:spPr>
          <a:xfrm>
            <a:off x="9081762" y="566494"/>
            <a:ext cx="900438" cy="900438"/>
          </a:xfrm>
          <a:prstGeom prst="rect">
            <a:avLst/>
          </a:prstGeom>
        </p:spPr>
      </p:pic>
      <p:pic>
        <p:nvPicPr>
          <p:cNvPr id="12" name="Picture 11" descr="A close-up of a stamp&#10;&#10;Description automatically generated">
            <a:extLst>
              <a:ext uri="{FF2B5EF4-FFF2-40B4-BE49-F238E27FC236}">
                <a16:creationId xmlns:a16="http://schemas.microsoft.com/office/drawing/2014/main" id="{C6C74CE9-694C-C8E8-8373-9B35B928E7A8}"/>
              </a:ext>
            </a:extLst>
          </p:cNvPr>
          <p:cNvPicPr>
            <a:picLocks noChangeAspect="1"/>
          </p:cNvPicPr>
          <p:nvPr/>
        </p:nvPicPr>
        <p:blipFill>
          <a:blip r:embed="rId9"/>
          <a:stretch>
            <a:fillRect/>
          </a:stretch>
        </p:blipFill>
        <p:spPr>
          <a:xfrm>
            <a:off x="9438917" y="3208908"/>
            <a:ext cx="2497390" cy="1129393"/>
          </a:xfrm>
          <a:prstGeom prst="rect">
            <a:avLst/>
          </a:prstGeom>
        </p:spPr>
      </p:pic>
      <p:pic>
        <p:nvPicPr>
          <p:cNvPr id="7" name="Picture 6">
            <a:extLst>
              <a:ext uri="{FF2B5EF4-FFF2-40B4-BE49-F238E27FC236}">
                <a16:creationId xmlns:a16="http://schemas.microsoft.com/office/drawing/2014/main" id="{F01BC7DF-C8B9-BE9A-3146-EF4AFA8F15ED}"/>
              </a:ext>
            </a:extLst>
          </p:cNvPr>
          <p:cNvPicPr>
            <a:picLocks noChangeAspect="1"/>
          </p:cNvPicPr>
          <p:nvPr/>
        </p:nvPicPr>
        <p:blipFill>
          <a:blip r:embed="rId10"/>
          <a:stretch>
            <a:fillRect/>
          </a:stretch>
        </p:blipFill>
        <p:spPr>
          <a:xfrm>
            <a:off x="10244396" y="4719432"/>
            <a:ext cx="1328468" cy="1328468"/>
          </a:xfrm>
          <a:prstGeom prst="rect">
            <a:avLst/>
          </a:prstGeom>
        </p:spPr>
      </p:pic>
      <p:pic>
        <p:nvPicPr>
          <p:cNvPr id="10" name="Picture 9" descr="A blue and yellow object with a black background&#10;&#10;Description automatically generated">
            <a:extLst>
              <a:ext uri="{FF2B5EF4-FFF2-40B4-BE49-F238E27FC236}">
                <a16:creationId xmlns:a16="http://schemas.microsoft.com/office/drawing/2014/main" id="{2C74B51E-C6E4-9F01-75CE-CA1664A5036E}"/>
              </a:ext>
            </a:extLst>
          </p:cNvPr>
          <p:cNvPicPr>
            <a:picLocks noChangeAspect="1"/>
          </p:cNvPicPr>
          <p:nvPr/>
        </p:nvPicPr>
        <p:blipFill>
          <a:blip r:embed="rId11"/>
          <a:stretch>
            <a:fillRect/>
          </a:stretch>
        </p:blipFill>
        <p:spPr>
          <a:xfrm>
            <a:off x="8392169" y="1768784"/>
            <a:ext cx="983630" cy="983630"/>
          </a:xfrm>
          <a:prstGeom prst="rect">
            <a:avLst/>
          </a:prstGeom>
        </p:spPr>
      </p:pic>
      <p:pic>
        <p:nvPicPr>
          <p:cNvPr id="14" name="Picture 13" descr="A white background with black text and numbers&#10;&#10;Description automatically generated">
            <a:extLst>
              <a:ext uri="{FF2B5EF4-FFF2-40B4-BE49-F238E27FC236}">
                <a16:creationId xmlns:a16="http://schemas.microsoft.com/office/drawing/2014/main" id="{73CFF2E1-98A0-8602-B583-8D7DB50A75AF}"/>
              </a:ext>
            </a:extLst>
          </p:cNvPr>
          <p:cNvPicPr>
            <a:picLocks noChangeAspect="1"/>
          </p:cNvPicPr>
          <p:nvPr/>
        </p:nvPicPr>
        <p:blipFill>
          <a:blip r:embed="rId12"/>
          <a:stretch>
            <a:fillRect/>
          </a:stretch>
        </p:blipFill>
        <p:spPr>
          <a:xfrm>
            <a:off x="3348623" y="5085037"/>
            <a:ext cx="2253547" cy="1704245"/>
          </a:xfrm>
          <a:prstGeom prst="rect">
            <a:avLst/>
          </a:prstGeom>
        </p:spPr>
      </p:pic>
      <p:sp>
        <p:nvSpPr>
          <p:cNvPr id="16" name="TextBox 15">
            <a:extLst>
              <a:ext uri="{FF2B5EF4-FFF2-40B4-BE49-F238E27FC236}">
                <a16:creationId xmlns:a16="http://schemas.microsoft.com/office/drawing/2014/main" id="{DF629A9B-0170-728B-3CBD-1D38C8D9467E}"/>
              </a:ext>
            </a:extLst>
          </p:cNvPr>
          <p:cNvSpPr txBox="1"/>
          <p:nvPr/>
        </p:nvSpPr>
        <p:spPr>
          <a:xfrm>
            <a:off x="5754938" y="5771238"/>
            <a:ext cx="3978609" cy="430887"/>
          </a:xfrm>
          <a:prstGeom prst="rect">
            <a:avLst/>
          </a:prstGeom>
          <a:noFill/>
        </p:spPr>
        <p:txBody>
          <a:bodyPr wrap="square" rtlCol="0">
            <a:spAutoFit/>
          </a:bodyPr>
          <a:lstStyle/>
          <a:p>
            <a:r>
              <a:rPr lang="en-US" sz="2200" dirty="0">
                <a:solidFill>
                  <a:srgbClr val="002060"/>
                </a:solidFill>
                <a:latin typeface="Bierstadt" panose="020B0004020202020204" pitchFamily="34" charset="0"/>
              </a:rPr>
              <a:t>Search index with Bloom filters</a:t>
            </a:r>
          </a:p>
        </p:txBody>
      </p:sp>
    </p:spTree>
    <p:extLst>
      <p:ext uri="{BB962C8B-B14F-4D97-AF65-F5344CB8AC3E}">
        <p14:creationId xmlns:p14="http://schemas.microsoft.com/office/powerpoint/2010/main" val="1041580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blinds(horizontal)">
                                      <p:cBhvr>
                                        <p:cTn id="7" dur="250"/>
                                        <p:tgtEl>
                                          <p:spTgt spid="21"/>
                                        </p:tgtEl>
                                      </p:cBhvr>
                                    </p:animEffect>
                                  </p:childTnLst>
                                </p:cTn>
                              </p:par>
                              <p:par>
                                <p:cTn id="8" presetID="3" presetClass="entr" presetSubtype="1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blinds(horizontal)">
                                      <p:cBhvr>
                                        <p:cTn id="10" dur="25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blinds(horizontal)">
                                      <p:cBhvr>
                                        <p:cTn id="15" dur="250"/>
                                        <p:tgtEl>
                                          <p:spTgt spid="6"/>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blinds(horizontal)">
                                      <p:cBhvr>
                                        <p:cTn id="18" dur="250"/>
                                        <p:tgtEl>
                                          <p:spTgt spid="23"/>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blinds(horizontal)">
                                      <p:cBhvr>
                                        <p:cTn id="21" dur="250"/>
                                        <p:tgtEl>
                                          <p:spTgt spid="22"/>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nodeType="click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blinds(horizontal)">
                                      <p:cBhvr>
                                        <p:cTn id="26" dur="250"/>
                                        <p:tgtEl>
                                          <p:spTgt spid="15"/>
                                        </p:tgtEl>
                                      </p:cBhvr>
                                    </p:animEffect>
                                  </p:childTnLst>
                                </p:cTn>
                              </p:par>
                              <p:par>
                                <p:cTn id="27" presetID="3" presetClass="entr" presetSubtype="10" fill="hold" nodeType="with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blinds(horizontal)">
                                      <p:cBhvr>
                                        <p:cTn id="29" dur="250"/>
                                        <p:tgtEl>
                                          <p:spTgt spid="9"/>
                                        </p:tgtEl>
                                      </p:cBhvr>
                                    </p:animEffect>
                                  </p:childTnLst>
                                </p:cTn>
                              </p:par>
                            </p:childTnLst>
                          </p:cTn>
                        </p:par>
                      </p:childTnLst>
                    </p:cTn>
                  </p:par>
                  <p:par>
                    <p:cTn id="30" fill="hold">
                      <p:stCondLst>
                        <p:cond delay="indefinite"/>
                      </p:stCondLst>
                      <p:childTnLst>
                        <p:par>
                          <p:cTn id="31" fill="hold">
                            <p:stCondLst>
                              <p:cond delay="0"/>
                            </p:stCondLst>
                            <p:childTnLst>
                              <p:par>
                                <p:cTn id="32" presetID="3" presetClass="entr" presetSubtype="10" fill="hold" nodeType="click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blinds(horizontal)">
                                      <p:cBhvr>
                                        <p:cTn id="34" dur="250"/>
                                        <p:tgtEl>
                                          <p:spTgt spid="11"/>
                                        </p:tgtEl>
                                      </p:cBhvr>
                                    </p:animEffect>
                                  </p:childTnLst>
                                </p:cTn>
                              </p:par>
                              <p:par>
                                <p:cTn id="35" presetID="3" presetClass="entr" presetSubtype="10" fill="hold" grpId="0" nodeType="withEffect">
                                  <p:stCondLst>
                                    <p:cond delay="0"/>
                                  </p:stCondLst>
                                  <p:childTnLst>
                                    <p:set>
                                      <p:cBhvr>
                                        <p:cTn id="36" dur="1" fill="hold">
                                          <p:stCondLst>
                                            <p:cond delay="0"/>
                                          </p:stCondLst>
                                        </p:cTn>
                                        <p:tgtEl>
                                          <p:spTgt spid="25"/>
                                        </p:tgtEl>
                                        <p:attrNameLst>
                                          <p:attrName>style.visibility</p:attrName>
                                        </p:attrNameLst>
                                      </p:cBhvr>
                                      <p:to>
                                        <p:strVal val="visible"/>
                                      </p:to>
                                    </p:set>
                                    <p:animEffect transition="in" filter="blinds(horizontal)">
                                      <p:cBhvr>
                                        <p:cTn id="37" dur="250"/>
                                        <p:tgtEl>
                                          <p:spTgt spid="25"/>
                                        </p:tgtEl>
                                      </p:cBhvr>
                                    </p:animEffect>
                                  </p:childTnLst>
                                </p:cTn>
                              </p:par>
                              <p:par>
                                <p:cTn id="38" presetID="3" presetClass="entr" presetSubtype="10" fill="hold" grpId="0" nodeType="withEffect">
                                  <p:stCondLst>
                                    <p:cond delay="0"/>
                                  </p:stCondLst>
                                  <p:childTnLst>
                                    <p:set>
                                      <p:cBhvr>
                                        <p:cTn id="39" dur="1" fill="hold">
                                          <p:stCondLst>
                                            <p:cond delay="0"/>
                                          </p:stCondLst>
                                        </p:cTn>
                                        <p:tgtEl>
                                          <p:spTgt spid="24"/>
                                        </p:tgtEl>
                                        <p:attrNameLst>
                                          <p:attrName>style.visibility</p:attrName>
                                        </p:attrNameLst>
                                      </p:cBhvr>
                                      <p:to>
                                        <p:strVal val="visible"/>
                                      </p:to>
                                    </p:set>
                                    <p:animEffect transition="in" filter="blinds(horizontal)">
                                      <p:cBhvr>
                                        <p:cTn id="40" dur="250"/>
                                        <p:tgtEl>
                                          <p:spTgt spid="24"/>
                                        </p:tgtEl>
                                      </p:cBhvr>
                                    </p:animEffect>
                                  </p:childTnLst>
                                </p:cTn>
                              </p:par>
                            </p:childTnLst>
                          </p:cTn>
                        </p:par>
                      </p:childTnLst>
                    </p:cTn>
                  </p:par>
                  <p:par>
                    <p:cTn id="41" fill="hold">
                      <p:stCondLst>
                        <p:cond delay="indefinite"/>
                      </p:stCondLst>
                      <p:childTnLst>
                        <p:par>
                          <p:cTn id="42" fill="hold">
                            <p:stCondLst>
                              <p:cond delay="0"/>
                            </p:stCondLst>
                            <p:childTnLst>
                              <p:par>
                                <p:cTn id="43" presetID="3" presetClass="entr" presetSubtype="10" fill="hold" nodeType="clickEffect">
                                  <p:stCondLst>
                                    <p:cond delay="0"/>
                                  </p:stCondLst>
                                  <p:childTnLst>
                                    <p:set>
                                      <p:cBhvr>
                                        <p:cTn id="44" dur="1" fill="hold">
                                          <p:stCondLst>
                                            <p:cond delay="0"/>
                                          </p:stCondLst>
                                        </p:cTn>
                                        <p:tgtEl>
                                          <p:spTgt spid="17"/>
                                        </p:tgtEl>
                                        <p:attrNameLst>
                                          <p:attrName>style.visibility</p:attrName>
                                        </p:attrNameLst>
                                      </p:cBhvr>
                                      <p:to>
                                        <p:strVal val="visible"/>
                                      </p:to>
                                    </p:set>
                                    <p:animEffect transition="in" filter="blinds(horizontal)">
                                      <p:cBhvr>
                                        <p:cTn id="45" dur="250"/>
                                        <p:tgtEl>
                                          <p:spTgt spid="17"/>
                                        </p:tgtEl>
                                      </p:cBhvr>
                                    </p:animEffect>
                                  </p:childTnLst>
                                </p:cTn>
                              </p:par>
                              <p:par>
                                <p:cTn id="46" presetID="3" presetClass="entr" presetSubtype="10" fill="hold" nodeType="withEffect">
                                  <p:stCondLst>
                                    <p:cond delay="0"/>
                                  </p:stCondLst>
                                  <p:childTnLst>
                                    <p:set>
                                      <p:cBhvr>
                                        <p:cTn id="47" dur="1" fill="hold">
                                          <p:stCondLst>
                                            <p:cond delay="0"/>
                                          </p:stCondLst>
                                        </p:cTn>
                                        <p:tgtEl>
                                          <p:spTgt spid="13"/>
                                        </p:tgtEl>
                                        <p:attrNameLst>
                                          <p:attrName>style.visibility</p:attrName>
                                        </p:attrNameLst>
                                      </p:cBhvr>
                                      <p:to>
                                        <p:strVal val="visible"/>
                                      </p:to>
                                    </p:set>
                                    <p:animEffect transition="in" filter="blinds(horizontal)">
                                      <p:cBhvr>
                                        <p:cTn id="48" dur="250"/>
                                        <p:tgtEl>
                                          <p:spTgt spid="13"/>
                                        </p:tgtEl>
                                      </p:cBhvr>
                                    </p:animEffect>
                                  </p:childTnLst>
                                </p:cTn>
                              </p:par>
                            </p:childTnLst>
                          </p:cTn>
                        </p:par>
                      </p:childTnLst>
                    </p:cTn>
                  </p:par>
                  <p:par>
                    <p:cTn id="49" fill="hold">
                      <p:stCondLst>
                        <p:cond delay="indefinite"/>
                      </p:stCondLst>
                      <p:childTnLst>
                        <p:par>
                          <p:cTn id="50" fill="hold">
                            <p:stCondLst>
                              <p:cond delay="0"/>
                            </p:stCondLst>
                            <p:childTnLst>
                              <p:par>
                                <p:cTn id="51" presetID="3" presetClass="entr" presetSubtype="10" fill="hold" nodeType="clickEffect">
                                  <p:stCondLst>
                                    <p:cond delay="0"/>
                                  </p:stCondLst>
                                  <p:childTnLst>
                                    <p:set>
                                      <p:cBhvr>
                                        <p:cTn id="52" dur="1" fill="hold">
                                          <p:stCondLst>
                                            <p:cond delay="0"/>
                                          </p:stCondLst>
                                        </p:cTn>
                                        <p:tgtEl>
                                          <p:spTgt spid="19"/>
                                        </p:tgtEl>
                                        <p:attrNameLst>
                                          <p:attrName>style.visibility</p:attrName>
                                        </p:attrNameLst>
                                      </p:cBhvr>
                                      <p:to>
                                        <p:strVal val="visible"/>
                                      </p:to>
                                    </p:set>
                                    <p:animEffect transition="in" filter="blinds(horizontal)">
                                      <p:cBhvr>
                                        <p:cTn id="53" dur="250"/>
                                        <p:tgtEl>
                                          <p:spTgt spid="19"/>
                                        </p:tgtEl>
                                      </p:cBhvr>
                                    </p:animEffect>
                                  </p:childTnLst>
                                </p:cTn>
                              </p:par>
                            </p:childTnLst>
                          </p:cTn>
                        </p:par>
                      </p:childTnLst>
                    </p:cTn>
                  </p:par>
                  <p:par>
                    <p:cTn id="54" fill="hold">
                      <p:stCondLst>
                        <p:cond delay="indefinite"/>
                      </p:stCondLst>
                      <p:childTnLst>
                        <p:par>
                          <p:cTn id="55" fill="hold">
                            <p:stCondLst>
                              <p:cond delay="0"/>
                            </p:stCondLst>
                            <p:childTnLst>
                              <p:par>
                                <p:cTn id="56" presetID="3" presetClass="entr" presetSubtype="10" fill="hold" nodeType="clickEffect">
                                  <p:stCondLst>
                                    <p:cond delay="0"/>
                                  </p:stCondLst>
                                  <p:childTnLst>
                                    <p:set>
                                      <p:cBhvr>
                                        <p:cTn id="57" dur="1" fill="hold">
                                          <p:stCondLst>
                                            <p:cond delay="0"/>
                                          </p:stCondLst>
                                        </p:cTn>
                                        <p:tgtEl>
                                          <p:spTgt spid="14"/>
                                        </p:tgtEl>
                                        <p:attrNameLst>
                                          <p:attrName>style.visibility</p:attrName>
                                        </p:attrNameLst>
                                      </p:cBhvr>
                                      <p:to>
                                        <p:strVal val="visible"/>
                                      </p:to>
                                    </p:set>
                                    <p:animEffect transition="in" filter="blinds(horizontal)">
                                      <p:cBhvr>
                                        <p:cTn id="58" dur="250"/>
                                        <p:tgtEl>
                                          <p:spTgt spid="14"/>
                                        </p:tgtEl>
                                      </p:cBhvr>
                                    </p:animEffect>
                                  </p:childTnLst>
                                </p:cTn>
                              </p:par>
                              <p:par>
                                <p:cTn id="59" presetID="3" presetClass="entr" presetSubtype="10" fill="hold" grpId="0" nodeType="withEffect">
                                  <p:stCondLst>
                                    <p:cond delay="0"/>
                                  </p:stCondLst>
                                  <p:childTnLst>
                                    <p:set>
                                      <p:cBhvr>
                                        <p:cTn id="60" dur="1" fill="hold">
                                          <p:stCondLst>
                                            <p:cond delay="0"/>
                                          </p:stCondLst>
                                        </p:cTn>
                                        <p:tgtEl>
                                          <p:spTgt spid="16"/>
                                        </p:tgtEl>
                                        <p:attrNameLst>
                                          <p:attrName>style.visibility</p:attrName>
                                        </p:attrNameLst>
                                      </p:cBhvr>
                                      <p:to>
                                        <p:strVal val="visible"/>
                                      </p:to>
                                    </p:set>
                                    <p:animEffect transition="in" filter="blinds(horizontal)">
                                      <p:cBhvr>
                                        <p:cTn id="61" dur="250"/>
                                        <p:tgtEl>
                                          <p:spTgt spid="16"/>
                                        </p:tgtEl>
                                      </p:cBhvr>
                                    </p:animEffect>
                                  </p:childTnLst>
                                </p:cTn>
                              </p:par>
                            </p:childTnLst>
                          </p:cTn>
                        </p:par>
                      </p:childTnLst>
                    </p:cTn>
                  </p:par>
                  <p:par>
                    <p:cTn id="62" fill="hold">
                      <p:stCondLst>
                        <p:cond delay="indefinite"/>
                      </p:stCondLst>
                      <p:childTnLst>
                        <p:par>
                          <p:cTn id="63" fill="hold">
                            <p:stCondLst>
                              <p:cond delay="0"/>
                            </p:stCondLst>
                            <p:childTnLst>
                              <p:par>
                                <p:cTn id="64" presetID="3" presetClass="entr" presetSubtype="10" fill="hold" nodeType="clickEffect">
                                  <p:stCondLst>
                                    <p:cond delay="0"/>
                                  </p:stCondLst>
                                  <p:childTnLst>
                                    <p:set>
                                      <p:cBhvr>
                                        <p:cTn id="65" dur="1" fill="hold">
                                          <p:stCondLst>
                                            <p:cond delay="0"/>
                                          </p:stCondLst>
                                        </p:cTn>
                                        <p:tgtEl>
                                          <p:spTgt spid="12"/>
                                        </p:tgtEl>
                                        <p:attrNameLst>
                                          <p:attrName>style.visibility</p:attrName>
                                        </p:attrNameLst>
                                      </p:cBhvr>
                                      <p:to>
                                        <p:strVal val="visible"/>
                                      </p:to>
                                    </p:set>
                                    <p:animEffect transition="in" filter="blinds(horizontal)">
                                      <p:cBhvr>
                                        <p:cTn id="66" dur="250"/>
                                        <p:tgtEl>
                                          <p:spTgt spid="12"/>
                                        </p:tgtEl>
                                      </p:cBhvr>
                                    </p:animEffect>
                                  </p:childTnLst>
                                </p:cTn>
                              </p:par>
                              <p:par>
                                <p:cTn id="67" presetID="3" presetClass="entr" presetSubtype="10" fill="hold" nodeType="withEffect">
                                  <p:stCondLst>
                                    <p:cond delay="0"/>
                                  </p:stCondLst>
                                  <p:childTnLst>
                                    <p:set>
                                      <p:cBhvr>
                                        <p:cTn id="68" dur="1" fill="hold">
                                          <p:stCondLst>
                                            <p:cond delay="0"/>
                                          </p:stCondLst>
                                        </p:cTn>
                                        <p:tgtEl>
                                          <p:spTgt spid="7"/>
                                        </p:tgtEl>
                                        <p:attrNameLst>
                                          <p:attrName>style.visibility</p:attrName>
                                        </p:attrNameLst>
                                      </p:cBhvr>
                                      <p:to>
                                        <p:strVal val="visible"/>
                                      </p:to>
                                    </p:set>
                                    <p:animEffect transition="in" filter="blinds(horizontal)">
                                      <p:cBhvr>
                                        <p:cTn id="69" dur="2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P spid="23" grpId="0"/>
      <p:bldP spid="24" grpId="0"/>
      <p:bldP spid="25" grpId="0"/>
      <p:bldP spid="1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E3318-7E6C-4749-470A-1D7285171850}"/>
              </a:ext>
            </a:extLst>
          </p:cNvPr>
          <p:cNvSpPr>
            <a:spLocks noGrp="1"/>
          </p:cNvSpPr>
          <p:nvPr>
            <p:ph type="title"/>
          </p:nvPr>
        </p:nvSpPr>
        <p:spPr/>
        <p:txBody>
          <a:bodyPr>
            <a:normAutofit/>
          </a:bodyPr>
          <a:lstStyle/>
          <a:p>
            <a:r>
              <a:rPr lang="en-US" sz="4000" b="1" dirty="0">
                <a:solidFill>
                  <a:srgbClr val="861F41"/>
                </a:solidFill>
                <a:latin typeface="Bierstadt" panose="020B0004020202020204" pitchFamily="34" charset="0"/>
              </a:rPr>
              <a:t>Encrypted Search Index</a:t>
            </a:r>
          </a:p>
        </p:txBody>
      </p:sp>
      <p:sp>
        <p:nvSpPr>
          <p:cNvPr id="4" name="Slide Number Placeholder 3">
            <a:extLst>
              <a:ext uri="{FF2B5EF4-FFF2-40B4-BE49-F238E27FC236}">
                <a16:creationId xmlns:a16="http://schemas.microsoft.com/office/drawing/2014/main" id="{AB652B15-DABE-3CA3-974D-E8234D41345D}"/>
              </a:ext>
            </a:extLst>
          </p:cNvPr>
          <p:cNvSpPr>
            <a:spLocks noGrp="1"/>
          </p:cNvSpPr>
          <p:nvPr>
            <p:ph type="sldNum" sz="quarter" idx="12"/>
          </p:nvPr>
        </p:nvSpPr>
        <p:spPr/>
        <p:txBody>
          <a:bodyPr/>
          <a:lstStyle/>
          <a:p>
            <a:fld id="{C2D47E1E-16B8-6B43-8345-A36FFC908F81}" type="slidenum">
              <a:rPr lang="en-US" smtClean="0"/>
              <a:t>8</a:t>
            </a:fld>
            <a:endParaRPr lang="en-US"/>
          </a:p>
        </p:txBody>
      </p:sp>
      <p:pic>
        <p:nvPicPr>
          <p:cNvPr id="5" name="Picture 4" descr="A black arrow pointing to a black arrow&#10;&#10;Description automatically generated">
            <a:extLst>
              <a:ext uri="{FF2B5EF4-FFF2-40B4-BE49-F238E27FC236}">
                <a16:creationId xmlns:a16="http://schemas.microsoft.com/office/drawing/2014/main" id="{7019BCA9-2506-E955-7145-3954B8A8A350}"/>
              </a:ext>
            </a:extLst>
          </p:cNvPr>
          <p:cNvPicPr>
            <a:picLocks noChangeAspect="1"/>
          </p:cNvPicPr>
          <p:nvPr/>
        </p:nvPicPr>
        <p:blipFill>
          <a:blip r:embed="rId3"/>
          <a:stretch>
            <a:fillRect/>
          </a:stretch>
        </p:blipFill>
        <p:spPr>
          <a:xfrm>
            <a:off x="2815778" y="4287354"/>
            <a:ext cx="6860096" cy="1574448"/>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1D1E87BB-4CA8-6BC0-FFAA-657AFAD64919}"/>
                  </a:ext>
                </a:extLst>
              </p:cNvPr>
              <p:cNvSpPr txBox="1"/>
              <p:nvPr/>
            </p:nvSpPr>
            <p:spPr>
              <a:xfrm>
                <a:off x="3168465" y="2867516"/>
                <a:ext cx="3152633" cy="39786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002060"/>
                          </a:solidFill>
                          <a:latin typeface="Cambria Math" panose="02040503050406030204" pitchFamily="18" charset="0"/>
                        </a:rPr>
                        <m:t>𝐹</m:t>
                      </m:r>
                      <m:r>
                        <a:rPr lang="en-US" sz="2400" b="0" i="1" smtClean="0">
                          <a:solidFill>
                            <a:srgbClr val="002060"/>
                          </a:solidFill>
                          <a:latin typeface="Cambria Math" panose="02040503050406030204" pitchFamily="18" charset="0"/>
                        </a:rPr>
                        <m:t>:</m:t>
                      </m:r>
                      <m:sSubSup>
                        <m:sSubSupPr>
                          <m:ctrlPr>
                            <a:rPr lang="en-US" sz="2400" b="0" i="1" smtClean="0">
                              <a:solidFill>
                                <a:srgbClr val="002060"/>
                              </a:solidFill>
                              <a:latin typeface="Cambria Math" panose="02040503050406030204" pitchFamily="18" charset="0"/>
                            </a:rPr>
                          </m:ctrlPr>
                        </m:sSubSupPr>
                        <m:e>
                          <m:r>
                            <a:rPr lang="en-US" sz="2400" i="1">
                              <a:solidFill>
                                <a:srgbClr val="002060"/>
                              </a:solidFill>
                              <a:latin typeface="Cambria Math" panose="02040503050406030204" pitchFamily="18" charset="0"/>
                              <a:ea typeface="Cambria Math" panose="02040503050406030204" pitchFamily="18" charset="0"/>
                            </a:rPr>
                            <m:t>ℤ</m:t>
                          </m:r>
                        </m:e>
                        <m:sub>
                          <m:r>
                            <a:rPr lang="en-US" sz="2400" b="0" i="1" smtClean="0">
                              <a:solidFill>
                                <a:srgbClr val="002060"/>
                              </a:solidFill>
                              <a:latin typeface="Cambria Math" panose="02040503050406030204" pitchFamily="18" charset="0"/>
                            </a:rPr>
                            <m:t>𝑞</m:t>
                          </m:r>
                        </m:sub>
                        <m:sup>
                          <m:r>
                            <a:rPr lang="en-US" sz="2400" b="0" i="1" smtClean="0">
                              <a:solidFill>
                                <a:srgbClr val="002060"/>
                              </a:solidFill>
                              <a:latin typeface="Cambria Math" panose="02040503050406030204" pitchFamily="18" charset="0"/>
                            </a:rPr>
                            <m:t>𝑛</m:t>
                          </m:r>
                        </m:sup>
                      </m:sSubSup>
                      <m:r>
                        <a:rPr lang="en-US" sz="2400" b="0" i="1" smtClean="0">
                          <a:solidFill>
                            <a:srgbClr val="002060"/>
                          </a:solidFill>
                          <a:latin typeface="Cambria Math" panose="02040503050406030204" pitchFamily="18" charset="0"/>
                        </a:rPr>
                        <m:t> </m:t>
                      </m:r>
                      <m:r>
                        <a:rPr lang="en-US" sz="2400" b="0" i="1" smtClean="0">
                          <a:solidFill>
                            <a:srgbClr val="002060"/>
                          </a:solidFill>
                          <a:latin typeface="Cambria Math" panose="02040503050406030204" pitchFamily="18" charset="0"/>
                          <a:ea typeface="Cambria Math" panose="02040503050406030204" pitchFamily="18" charset="0"/>
                        </a:rPr>
                        <m:t>× </m:t>
                      </m:r>
                      <m:sSup>
                        <m:sSupPr>
                          <m:ctrlPr>
                            <a:rPr lang="en-US" sz="2400" b="0" i="1" smtClean="0">
                              <a:solidFill>
                                <a:srgbClr val="002060"/>
                              </a:solidFill>
                              <a:latin typeface="Cambria Math" panose="02040503050406030204" pitchFamily="18" charset="0"/>
                              <a:ea typeface="Cambria Math" panose="02040503050406030204" pitchFamily="18" charset="0"/>
                            </a:rPr>
                          </m:ctrlPr>
                        </m:sSupPr>
                        <m:e>
                          <m:r>
                            <a:rPr lang="en-US" sz="2400" b="0" i="1" smtClean="0">
                              <a:solidFill>
                                <a:srgbClr val="002060"/>
                              </a:solidFill>
                              <a:latin typeface="Cambria Math" panose="02040503050406030204" pitchFamily="18" charset="0"/>
                              <a:ea typeface="Cambria Math" panose="02040503050406030204" pitchFamily="18" charset="0"/>
                            </a:rPr>
                            <m:t>{0, 1}</m:t>
                          </m:r>
                        </m:e>
                        <m:sup>
                          <m:r>
                            <a:rPr lang="en-US" sz="2400" b="0" i="1" smtClean="0">
                              <a:solidFill>
                                <a:srgbClr val="002060"/>
                              </a:solidFill>
                              <a:latin typeface="Cambria Math" panose="02040503050406030204" pitchFamily="18" charset="0"/>
                              <a:ea typeface="Cambria Math" panose="02040503050406030204" pitchFamily="18" charset="0"/>
                            </a:rPr>
                            <m:t>∗</m:t>
                          </m:r>
                        </m:sup>
                      </m:sSup>
                      <m:r>
                        <a:rPr lang="en-US" sz="2400" b="0" i="1" smtClean="0">
                          <a:solidFill>
                            <a:srgbClr val="002060"/>
                          </a:solidFill>
                          <a:latin typeface="Cambria Math" panose="02040503050406030204" pitchFamily="18" charset="0"/>
                          <a:ea typeface="Cambria Math" panose="02040503050406030204" pitchFamily="18" charset="0"/>
                        </a:rPr>
                        <m:t> → </m:t>
                      </m:r>
                      <m:sSub>
                        <m:sSubPr>
                          <m:ctrlPr>
                            <a:rPr lang="en-US" sz="2400" b="0" i="1" smtClean="0">
                              <a:solidFill>
                                <a:srgbClr val="002060"/>
                              </a:solidFill>
                              <a:latin typeface="Cambria Math" panose="02040503050406030204" pitchFamily="18" charset="0"/>
                              <a:ea typeface="Cambria Math" panose="02040503050406030204" pitchFamily="18" charset="0"/>
                            </a:rPr>
                          </m:ctrlPr>
                        </m:sSubPr>
                        <m:e>
                          <m:r>
                            <a:rPr lang="en-US" sz="2400" i="1">
                              <a:solidFill>
                                <a:srgbClr val="002060"/>
                              </a:solidFill>
                              <a:latin typeface="Cambria Math" panose="02040503050406030204" pitchFamily="18" charset="0"/>
                              <a:ea typeface="Cambria Math" panose="02040503050406030204" pitchFamily="18" charset="0"/>
                            </a:rPr>
                            <m:t>ℤ</m:t>
                          </m:r>
                        </m:e>
                        <m:sub>
                          <m:r>
                            <a:rPr lang="en-US" sz="2400" b="0" i="1" smtClean="0">
                              <a:solidFill>
                                <a:srgbClr val="002060"/>
                              </a:solidFill>
                              <a:latin typeface="Cambria Math" panose="02040503050406030204" pitchFamily="18" charset="0"/>
                              <a:ea typeface="Cambria Math" panose="02040503050406030204" pitchFamily="18" charset="0"/>
                            </a:rPr>
                            <m:t>𝑝</m:t>
                          </m:r>
                        </m:sub>
                      </m:sSub>
                    </m:oMath>
                  </m:oMathPara>
                </a14:m>
                <a:endParaRPr lang="en-US" sz="2400" dirty="0">
                  <a:solidFill>
                    <a:srgbClr val="002060"/>
                  </a:solidFill>
                </a:endParaRPr>
              </a:p>
            </p:txBody>
          </p:sp>
        </mc:Choice>
        <mc:Fallback xmlns="">
          <p:sp>
            <p:nvSpPr>
              <p:cNvPr id="6" name="TextBox 5">
                <a:extLst>
                  <a:ext uri="{FF2B5EF4-FFF2-40B4-BE49-F238E27FC236}">
                    <a16:creationId xmlns:a16="http://schemas.microsoft.com/office/drawing/2014/main" id="{1D1E87BB-4CA8-6BC0-FFAA-657AFAD64919}"/>
                  </a:ext>
                </a:extLst>
              </p:cNvPr>
              <p:cNvSpPr txBox="1">
                <a:spLocks noRot="1" noChangeAspect="1" noMove="1" noResize="1" noEditPoints="1" noAdjustHandles="1" noChangeArrowheads="1" noChangeShapeType="1" noTextEdit="1"/>
              </p:cNvSpPr>
              <p:nvPr/>
            </p:nvSpPr>
            <p:spPr>
              <a:xfrm>
                <a:off x="3168465" y="2867516"/>
                <a:ext cx="3152633" cy="397866"/>
              </a:xfrm>
              <a:prstGeom prst="rect">
                <a:avLst/>
              </a:prstGeom>
              <a:blipFill>
                <a:blip r:embed="rId4"/>
                <a:stretch>
                  <a:fillRect t="-6061" b="-27273"/>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B7C14E14-9DA6-FD65-9D16-E9119E3BE8E0}"/>
              </a:ext>
            </a:extLst>
          </p:cNvPr>
          <p:cNvSpPr txBox="1"/>
          <p:nvPr/>
        </p:nvSpPr>
        <p:spPr>
          <a:xfrm>
            <a:off x="838200" y="1628627"/>
            <a:ext cx="9409755" cy="461665"/>
          </a:xfrm>
          <a:prstGeom prst="rect">
            <a:avLst/>
          </a:prstGeom>
          <a:noFill/>
        </p:spPr>
        <p:txBody>
          <a:bodyPr wrap="none" rtlCol="0">
            <a:spAutoFit/>
          </a:bodyPr>
          <a:lstStyle/>
          <a:p>
            <a:r>
              <a:rPr lang="en-US" sz="2400" b="1" dirty="0">
                <a:solidFill>
                  <a:srgbClr val="002060"/>
                </a:solidFill>
                <a:latin typeface="Bierstadt" panose="020B0004020202020204" pitchFamily="34" charset="0"/>
              </a:rPr>
              <a:t>Key-Homomorphic Pseudorandom Function (KH-PRF): </a:t>
            </a:r>
            <a:r>
              <a:rPr lang="en-US" sz="2400" b="1" dirty="0">
                <a:solidFill>
                  <a:srgbClr val="002060"/>
                </a:solidFill>
                <a:latin typeface="Bierstadt" panose="020B0004020202020204" pitchFamily="34" charset="0"/>
                <a:hlinkClick r:id="rId5">
                  <a:extLst>
                    <a:ext uri="{A12FA001-AC4F-418D-AE19-62706E023703}">
                      <ahyp:hlinkClr xmlns:ahyp="http://schemas.microsoft.com/office/drawing/2018/hyperlinkcolor" val="tx"/>
                    </a:ext>
                  </a:extLst>
                </a:hlinkClick>
              </a:rPr>
              <a:t>[BLMR’13]</a:t>
            </a:r>
            <a:endParaRPr lang="en-US" sz="2400" b="1" dirty="0">
              <a:solidFill>
                <a:srgbClr val="002060"/>
              </a:solidFill>
              <a:latin typeface="Bierstadt" panose="020B0004020202020204" pitchFamily="34" charset="0"/>
            </a:endParaRPr>
          </a:p>
        </p:txBody>
      </p:sp>
      <p:sp>
        <p:nvSpPr>
          <p:cNvPr id="8" name="TextBox 7">
            <a:extLst>
              <a:ext uri="{FF2B5EF4-FFF2-40B4-BE49-F238E27FC236}">
                <a16:creationId xmlns:a16="http://schemas.microsoft.com/office/drawing/2014/main" id="{CC74CD42-AAC5-C749-985C-2435F0EFA85F}"/>
              </a:ext>
            </a:extLst>
          </p:cNvPr>
          <p:cNvSpPr txBox="1"/>
          <p:nvPr/>
        </p:nvSpPr>
        <p:spPr>
          <a:xfrm>
            <a:off x="838200" y="2223336"/>
            <a:ext cx="4296304" cy="461665"/>
          </a:xfrm>
          <a:prstGeom prst="rect">
            <a:avLst/>
          </a:prstGeom>
          <a:noFill/>
        </p:spPr>
        <p:txBody>
          <a:bodyPr wrap="none" rtlCol="0">
            <a:spAutoFit/>
          </a:bodyPr>
          <a:lstStyle/>
          <a:p>
            <a:r>
              <a:rPr lang="en-US" sz="2400" dirty="0">
                <a:solidFill>
                  <a:srgbClr val="002060"/>
                </a:solidFill>
                <a:latin typeface="Bierstadt" panose="020B0004020202020204" pitchFamily="34" charset="0"/>
              </a:rPr>
              <a:t>Learning with Rounding (LWR): </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BDAC9C1C-C388-A7FF-F784-18E8CA2DAC8C}"/>
                  </a:ext>
                </a:extLst>
              </p:cNvPr>
              <p:cNvSpPr txBox="1"/>
              <p:nvPr/>
            </p:nvSpPr>
            <p:spPr>
              <a:xfrm>
                <a:off x="1784322" y="3478359"/>
                <a:ext cx="6076664" cy="42396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i="1" smtClean="0">
                          <a:solidFill>
                            <a:srgbClr val="002060"/>
                          </a:solidFill>
                          <a:latin typeface="Cambria Math" panose="02040503050406030204" pitchFamily="18" charset="0"/>
                        </a:rPr>
                        <m:t>𝐹</m:t>
                      </m:r>
                      <m:d>
                        <m:dPr>
                          <m:ctrlPr>
                            <a:rPr lang="en-US" sz="2400" i="1">
                              <a:solidFill>
                                <a:srgbClr val="002060"/>
                              </a:solidFill>
                              <a:latin typeface="Cambria Math" panose="02040503050406030204" pitchFamily="18" charset="0"/>
                            </a:rPr>
                          </m:ctrlPr>
                        </m:dPr>
                        <m:e>
                          <m:sSup>
                            <m:sSupPr>
                              <m:ctrlPr>
                                <a:rPr lang="en-US" sz="2400" i="1">
                                  <a:solidFill>
                                    <a:srgbClr val="002060"/>
                                  </a:solidFill>
                                  <a:latin typeface="Cambria Math" panose="02040503050406030204" pitchFamily="18" charset="0"/>
                                </a:rPr>
                              </m:ctrlPr>
                            </m:sSupPr>
                            <m:e>
                              <m:r>
                                <a:rPr lang="en-US" sz="2400" b="1" i="1">
                                  <a:solidFill>
                                    <a:srgbClr val="002060"/>
                                  </a:solidFill>
                                  <a:latin typeface="Cambria Math" panose="02040503050406030204" pitchFamily="18" charset="0"/>
                                </a:rPr>
                                <m:t>𝒌</m:t>
                              </m:r>
                            </m:e>
                            <m:sup>
                              <m:d>
                                <m:dPr>
                                  <m:ctrlPr>
                                    <a:rPr lang="en-US" sz="2400" i="1">
                                      <a:solidFill>
                                        <a:srgbClr val="002060"/>
                                      </a:solidFill>
                                      <a:latin typeface="Cambria Math" panose="02040503050406030204" pitchFamily="18" charset="0"/>
                                    </a:rPr>
                                  </m:ctrlPr>
                                </m:dPr>
                                <m:e>
                                  <m:r>
                                    <a:rPr lang="en-US" sz="2400" i="1">
                                      <a:solidFill>
                                        <a:srgbClr val="002060"/>
                                      </a:solidFill>
                                      <a:latin typeface="Cambria Math" panose="02040503050406030204" pitchFamily="18" charset="0"/>
                                    </a:rPr>
                                    <m:t>1</m:t>
                                  </m:r>
                                </m:e>
                              </m:d>
                            </m:sup>
                          </m:sSup>
                          <m:r>
                            <a:rPr lang="en-US" sz="2400" i="1">
                              <a:solidFill>
                                <a:srgbClr val="002060"/>
                              </a:solidFill>
                              <a:latin typeface="Cambria Math" panose="02040503050406030204" pitchFamily="18" charset="0"/>
                            </a:rPr>
                            <m:t>+</m:t>
                          </m:r>
                          <m:sSup>
                            <m:sSupPr>
                              <m:ctrlPr>
                                <a:rPr lang="en-US" sz="2400" i="1">
                                  <a:solidFill>
                                    <a:srgbClr val="002060"/>
                                  </a:solidFill>
                                  <a:latin typeface="Cambria Math" panose="02040503050406030204" pitchFamily="18" charset="0"/>
                                </a:rPr>
                              </m:ctrlPr>
                            </m:sSupPr>
                            <m:e>
                              <m:r>
                                <a:rPr lang="en-US" sz="2400" b="1" i="1">
                                  <a:solidFill>
                                    <a:srgbClr val="002060"/>
                                  </a:solidFill>
                                  <a:latin typeface="Cambria Math" panose="02040503050406030204" pitchFamily="18" charset="0"/>
                                </a:rPr>
                                <m:t>𝒌</m:t>
                              </m:r>
                            </m:e>
                            <m:sup>
                              <m:d>
                                <m:dPr>
                                  <m:ctrlPr>
                                    <a:rPr lang="en-US" sz="2400" i="1">
                                      <a:solidFill>
                                        <a:srgbClr val="002060"/>
                                      </a:solidFill>
                                      <a:latin typeface="Cambria Math" panose="02040503050406030204" pitchFamily="18" charset="0"/>
                                    </a:rPr>
                                  </m:ctrlPr>
                                </m:dPr>
                                <m:e>
                                  <m:r>
                                    <a:rPr lang="en-US" sz="2400" i="1">
                                      <a:solidFill>
                                        <a:srgbClr val="002060"/>
                                      </a:solidFill>
                                      <a:latin typeface="Cambria Math" panose="02040503050406030204" pitchFamily="18" charset="0"/>
                                    </a:rPr>
                                    <m:t>2</m:t>
                                  </m:r>
                                </m:e>
                              </m:d>
                            </m:sup>
                          </m:sSup>
                          <m:r>
                            <a:rPr lang="en-US" sz="2400" b="0" i="1" smtClean="0">
                              <a:solidFill>
                                <a:srgbClr val="002060"/>
                              </a:solidFill>
                              <a:latin typeface="Cambria Math" panose="02040503050406030204" pitchFamily="18" charset="0"/>
                            </a:rPr>
                            <m:t>,</m:t>
                          </m:r>
                          <m:r>
                            <a:rPr lang="en-US" sz="2400" b="0" i="1" smtClean="0">
                              <a:solidFill>
                                <a:srgbClr val="002060"/>
                              </a:solidFill>
                              <a:latin typeface="Cambria Math" panose="02040503050406030204" pitchFamily="18" charset="0"/>
                            </a:rPr>
                            <m:t>𝑠</m:t>
                          </m:r>
                        </m:e>
                      </m:d>
                      <m:r>
                        <a:rPr lang="en-US" sz="2400" b="0" i="1" smtClean="0">
                          <a:solidFill>
                            <a:srgbClr val="002060"/>
                          </a:solidFill>
                          <a:latin typeface="Cambria Math" panose="02040503050406030204" pitchFamily="18" charset="0"/>
                        </a:rPr>
                        <m:t>= </m:t>
                      </m:r>
                      <m:r>
                        <a:rPr lang="en-US" sz="2400" b="0" i="1" smtClean="0">
                          <a:solidFill>
                            <a:srgbClr val="002060"/>
                          </a:solidFill>
                          <a:latin typeface="Cambria Math" panose="02040503050406030204" pitchFamily="18" charset="0"/>
                        </a:rPr>
                        <m:t>𝐹</m:t>
                      </m:r>
                      <m:d>
                        <m:dPr>
                          <m:ctrlPr>
                            <a:rPr lang="en-US" sz="2400" b="0" i="1" smtClean="0">
                              <a:solidFill>
                                <a:srgbClr val="002060"/>
                              </a:solidFill>
                              <a:latin typeface="Cambria Math" panose="02040503050406030204" pitchFamily="18" charset="0"/>
                            </a:rPr>
                          </m:ctrlPr>
                        </m:dPr>
                        <m:e>
                          <m:sSup>
                            <m:sSupPr>
                              <m:ctrlPr>
                                <a:rPr lang="en-US" sz="2400" b="0" i="1" smtClean="0">
                                  <a:solidFill>
                                    <a:srgbClr val="002060"/>
                                  </a:solidFill>
                                  <a:latin typeface="Cambria Math" panose="02040503050406030204" pitchFamily="18" charset="0"/>
                                </a:rPr>
                              </m:ctrlPr>
                            </m:sSupPr>
                            <m:e>
                              <m:r>
                                <a:rPr lang="en-US" sz="2400" b="1" i="1" smtClean="0">
                                  <a:solidFill>
                                    <a:srgbClr val="002060"/>
                                  </a:solidFill>
                                  <a:latin typeface="Cambria Math" panose="02040503050406030204" pitchFamily="18" charset="0"/>
                                </a:rPr>
                                <m:t>𝒌</m:t>
                              </m:r>
                            </m:e>
                            <m:sup>
                              <m:d>
                                <m:dPr>
                                  <m:ctrlPr>
                                    <a:rPr lang="en-US" sz="2400" b="0" i="1" smtClean="0">
                                      <a:solidFill>
                                        <a:srgbClr val="002060"/>
                                      </a:solidFill>
                                      <a:latin typeface="Cambria Math" panose="02040503050406030204" pitchFamily="18" charset="0"/>
                                    </a:rPr>
                                  </m:ctrlPr>
                                </m:dPr>
                                <m:e>
                                  <m:r>
                                    <a:rPr lang="en-US" sz="2400" b="0" i="1" smtClean="0">
                                      <a:solidFill>
                                        <a:srgbClr val="002060"/>
                                      </a:solidFill>
                                      <a:latin typeface="Cambria Math" panose="02040503050406030204" pitchFamily="18" charset="0"/>
                                    </a:rPr>
                                    <m:t>1</m:t>
                                  </m:r>
                                </m:e>
                              </m:d>
                            </m:sup>
                          </m:sSup>
                          <m:r>
                            <a:rPr lang="en-US" sz="2400" b="0" i="1" smtClean="0">
                              <a:solidFill>
                                <a:srgbClr val="002060"/>
                              </a:solidFill>
                              <a:latin typeface="Cambria Math" panose="02040503050406030204" pitchFamily="18" charset="0"/>
                            </a:rPr>
                            <m:t>,</m:t>
                          </m:r>
                          <m:r>
                            <a:rPr lang="en-US" sz="2400" b="0" i="1" smtClean="0">
                              <a:solidFill>
                                <a:srgbClr val="002060"/>
                              </a:solidFill>
                              <a:latin typeface="Cambria Math" panose="02040503050406030204" pitchFamily="18" charset="0"/>
                            </a:rPr>
                            <m:t>𝑠</m:t>
                          </m:r>
                        </m:e>
                      </m:d>
                      <m:r>
                        <a:rPr lang="en-US" sz="2400" b="0" i="1" smtClean="0">
                          <a:solidFill>
                            <a:srgbClr val="002060"/>
                          </a:solidFill>
                          <a:latin typeface="Cambria Math" panose="02040503050406030204" pitchFamily="18" charset="0"/>
                        </a:rPr>
                        <m:t>+</m:t>
                      </m:r>
                      <m:r>
                        <a:rPr lang="en-US" sz="2400" b="0" i="1" smtClean="0">
                          <a:solidFill>
                            <a:srgbClr val="002060"/>
                          </a:solidFill>
                          <a:latin typeface="Cambria Math" panose="02040503050406030204" pitchFamily="18" charset="0"/>
                        </a:rPr>
                        <m:t>𝐹</m:t>
                      </m:r>
                      <m:d>
                        <m:dPr>
                          <m:ctrlPr>
                            <a:rPr lang="en-US" sz="2400" b="0" i="1" smtClean="0">
                              <a:solidFill>
                                <a:srgbClr val="002060"/>
                              </a:solidFill>
                              <a:latin typeface="Cambria Math" panose="02040503050406030204" pitchFamily="18" charset="0"/>
                            </a:rPr>
                          </m:ctrlPr>
                        </m:dPr>
                        <m:e>
                          <m:sSup>
                            <m:sSupPr>
                              <m:ctrlPr>
                                <a:rPr lang="en-US" sz="2400" b="0" i="1" smtClean="0">
                                  <a:solidFill>
                                    <a:srgbClr val="002060"/>
                                  </a:solidFill>
                                  <a:latin typeface="Cambria Math" panose="02040503050406030204" pitchFamily="18" charset="0"/>
                                </a:rPr>
                              </m:ctrlPr>
                            </m:sSupPr>
                            <m:e>
                              <m:r>
                                <a:rPr lang="en-US" sz="2400" b="1" i="1" smtClean="0">
                                  <a:solidFill>
                                    <a:srgbClr val="002060"/>
                                  </a:solidFill>
                                  <a:latin typeface="Cambria Math" panose="02040503050406030204" pitchFamily="18" charset="0"/>
                                </a:rPr>
                                <m:t>𝒌</m:t>
                              </m:r>
                            </m:e>
                            <m:sup>
                              <m:d>
                                <m:dPr>
                                  <m:ctrlPr>
                                    <a:rPr lang="en-US" sz="2400" b="0" i="1" smtClean="0">
                                      <a:solidFill>
                                        <a:srgbClr val="002060"/>
                                      </a:solidFill>
                                      <a:latin typeface="Cambria Math" panose="02040503050406030204" pitchFamily="18" charset="0"/>
                                    </a:rPr>
                                  </m:ctrlPr>
                                </m:dPr>
                                <m:e>
                                  <m:r>
                                    <a:rPr lang="en-US" sz="2400" b="0" i="1" smtClean="0">
                                      <a:solidFill>
                                        <a:srgbClr val="002060"/>
                                      </a:solidFill>
                                      <a:latin typeface="Cambria Math" panose="02040503050406030204" pitchFamily="18" charset="0"/>
                                    </a:rPr>
                                    <m:t>2</m:t>
                                  </m:r>
                                </m:e>
                              </m:d>
                            </m:sup>
                          </m:sSup>
                          <m:r>
                            <a:rPr lang="en-US" sz="2400" b="0" i="1" smtClean="0">
                              <a:solidFill>
                                <a:srgbClr val="002060"/>
                              </a:solidFill>
                              <a:latin typeface="Cambria Math" panose="02040503050406030204" pitchFamily="18" charset="0"/>
                            </a:rPr>
                            <m:t>,</m:t>
                          </m:r>
                          <m:r>
                            <a:rPr lang="en-US" sz="2400" b="0" i="1" smtClean="0">
                              <a:solidFill>
                                <a:srgbClr val="002060"/>
                              </a:solidFill>
                              <a:latin typeface="Cambria Math" panose="02040503050406030204" pitchFamily="18" charset="0"/>
                            </a:rPr>
                            <m:t>𝑠</m:t>
                          </m:r>
                        </m:e>
                      </m:d>
                      <m:r>
                        <a:rPr lang="en-US" sz="2400" b="0" i="1" smtClean="0">
                          <a:solidFill>
                            <a:srgbClr val="002060"/>
                          </a:solidFill>
                          <a:latin typeface="Cambria Math" panose="02040503050406030204" pitchFamily="18" charset="0"/>
                        </a:rPr>
                        <m:t>+</m:t>
                      </m:r>
                      <m:r>
                        <a:rPr lang="en-US" sz="2400" b="0" i="1" smtClean="0">
                          <a:solidFill>
                            <a:srgbClr val="002060"/>
                          </a:solidFill>
                          <a:latin typeface="Cambria Math" panose="02040503050406030204" pitchFamily="18" charset="0"/>
                        </a:rPr>
                        <m:t>𝑒</m:t>
                      </m:r>
                    </m:oMath>
                  </m:oMathPara>
                </a14:m>
                <a:endParaRPr lang="en-US" sz="2400" dirty="0">
                  <a:solidFill>
                    <a:srgbClr val="002060"/>
                  </a:solidFill>
                </a:endParaRPr>
              </a:p>
            </p:txBody>
          </p:sp>
        </mc:Choice>
        <mc:Fallback xmlns="">
          <p:sp>
            <p:nvSpPr>
              <p:cNvPr id="9" name="TextBox 8">
                <a:extLst>
                  <a:ext uri="{FF2B5EF4-FFF2-40B4-BE49-F238E27FC236}">
                    <a16:creationId xmlns:a16="http://schemas.microsoft.com/office/drawing/2014/main" id="{BDAC9C1C-C388-A7FF-F784-18E8CA2DAC8C}"/>
                  </a:ext>
                </a:extLst>
              </p:cNvPr>
              <p:cNvSpPr txBox="1">
                <a:spLocks noRot="1" noChangeAspect="1" noMove="1" noResize="1" noEditPoints="1" noAdjustHandles="1" noChangeArrowheads="1" noChangeShapeType="1" noTextEdit="1"/>
              </p:cNvSpPr>
              <p:nvPr/>
            </p:nvSpPr>
            <p:spPr>
              <a:xfrm>
                <a:off x="1784322" y="3478359"/>
                <a:ext cx="6076664" cy="423962"/>
              </a:xfrm>
              <a:prstGeom prst="rect">
                <a:avLst/>
              </a:prstGeom>
              <a:blipFill>
                <a:blip r:embed="rId6"/>
                <a:stretch>
                  <a:fillRect l="-625" b="-264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6C5123F1-1FBC-3BC5-07F7-9E8BA97F5083}"/>
                  </a:ext>
                </a:extLst>
              </p:cNvPr>
              <p:cNvSpPr txBox="1"/>
              <p:nvPr/>
            </p:nvSpPr>
            <p:spPr>
              <a:xfrm>
                <a:off x="7716602" y="3471083"/>
                <a:ext cx="3629776" cy="461665"/>
              </a:xfrm>
              <a:prstGeom prst="rect">
                <a:avLst/>
              </a:prstGeom>
              <a:noFill/>
            </p:spPr>
            <p:txBody>
              <a:bodyPr wrap="none" rtlCol="0">
                <a:spAutoFit/>
              </a:bodyPr>
              <a:lstStyle/>
              <a:p>
                <a:r>
                  <a:rPr lang="en-US" sz="2400" dirty="0">
                    <a:solidFill>
                      <a:srgbClr val="002060"/>
                    </a:solidFill>
                  </a:rPr>
                  <a:t>, </a:t>
                </a:r>
                <a14:m>
                  <m:oMath xmlns:m="http://schemas.openxmlformats.org/officeDocument/2006/math">
                    <m:r>
                      <a:rPr lang="en-US" sz="2400" b="0" i="0" smtClean="0">
                        <a:solidFill>
                          <a:srgbClr val="002060"/>
                        </a:solidFill>
                        <a:latin typeface="Cambria Math" panose="02040503050406030204" pitchFamily="18" charset="0"/>
                      </a:rPr>
                      <m:t> </m:t>
                    </m:r>
                    <m:r>
                      <a:rPr lang="en-US" sz="2400" b="0" i="1" smtClean="0">
                        <a:solidFill>
                          <a:srgbClr val="002060"/>
                        </a:solidFill>
                        <a:latin typeface="Cambria Math" panose="02040503050406030204" pitchFamily="18" charset="0"/>
                      </a:rPr>
                      <m:t>𝑒</m:t>
                    </m:r>
                    <m:r>
                      <a:rPr lang="en-US" sz="2400" b="0" i="1" smtClean="0">
                        <a:solidFill>
                          <a:srgbClr val="002060"/>
                        </a:solidFill>
                        <a:latin typeface="Cambria Math" panose="02040503050406030204" pitchFamily="18" charset="0"/>
                        <a:ea typeface="Cambria Math" panose="02040503050406030204" pitchFamily="18" charset="0"/>
                      </a:rPr>
                      <m:t>∈</m:t>
                    </m:r>
                    <m:d>
                      <m:dPr>
                        <m:begChr m:val="{"/>
                        <m:endChr m:val="}"/>
                        <m:ctrlPr>
                          <a:rPr lang="en-US" sz="2400" b="0" i="1" smtClean="0">
                            <a:solidFill>
                              <a:srgbClr val="002060"/>
                            </a:solidFill>
                            <a:latin typeface="Cambria Math" panose="02040503050406030204" pitchFamily="18" charset="0"/>
                            <a:ea typeface="Cambria Math" panose="02040503050406030204" pitchFamily="18" charset="0"/>
                          </a:rPr>
                        </m:ctrlPr>
                      </m:dPr>
                      <m:e>
                        <m:r>
                          <a:rPr lang="en-US" sz="2400" b="0" i="0" smtClean="0">
                            <a:solidFill>
                              <a:srgbClr val="002060"/>
                            </a:solidFill>
                            <a:latin typeface="Cambria Math" panose="02040503050406030204" pitchFamily="18" charset="0"/>
                            <a:ea typeface="Cambria Math" panose="02040503050406030204" pitchFamily="18" charset="0"/>
                          </a:rPr>
                          <m:t>0, 1</m:t>
                        </m:r>
                      </m:e>
                    </m:d>
                  </m:oMath>
                </a14:m>
                <a:r>
                  <a:rPr lang="en-US" sz="2400" dirty="0">
                    <a:solidFill>
                      <a:srgbClr val="002060"/>
                    </a:solidFill>
                  </a:rPr>
                  <a:t> is a small error  </a:t>
                </a:r>
              </a:p>
            </p:txBody>
          </p:sp>
        </mc:Choice>
        <mc:Fallback xmlns="">
          <p:sp>
            <p:nvSpPr>
              <p:cNvPr id="10" name="TextBox 9">
                <a:extLst>
                  <a:ext uri="{FF2B5EF4-FFF2-40B4-BE49-F238E27FC236}">
                    <a16:creationId xmlns:a16="http://schemas.microsoft.com/office/drawing/2014/main" id="{6C5123F1-1FBC-3BC5-07F7-9E8BA97F5083}"/>
                  </a:ext>
                </a:extLst>
              </p:cNvPr>
              <p:cNvSpPr txBox="1">
                <a:spLocks noRot="1" noChangeAspect="1" noMove="1" noResize="1" noEditPoints="1" noAdjustHandles="1" noChangeArrowheads="1" noChangeShapeType="1" noTextEdit="1"/>
              </p:cNvSpPr>
              <p:nvPr/>
            </p:nvSpPr>
            <p:spPr>
              <a:xfrm>
                <a:off x="7716602" y="3471083"/>
                <a:ext cx="3629776" cy="461665"/>
              </a:xfrm>
              <a:prstGeom prst="rect">
                <a:avLst/>
              </a:prstGeom>
              <a:blipFill>
                <a:blip r:embed="rId7"/>
                <a:stretch>
                  <a:fillRect l="-2439" t="-8108" r="-2439" b="-297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57A002BF-C7CE-1159-FDCD-28B699F543F4}"/>
                  </a:ext>
                </a:extLst>
              </p:cNvPr>
              <p:cNvSpPr txBox="1"/>
              <p:nvPr/>
            </p:nvSpPr>
            <p:spPr>
              <a:xfrm>
                <a:off x="3317800" y="6049292"/>
                <a:ext cx="5333565" cy="887166"/>
              </a:xfrm>
              <a:prstGeom prst="rect">
                <a:avLst/>
              </a:prstGeom>
              <a:noFill/>
            </p:spPr>
            <p:txBody>
              <a:bodyPr wrap="square" rtlCol="0">
                <a:spAutoFit/>
              </a:bodyPr>
              <a:lstStyle/>
              <a:p>
                <a:pPr algn="ctr"/>
                <a14:m>
                  <m:oMath xmlns:m="http://schemas.openxmlformats.org/officeDocument/2006/math">
                    <m:sSub>
                      <m:sSubPr>
                        <m:ctrlPr>
                          <a:rPr lang="en-US" sz="2400" b="0" i="1" smtClean="0">
                            <a:solidFill>
                              <a:srgbClr val="FF0000"/>
                            </a:solidFill>
                            <a:latin typeface="Cambria Math" panose="02040503050406030204" pitchFamily="18" charset="0"/>
                          </a:rPr>
                        </m:ctrlPr>
                      </m:sSubPr>
                      <m:e>
                        <m:r>
                          <m:rPr>
                            <m:sty m:val="p"/>
                          </m:rPr>
                          <a:rPr lang="en-US" sz="2400" b="0" i="0" smtClean="0">
                            <a:solidFill>
                              <a:srgbClr val="FF0000"/>
                            </a:solidFill>
                            <a:latin typeface="Cambria Math" panose="02040503050406030204" pitchFamily="18" charset="0"/>
                          </a:rPr>
                          <m:t>Enc</m:t>
                        </m:r>
                      </m:e>
                      <m:sub>
                        <m:r>
                          <a:rPr lang="en-US" sz="2400" b="0" i="1" smtClean="0">
                            <a:solidFill>
                              <a:srgbClr val="FF0000"/>
                            </a:solidFill>
                            <a:latin typeface="Cambria Math" panose="02040503050406030204" pitchFamily="18" charset="0"/>
                          </a:rPr>
                          <m:t>𝑘</m:t>
                        </m:r>
                      </m:sub>
                    </m:sSub>
                    <m:r>
                      <a:rPr lang="en-US" sz="2400" b="0" i="1" smtClean="0">
                        <a:solidFill>
                          <a:srgbClr val="FF0000"/>
                        </a:solidFill>
                        <a:latin typeface="Cambria Math" panose="02040503050406030204" pitchFamily="18" charset="0"/>
                      </a:rPr>
                      <m:t>(</m:t>
                    </m:r>
                    <m:sSub>
                      <m:sSubPr>
                        <m:ctrlPr>
                          <a:rPr lang="en-US" sz="2400" b="0" i="1" smtClean="0">
                            <a:solidFill>
                              <a:srgbClr val="FF0000"/>
                            </a:solidFill>
                            <a:latin typeface="Cambria Math" panose="02040503050406030204" pitchFamily="18" charset="0"/>
                          </a:rPr>
                        </m:ctrlPr>
                      </m:sSubPr>
                      <m:e>
                        <m:r>
                          <a:rPr lang="en-US" sz="2400" b="0" i="1" smtClean="0">
                            <a:solidFill>
                              <a:srgbClr val="FF0000"/>
                            </a:solidFill>
                            <a:latin typeface="Cambria Math" panose="02040503050406030204" pitchFamily="18" charset="0"/>
                          </a:rPr>
                          <m:t>𝑥</m:t>
                        </m:r>
                      </m:e>
                      <m:sub>
                        <m:r>
                          <a:rPr lang="en-US" sz="2400" b="0" i="1" smtClean="0">
                            <a:solidFill>
                              <a:srgbClr val="FF0000"/>
                            </a:solidFill>
                            <a:latin typeface="Cambria Math" panose="02040503050406030204" pitchFamily="18" charset="0"/>
                          </a:rPr>
                          <m:t>𝑖</m:t>
                        </m:r>
                        <m:r>
                          <a:rPr lang="en-US" sz="2400" b="0" i="1" smtClean="0">
                            <a:solidFill>
                              <a:srgbClr val="FF0000"/>
                            </a:solidFill>
                            <a:latin typeface="Cambria Math" panose="02040503050406030204" pitchFamily="18" charset="0"/>
                          </a:rPr>
                          <m:t>,</m:t>
                        </m:r>
                        <m:r>
                          <a:rPr lang="en-US" sz="2400" b="0" i="1" smtClean="0">
                            <a:solidFill>
                              <a:srgbClr val="FF0000"/>
                            </a:solidFill>
                            <a:latin typeface="Cambria Math" panose="02040503050406030204" pitchFamily="18" charset="0"/>
                          </a:rPr>
                          <m:t>𝑗</m:t>
                        </m:r>
                      </m:sub>
                    </m:sSub>
                    <m:r>
                      <a:rPr lang="en-US" sz="2400" b="0" i="1" smtClean="0">
                        <a:solidFill>
                          <a:srgbClr val="FF0000"/>
                        </a:solidFill>
                        <a:latin typeface="Cambria Math" panose="02040503050406030204" pitchFamily="18" charset="0"/>
                      </a:rPr>
                      <m:t>)</m:t>
                    </m:r>
                  </m:oMath>
                </a14:m>
                <a:r>
                  <a:rPr lang="en-US" sz="2400" b="0" dirty="0">
                    <a:solidFill>
                      <a:srgbClr val="FF0000"/>
                    </a:solidFill>
                  </a:rPr>
                  <a:t> </a:t>
                </a:r>
                <a14:m>
                  <m:oMath xmlns:m="http://schemas.openxmlformats.org/officeDocument/2006/math">
                    <m:r>
                      <a:rPr lang="en-US" sz="2400" b="0" i="1" smtClean="0">
                        <a:solidFill>
                          <a:srgbClr val="FF0000"/>
                        </a:solidFill>
                        <a:latin typeface="Cambria Math" panose="02040503050406030204" pitchFamily="18" charset="0"/>
                      </a:rPr>
                      <m:t>=</m:t>
                    </m:r>
                    <m:sSub>
                      <m:sSubPr>
                        <m:ctrlPr>
                          <a:rPr lang="en-US" sz="2400" i="1" smtClean="0">
                            <a:solidFill>
                              <a:srgbClr val="FF0000"/>
                            </a:solidFill>
                            <a:latin typeface="Cambria Math" panose="02040503050406030204" pitchFamily="18" charset="0"/>
                          </a:rPr>
                        </m:ctrlPr>
                      </m:sSubPr>
                      <m:e>
                        <m:r>
                          <a:rPr lang="en-US" sz="2400" b="0" i="1" smtClean="0">
                            <a:solidFill>
                              <a:srgbClr val="FF0000"/>
                            </a:solidFill>
                            <a:latin typeface="Cambria Math" panose="02040503050406030204" pitchFamily="18" charset="0"/>
                          </a:rPr>
                          <m:t>𝑥</m:t>
                        </m:r>
                      </m:e>
                      <m:sub>
                        <m:r>
                          <a:rPr lang="en-US" sz="2400" b="0" i="1" smtClean="0">
                            <a:solidFill>
                              <a:srgbClr val="FF0000"/>
                            </a:solidFill>
                            <a:latin typeface="Cambria Math" panose="02040503050406030204" pitchFamily="18" charset="0"/>
                          </a:rPr>
                          <m:t>𝑖</m:t>
                        </m:r>
                        <m:r>
                          <a:rPr lang="en-US" sz="2400" b="0" i="1" smtClean="0">
                            <a:solidFill>
                              <a:srgbClr val="FF0000"/>
                            </a:solidFill>
                            <a:latin typeface="Cambria Math" panose="02040503050406030204" pitchFamily="18" charset="0"/>
                          </a:rPr>
                          <m:t>,</m:t>
                        </m:r>
                        <m:r>
                          <a:rPr lang="en-US" sz="2400" b="0" i="1" smtClean="0">
                            <a:solidFill>
                              <a:srgbClr val="FF0000"/>
                            </a:solidFill>
                            <a:latin typeface="Cambria Math" panose="02040503050406030204" pitchFamily="18" charset="0"/>
                          </a:rPr>
                          <m:t>𝑗</m:t>
                        </m:r>
                      </m:sub>
                    </m:sSub>
                    <m:r>
                      <a:rPr lang="en-US" sz="2400" i="1">
                        <a:solidFill>
                          <a:srgbClr val="FF0000"/>
                        </a:solidFill>
                        <a:latin typeface="Cambria Math" panose="02040503050406030204" pitchFamily="18" charset="0"/>
                      </a:rPr>
                      <m:t>+</m:t>
                    </m:r>
                    <m:r>
                      <a:rPr lang="en-US" sz="2400" i="1">
                        <a:solidFill>
                          <a:srgbClr val="FF0000"/>
                        </a:solidFill>
                        <a:latin typeface="Cambria Math" panose="02040503050406030204" pitchFamily="18" charset="0"/>
                      </a:rPr>
                      <m:t>𝐹</m:t>
                    </m:r>
                    <m:d>
                      <m:dPr>
                        <m:ctrlPr>
                          <a:rPr lang="en-US" sz="2400" i="1">
                            <a:solidFill>
                              <a:srgbClr val="FF0000"/>
                            </a:solidFill>
                            <a:latin typeface="Cambria Math" panose="02040503050406030204" pitchFamily="18" charset="0"/>
                          </a:rPr>
                        </m:ctrlPr>
                      </m:dPr>
                      <m:e>
                        <m:sSub>
                          <m:sSubPr>
                            <m:ctrlPr>
                              <a:rPr lang="en-US" sz="2400" i="1">
                                <a:solidFill>
                                  <a:srgbClr val="FF0000"/>
                                </a:solidFill>
                                <a:latin typeface="Cambria Math" panose="02040503050406030204" pitchFamily="18" charset="0"/>
                              </a:rPr>
                            </m:ctrlPr>
                          </m:sSubPr>
                          <m:e>
                            <m:r>
                              <a:rPr lang="en-US" sz="2400" b="1" i="1">
                                <a:solidFill>
                                  <a:srgbClr val="FF0000"/>
                                </a:solidFill>
                                <a:latin typeface="Cambria Math" panose="02040503050406030204" pitchFamily="18" charset="0"/>
                              </a:rPr>
                              <m:t>𝒌</m:t>
                            </m:r>
                          </m:e>
                          <m:sub>
                            <m:r>
                              <a:rPr lang="en-US" sz="2400" i="1">
                                <a:solidFill>
                                  <a:srgbClr val="FF0000"/>
                                </a:solidFill>
                                <a:latin typeface="Cambria Math" panose="02040503050406030204" pitchFamily="18" charset="0"/>
                              </a:rPr>
                              <m:t>𝑗</m:t>
                            </m:r>
                          </m:sub>
                        </m:sSub>
                        <m:r>
                          <a:rPr lang="en-US" sz="2400" i="1">
                            <a:solidFill>
                              <a:srgbClr val="FF0000"/>
                            </a:solidFill>
                            <a:latin typeface="Cambria Math" panose="02040503050406030204" pitchFamily="18" charset="0"/>
                          </a:rPr>
                          <m:t>, </m:t>
                        </m:r>
                        <m:sSub>
                          <m:sSubPr>
                            <m:ctrlPr>
                              <a:rPr lang="en-US" sz="2400" i="1">
                                <a:solidFill>
                                  <a:srgbClr val="FF0000"/>
                                </a:solidFill>
                                <a:latin typeface="Cambria Math" panose="02040503050406030204" pitchFamily="18" charset="0"/>
                              </a:rPr>
                            </m:ctrlPr>
                          </m:sSubPr>
                          <m:e>
                            <m:r>
                              <a:rPr lang="en-US" sz="2400" i="1">
                                <a:solidFill>
                                  <a:srgbClr val="FF0000"/>
                                </a:solidFill>
                                <a:latin typeface="Cambria Math" panose="02040503050406030204" pitchFamily="18" charset="0"/>
                              </a:rPr>
                              <m:t>𝑠</m:t>
                            </m:r>
                          </m:e>
                          <m:sub>
                            <m:r>
                              <a:rPr lang="en-US" sz="2400" i="1">
                                <a:solidFill>
                                  <a:srgbClr val="FF0000"/>
                                </a:solidFill>
                                <a:latin typeface="Cambria Math" panose="02040503050406030204" pitchFamily="18" charset="0"/>
                              </a:rPr>
                              <m:t>𝑖</m:t>
                            </m:r>
                          </m:sub>
                        </m:sSub>
                      </m:e>
                    </m:d>
                    <m:r>
                      <a:rPr lang="en-US" sz="2400" b="0" i="1" smtClean="0">
                        <a:solidFill>
                          <a:srgbClr val="FF0000"/>
                        </a:solidFill>
                        <a:latin typeface="Cambria Math" panose="02040503050406030204" pitchFamily="18" charset="0"/>
                      </a:rPr>
                      <m:t> (</m:t>
                    </m:r>
                    <m:r>
                      <m:rPr>
                        <m:sty m:val="p"/>
                      </m:rPr>
                      <a:rPr lang="en-US" sz="2400" b="0" i="0" smtClean="0">
                        <a:solidFill>
                          <a:srgbClr val="FF0000"/>
                        </a:solidFill>
                        <a:latin typeface="Cambria Math" panose="02040503050406030204" pitchFamily="18" charset="0"/>
                      </a:rPr>
                      <m:t>mod</m:t>
                    </m:r>
                    <m:r>
                      <a:rPr lang="en-US" sz="2400" b="0" i="1" smtClean="0">
                        <a:solidFill>
                          <a:srgbClr val="FF0000"/>
                        </a:solidFill>
                        <a:latin typeface="Cambria Math" panose="02040503050406030204" pitchFamily="18" charset="0"/>
                      </a:rPr>
                      <m:t> </m:t>
                    </m:r>
                    <m:r>
                      <a:rPr lang="en-US" sz="2400" b="0" i="1" smtClean="0">
                        <a:solidFill>
                          <a:srgbClr val="FF0000"/>
                        </a:solidFill>
                        <a:latin typeface="Cambria Math" panose="02040503050406030204" pitchFamily="18" charset="0"/>
                      </a:rPr>
                      <m:t>𝑝</m:t>
                    </m:r>
                    <m:r>
                      <a:rPr lang="en-US" sz="2400" b="0" i="1" smtClean="0">
                        <a:solidFill>
                          <a:srgbClr val="FF0000"/>
                        </a:solidFill>
                        <a:latin typeface="Cambria Math" panose="02040503050406030204" pitchFamily="18" charset="0"/>
                      </a:rPr>
                      <m:t>) </m:t>
                    </m:r>
                  </m:oMath>
                </a14:m>
                <a:endParaRPr lang="en-US" sz="2400" dirty="0">
                  <a:solidFill>
                    <a:srgbClr val="FF0000"/>
                  </a:solidFill>
                </a:endParaRPr>
              </a:p>
              <a:p>
                <a:endParaRPr lang="en-US" sz="2400" dirty="0"/>
              </a:p>
            </p:txBody>
          </p:sp>
        </mc:Choice>
        <mc:Fallback xmlns="">
          <p:sp>
            <p:nvSpPr>
              <p:cNvPr id="20" name="TextBox 19">
                <a:extLst>
                  <a:ext uri="{FF2B5EF4-FFF2-40B4-BE49-F238E27FC236}">
                    <a16:creationId xmlns:a16="http://schemas.microsoft.com/office/drawing/2014/main" id="{57A002BF-C7CE-1159-FDCD-28B699F543F4}"/>
                  </a:ext>
                </a:extLst>
              </p:cNvPr>
              <p:cNvSpPr txBox="1">
                <a:spLocks noRot="1" noChangeAspect="1" noMove="1" noResize="1" noEditPoints="1" noAdjustHandles="1" noChangeArrowheads="1" noChangeShapeType="1" noTextEdit="1"/>
              </p:cNvSpPr>
              <p:nvPr/>
            </p:nvSpPr>
            <p:spPr>
              <a:xfrm>
                <a:off x="3317800" y="6049292"/>
                <a:ext cx="5333565" cy="887166"/>
              </a:xfrm>
              <a:prstGeom prst="rect">
                <a:avLst/>
              </a:prstGeom>
              <a:blipFill>
                <a:blip r:embed="rId8"/>
                <a:stretch>
                  <a:fillRect/>
                </a:stretch>
              </a:blipFill>
            </p:spPr>
            <p:txBody>
              <a:bodyPr/>
              <a:lstStyle/>
              <a:p>
                <a:r>
                  <a:rPr lang="en-US">
                    <a:noFill/>
                  </a:rPr>
                  <a:t> </a:t>
                </a:r>
              </a:p>
            </p:txBody>
          </p:sp>
        </mc:Fallback>
      </mc:AlternateContent>
      <p:pic>
        <p:nvPicPr>
          <p:cNvPr id="23" name="Picture 22" descr="A blue paper with a lock and a red padlock&#10;&#10;Description automatically generated">
            <a:extLst>
              <a:ext uri="{FF2B5EF4-FFF2-40B4-BE49-F238E27FC236}">
                <a16:creationId xmlns:a16="http://schemas.microsoft.com/office/drawing/2014/main" id="{88A428A4-67C1-C009-B82A-A54925F15FE2}"/>
              </a:ext>
            </a:extLst>
          </p:cNvPr>
          <p:cNvPicPr>
            <a:picLocks noChangeAspect="1"/>
          </p:cNvPicPr>
          <p:nvPr/>
        </p:nvPicPr>
        <p:blipFill>
          <a:blip r:embed="rId9"/>
          <a:stretch>
            <a:fillRect/>
          </a:stretch>
        </p:blipFill>
        <p:spPr>
          <a:xfrm>
            <a:off x="10319084" y="655972"/>
            <a:ext cx="1034716" cy="1034716"/>
          </a:xfrm>
          <a:prstGeom prst="rect">
            <a:avLst/>
          </a:prstGeom>
        </p:spPr>
      </p:pic>
      <p:pic>
        <p:nvPicPr>
          <p:cNvPr id="25" name="Picture 24" descr="A blue and white object with a key&#10;&#10;Description automatically generated">
            <a:extLst>
              <a:ext uri="{FF2B5EF4-FFF2-40B4-BE49-F238E27FC236}">
                <a16:creationId xmlns:a16="http://schemas.microsoft.com/office/drawing/2014/main" id="{3C943CB6-3CDB-6111-4449-39797AC31143}"/>
              </a:ext>
            </a:extLst>
          </p:cNvPr>
          <p:cNvPicPr>
            <a:picLocks noChangeAspect="1"/>
          </p:cNvPicPr>
          <p:nvPr/>
        </p:nvPicPr>
        <p:blipFill>
          <a:blip r:embed="rId10"/>
          <a:stretch>
            <a:fillRect/>
          </a:stretch>
        </p:blipFill>
        <p:spPr>
          <a:xfrm>
            <a:off x="9059443" y="839125"/>
            <a:ext cx="851563" cy="851563"/>
          </a:xfrm>
          <a:prstGeom prst="rect">
            <a:avLst/>
          </a:prstGeom>
        </p:spPr>
      </p:pic>
      <p:pic>
        <p:nvPicPr>
          <p:cNvPr id="29" name="Picture 28" descr="A symbol with a lock and plus sign&#10;&#10;Description automatically generated with medium confidence">
            <a:extLst>
              <a:ext uri="{FF2B5EF4-FFF2-40B4-BE49-F238E27FC236}">
                <a16:creationId xmlns:a16="http://schemas.microsoft.com/office/drawing/2014/main" id="{C0B159FA-9B47-A8A8-EF60-06B0B4F94981}"/>
              </a:ext>
            </a:extLst>
          </p:cNvPr>
          <p:cNvPicPr>
            <a:picLocks noChangeAspect="1"/>
          </p:cNvPicPr>
          <p:nvPr/>
        </p:nvPicPr>
        <p:blipFill>
          <a:blip r:embed="rId11"/>
          <a:stretch>
            <a:fillRect/>
          </a:stretch>
        </p:blipFill>
        <p:spPr>
          <a:xfrm>
            <a:off x="9059443" y="2267382"/>
            <a:ext cx="2274573" cy="1187833"/>
          </a:xfrm>
          <a:prstGeom prst="rect">
            <a:avLst/>
          </a:prstGeom>
        </p:spPr>
      </p:pic>
      <p:pic>
        <p:nvPicPr>
          <p:cNvPr id="31" name="Picture 30" descr="A green circle with a white padlock&#10;&#10;Description automatically generated">
            <a:extLst>
              <a:ext uri="{FF2B5EF4-FFF2-40B4-BE49-F238E27FC236}">
                <a16:creationId xmlns:a16="http://schemas.microsoft.com/office/drawing/2014/main" id="{7623557D-8D0B-9659-6FB2-B81F65641AE2}"/>
              </a:ext>
            </a:extLst>
          </p:cNvPr>
          <p:cNvPicPr>
            <a:picLocks noChangeAspect="1"/>
          </p:cNvPicPr>
          <p:nvPr/>
        </p:nvPicPr>
        <p:blipFill>
          <a:blip r:embed="rId12"/>
          <a:stretch>
            <a:fillRect/>
          </a:stretch>
        </p:blipFill>
        <p:spPr>
          <a:xfrm>
            <a:off x="10002253" y="4356991"/>
            <a:ext cx="1066701" cy="1066701"/>
          </a:xfrm>
          <a:prstGeom prst="rect">
            <a:avLst/>
          </a:prstGeom>
        </p:spPr>
      </p:pic>
      <p:pic>
        <p:nvPicPr>
          <p:cNvPr id="33" name="Picture 32" descr="A yellow lock and paper with numbers&#10;&#10;Description automatically generated">
            <a:extLst>
              <a:ext uri="{FF2B5EF4-FFF2-40B4-BE49-F238E27FC236}">
                <a16:creationId xmlns:a16="http://schemas.microsoft.com/office/drawing/2014/main" id="{2B3D56B5-4911-C46F-DD41-4FF1CAE5C462}"/>
              </a:ext>
            </a:extLst>
          </p:cNvPr>
          <p:cNvPicPr>
            <a:picLocks noChangeAspect="1"/>
          </p:cNvPicPr>
          <p:nvPr/>
        </p:nvPicPr>
        <p:blipFill>
          <a:blip r:embed="rId13"/>
          <a:stretch>
            <a:fillRect/>
          </a:stretch>
        </p:blipFill>
        <p:spPr>
          <a:xfrm>
            <a:off x="527308" y="5284793"/>
            <a:ext cx="1191475" cy="1191475"/>
          </a:xfrm>
          <a:prstGeom prst="rect">
            <a:avLst/>
          </a:prstGeom>
        </p:spPr>
      </p:pic>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37B1B802-B1C8-E1AB-AC88-377BA13DAE90}"/>
                  </a:ext>
                </a:extLst>
              </p:cNvPr>
              <p:cNvSpPr txBox="1"/>
              <p:nvPr/>
            </p:nvSpPr>
            <p:spPr>
              <a:xfrm>
                <a:off x="2489399" y="3954204"/>
                <a:ext cx="1908343" cy="41293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b="1" i="1" smtClean="0">
                          <a:solidFill>
                            <a:srgbClr val="7030A0"/>
                          </a:solidFill>
                          <a:latin typeface="Cambria Math" panose="02040503050406030204" pitchFamily="18" charset="0"/>
                        </a:rPr>
                        <m:t>𝒌</m:t>
                      </m:r>
                      <m:r>
                        <a:rPr lang="en-US" sz="2000" b="1" i="1" smtClean="0">
                          <a:solidFill>
                            <a:srgbClr val="7030A0"/>
                          </a:solidFill>
                          <a:latin typeface="Cambria Math" panose="02040503050406030204" pitchFamily="18" charset="0"/>
                        </a:rPr>
                        <m:t>=</m:t>
                      </m:r>
                      <m:sSup>
                        <m:sSupPr>
                          <m:ctrlPr>
                            <a:rPr lang="en-US" sz="2000" b="1" i="1" smtClean="0">
                              <a:solidFill>
                                <a:srgbClr val="7030A0"/>
                              </a:solidFill>
                              <a:latin typeface="Cambria Math" panose="02040503050406030204" pitchFamily="18" charset="0"/>
                            </a:rPr>
                          </m:ctrlPr>
                        </m:sSupPr>
                        <m:e>
                          <m:r>
                            <a:rPr lang="en-US" sz="2000" b="1" i="1" smtClean="0">
                              <a:solidFill>
                                <a:srgbClr val="7030A0"/>
                              </a:solidFill>
                              <a:latin typeface="Cambria Math" panose="02040503050406030204" pitchFamily="18" charset="0"/>
                            </a:rPr>
                            <m:t>𝒌</m:t>
                          </m:r>
                        </m:e>
                        <m:sup>
                          <m:r>
                            <a:rPr lang="en-US" sz="2000" b="1" i="1" smtClean="0">
                              <a:solidFill>
                                <a:srgbClr val="7030A0"/>
                              </a:solidFill>
                              <a:latin typeface="Cambria Math" panose="02040503050406030204" pitchFamily="18" charset="0"/>
                            </a:rPr>
                            <m:t>(</m:t>
                          </m:r>
                          <m:r>
                            <a:rPr lang="en-US" sz="2000" b="1" i="1" smtClean="0">
                              <a:solidFill>
                                <a:srgbClr val="7030A0"/>
                              </a:solidFill>
                              <a:latin typeface="Cambria Math" panose="02040503050406030204" pitchFamily="18" charset="0"/>
                            </a:rPr>
                            <m:t>𝟏</m:t>
                          </m:r>
                          <m:r>
                            <a:rPr lang="en-US" sz="2000" b="1" i="1" smtClean="0">
                              <a:solidFill>
                                <a:srgbClr val="7030A0"/>
                              </a:solidFill>
                              <a:latin typeface="Cambria Math" panose="02040503050406030204" pitchFamily="18" charset="0"/>
                            </a:rPr>
                            <m:t>)</m:t>
                          </m:r>
                        </m:sup>
                      </m:sSup>
                      <m:r>
                        <a:rPr lang="en-US" sz="2000" b="1" i="1" smtClean="0">
                          <a:solidFill>
                            <a:srgbClr val="7030A0"/>
                          </a:solidFill>
                          <a:latin typeface="Cambria Math" panose="02040503050406030204" pitchFamily="18" charset="0"/>
                        </a:rPr>
                        <m:t>+</m:t>
                      </m:r>
                      <m:sSup>
                        <m:sSupPr>
                          <m:ctrlPr>
                            <a:rPr lang="en-US" sz="2000" b="1" i="1" smtClean="0">
                              <a:solidFill>
                                <a:srgbClr val="7030A0"/>
                              </a:solidFill>
                              <a:latin typeface="Cambria Math" panose="02040503050406030204" pitchFamily="18" charset="0"/>
                            </a:rPr>
                          </m:ctrlPr>
                        </m:sSupPr>
                        <m:e>
                          <m:r>
                            <a:rPr lang="en-US" sz="2000" b="1" i="1" smtClean="0">
                              <a:solidFill>
                                <a:srgbClr val="7030A0"/>
                              </a:solidFill>
                              <a:latin typeface="Cambria Math" panose="02040503050406030204" pitchFamily="18" charset="0"/>
                            </a:rPr>
                            <m:t>𝒌</m:t>
                          </m:r>
                        </m:e>
                        <m:sup>
                          <m:r>
                            <a:rPr lang="en-US" sz="2000" b="1" i="1" smtClean="0">
                              <a:solidFill>
                                <a:srgbClr val="7030A0"/>
                              </a:solidFill>
                              <a:latin typeface="Cambria Math" panose="02040503050406030204" pitchFamily="18" charset="0"/>
                            </a:rPr>
                            <m:t>(</m:t>
                          </m:r>
                          <m:r>
                            <a:rPr lang="en-US" sz="2000" b="1" i="1" smtClean="0">
                              <a:solidFill>
                                <a:srgbClr val="7030A0"/>
                              </a:solidFill>
                              <a:latin typeface="Cambria Math" panose="02040503050406030204" pitchFamily="18" charset="0"/>
                            </a:rPr>
                            <m:t>𝟐</m:t>
                          </m:r>
                          <m:r>
                            <a:rPr lang="en-US" sz="2000" b="1" i="1" smtClean="0">
                              <a:solidFill>
                                <a:srgbClr val="7030A0"/>
                              </a:solidFill>
                              <a:latin typeface="Cambria Math" panose="02040503050406030204" pitchFamily="18" charset="0"/>
                            </a:rPr>
                            <m:t>)</m:t>
                          </m:r>
                        </m:sup>
                      </m:sSup>
                    </m:oMath>
                  </m:oMathPara>
                </a14:m>
                <a:endParaRPr lang="en-US" sz="2000" b="1" dirty="0">
                  <a:solidFill>
                    <a:srgbClr val="7030A0"/>
                  </a:solidFill>
                </a:endParaRPr>
              </a:p>
            </p:txBody>
          </p:sp>
        </mc:Choice>
        <mc:Fallback xmlns="">
          <p:sp>
            <p:nvSpPr>
              <p:cNvPr id="3" name="TextBox 2">
                <a:extLst>
                  <a:ext uri="{FF2B5EF4-FFF2-40B4-BE49-F238E27FC236}">
                    <a16:creationId xmlns:a16="http://schemas.microsoft.com/office/drawing/2014/main" id="{37B1B802-B1C8-E1AB-AC88-377BA13DAE90}"/>
                  </a:ext>
                </a:extLst>
              </p:cNvPr>
              <p:cNvSpPr txBox="1">
                <a:spLocks noRot="1" noChangeAspect="1" noMove="1" noResize="1" noEditPoints="1" noAdjustHandles="1" noChangeArrowheads="1" noChangeShapeType="1" noTextEdit="1"/>
              </p:cNvSpPr>
              <p:nvPr/>
            </p:nvSpPr>
            <p:spPr>
              <a:xfrm>
                <a:off x="2489399" y="3954204"/>
                <a:ext cx="1908343" cy="412934"/>
              </a:xfrm>
              <a:prstGeom prst="rect">
                <a:avLst/>
              </a:prstGeom>
              <a:blipFill>
                <a:blip r:embed="rId14"/>
                <a:stretch>
                  <a:fillRect/>
                </a:stretch>
              </a:blipFill>
            </p:spPr>
            <p:txBody>
              <a:bodyPr/>
              <a:lstStyle/>
              <a:p>
                <a:r>
                  <a:rPr lang="en-US">
                    <a:noFill/>
                  </a:rPr>
                  <a:t> </a:t>
                </a:r>
              </a:p>
            </p:txBody>
          </p:sp>
        </mc:Fallback>
      </mc:AlternateContent>
      <p:sp>
        <p:nvSpPr>
          <p:cNvPr id="11" name="Right Brace 10">
            <a:extLst>
              <a:ext uri="{FF2B5EF4-FFF2-40B4-BE49-F238E27FC236}">
                <a16:creationId xmlns:a16="http://schemas.microsoft.com/office/drawing/2014/main" id="{00804969-0139-7F09-E69F-A22F5C711602}"/>
              </a:ext>
            </a:extLst>
          </p:cNvPr>
          <p:cNvSpPr/>
          <p:nvPr/>
        </p:nvSpPr>
        <p:spPr>
          <a:xfrm rot="5400000">
            <a:off x="2685845" y="3251746"/>
            <a:ext cx="204052" cy="1396556"/>
          </a:xfrm>
          <a:prstGeom prst="rightBrace">
            <a:avLst/>
          </a:prstGeom>
          <a:ln w="19050">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Tree>
    <p:extLst>
      <p:ext uri="{BB962C8B-B14F-4D97-AF65-F5344CB8AC3E}">
        <p14:creationId xmlns:p14="http://schemas.microsoft.com/office/powerpoint/2010/main" val="2661436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25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linds(horizontal)">
                                      <p:cBhvr>
                                        <p:cTn id="12" dur="25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linds(horizontal)">
                                      <p:cBhvr>
                                        <p:cTn id="17" dur="250"/>
                                        <p:tgtEl>
                                          <p:spTgt spid="6"/>
                                        </p:tgtEl>
                                      </p:cBhvr>
                                    </p:animEffect>
                                  </p:childTnLst>
                                </p:cTn>
                              </p:par>
                              <p:par>
                                <p:cTn id="18" presetID="3" presetClass="entr" presetSubtype="10" fill="hold" grpId="0" nodeType="with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blinds(horizontal)">
                                      <p:cBhvr>
                                        <p:cTn id="20" dur="250"/>
                                        <p:tgtEl>
                                          <p:spTgt spid="9"/>
                                        </p:tgtEl>
                                      </p:cBhvr>
                                    </p:animEffect>
                                  </p:childTnLst>
                                </p:cTn>
                              </p:par>
                              <p:par>
                                <p:cTn id="21" presetID="3" presetClass="entr" presetSubtype="1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blinds(horizontal)">
                                      <p:cBhvr>
                                        <p:cTn id="23" dur="250"/>
                                        <p:tgtEl>
                                          <p:spTgt spid="10"/>
                                        </p:tgtEl>
                                      </p:cBhvr>
                                    </p:animEffect>
                                  </p:childTnLst>
                                </p:cTn>
                              </p:par>
                              <p:par>
                                <p:cTn id="24" presetID="3" presetClass="entr" presetSubtype="10" fill="hold" nodeType="withEffect">
                                  <p:stCondLst>
                                    <p:cond delay="0"/>
                                  </p:stCondLst>
                                  <p:childTnLst>
                                    <p:set>
                                      <p:cBhvr>
                                        <p:cTn id="25" dur="1" fill="hold">
                                          <p:stCondLst>
                                            <p:cond delay="0"/>
                                          </p:stCondLst>
                                        </p:cTn>
                                        <p:tgtEl>
                                          <p:spTgt spid="29"/>
                                        </p:tgtEl>
                                        <p:attrNameLst>
                                          <p:attrName>style.visibility</p:attrName>
                                        </p:attrNameLst>
                                      </p:cBhvr>
                                      <p:to>
                                        <p:strVal val="visible"/>
                                      </p:to>
                                    </p:set>
                                    <p:animEffect transition="in" filter="blinds(horizontal)">
                                      <p:cBhvr>
                                        <p:cTn id="26" dur="250"/>
                                        <p:tgtEl>
                                          <p:spTgt spid="29"/>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nodeType="clickEffect">
                                  <p:stCondLst>
                                    <p:cond delay="0"/>
                                  </p:stCondLst>
                                  <p:childTnLst>
                                    <p:set>
                                      <p:cBhvr>
                                        <p:cTn id="30" dur="1" fill="hold">
                                          <p:stCondLst>
                                            <p:cond delay="0"/>
                                          </p:stCondLst>
                                        </p:cTn>
                                        <p:tgtEl>
                                          <p:spTgt spid="31"/>
                                        </p:tgtEl>
                                        <p:attrNameLst>
                                          <p:attrName>style.visibility</p:attrName>
                                        </p:attrNameLst>
                                      </p:cBhvr>
                                      <p:to>
                                        <p:strVal val="visible"/>
                                      </p:to>
                                    </p:set>
                                    <p:animEffect transition="in" filter="blinds(horizontal)">
                                      <p:cBhvr>
                                        <p:cTn id="31" dur="250"/>
                                        <p:tgtEl>
                                          <p:spTgt spid="31"/>
                                        </p:tgtEl>
                                      </p:cBhvr>
                                    </p:animEffect>
                                  </p:childTnLst>
                                </p:cTn>
                              </p:par>
                              <p:par>
                                <p:cTn id="32" presetID="3" presetClass="entr" presetSubtype="10" fill="hold" nodeType="withEffect">
                                  <p:stCondLst>
                                    <p:cond delay="0"/>
                                  </p:stCondLst>
                                  <p:childTnLst>
                                    <p:set>
                                      <p:cBhvr>
                                        <p:cTn id="33" dur="1" fill="hold">
                                          <p:stCondLst>
                                            <p:cond delay="0"/>
                                          </p:stCondLst>
                                        </p:cTn>
                                        <p:tgtEl>
                                          <p:spTgt spid="5"/>
                                        </p:tgtEl>
                                        <p:attrNameLst>
                                          <p:attrName>style.visibility</p:attrName>
                                        </p:attrNameLst>
                                      </p:cBhvr>
                                      <p:to>
                                        <p:strVal val="visible"/>
                                      </p:to>
                                    </p:set>
                                    <p:animEffect transition="in" filter="blinds(horizontal)">
                                      <p:cBhvr>
                                        <p:cTn id="34" dur="250"/>
                                        <p:tgtEl>
                                          <p:spTgt spid="5"/>
                                        </p:tgtEl>
                                      </p:cBhvr>
                                    </p:animEffect>
                                  </p:childTnLst>
                                </p:cTn>
                              </p:par>
                              <p:par>
                                <p:cTn id="35" presetID="3" presetClass="entr" presetSubtype="10" fill="hold" grpId="0" nodeType="with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blinds(horizontal)">
                                      <p:cBhvr>
                                        <p:cTn id="37" dur="250"/>
                                        <p:tgtEl>
                                          <p:spTgt spid="11"/>
                                        </p:tgtEl>
                                      </p:cBhvr>
                                    </p:animEffect>
                                  </p:childTnLst>
                                </p:cTn>
                              </p:par>
                              <p:par>
                                <p:cTn id="38" presetID="3" presetClass="entr" presetSubtype="10" fill="hold" grpId="0" nodeType="withEffect">
                                  <p:stCondLst>
                                    <p:cond delay="0"/>
                                  </p:stCondLst>
                                  <p:childTnLst>
                                    <p:set>
                                      <p:cBhvr>
                                        <p:cTn id="39" dur="1" fill="hold">
                                          <p:stCondLst>
                                            <p:cond delay="0"/>
                                          </p:stCondLst>
                                        </p:cTn>
                                        <p:tgtEl>
                                          <p:spTgt spid="3"/>
                                        </p:tgtEl>
                                        <p:attrNameLst>
                                          <p:attrName>style.visibility</p:attrName>
                                        </p:attrNameLst>
                                      </p:cBhvr>
                                      <p:to>
                                        <p:strVal val="visible"/>
                                      </p:to>
                                    </p:set>
                                    <p:animEffect transition="in" filter="blinds(horizontal)">
                                      <p:cBhvr>
                                        <p:cTn id="40" dur="250"/>
                                        <p:tgtEl>
                                          <p:spTgt spid="3"/>
                                        </p:tgtEl>
                                      </p:cBhvr>
                                    </p:animEffect>
                                  </p:childTnLst>
                                </p:cTn>
                              </p:par>
                            </p:childTnLst>
                          </p:cTn>
                        </p:par>
                      </p:childTnLst>
                    </p:cTn>
                  </p:par>
                  <p:par>
                    <p:cTn id="41" fill="hold">
                      <p:stCondLst>
                        <p:cond delay="indefinite"/>
                      </p:stCondLst>
                      <p:childTnLst>
                        <p:par>
                          <p:cTn id="42" fill="hold">
                            <p:stCondLst>
                              <p:cond delay="0"/>
                            </p:stCondLst>
                            <p:childTnLst>
                              <p:par>
                                <p:cTn id="43" presetID="3" presetClass="entr" presetSubtype="10" fill="hold" grpId="0" nodeType="clickEffect">
                                  <p:stCondLst>
                                    <p:cond delay="0"/>
                                  </p:stCondLst>
                                  <p:childTnLst>
                                    <p:set>
                                      <p:cBhvr>
                                        <p:cTn id="44" dur="1" fill="hold">
                                          <p:stCondLst>
                                            <p:cond delay="0"/>
                                          </p:stCondLst>
                                        </p:cTn>
                                        <p:tgtEl>
                                          <p:spTgt spid="20"/>
                                        </p:tgtEl>
                                        <p:attrNameLst>
                                          <p:attrName>style.visibility</p:attrName>
                                        </p:attrNameLst>
                                      </p:cBhvr>
                                      <p:to>
                                        <p:strVal val="visible"/>
                                      </p:to>
                                    </p:set>
                                    <p:animEffect transition="in" filter="blinds(horizontal)">
                                      <p:cBhvr>
                                        <p:cTn id="45" dur="25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p:bldP spid="20" grpId="0"/>
      <p:bldP spid="3" grpId="0"/>
      <p:bldP spid="11"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2487</TotalTime>
  <Words>3066</Words>
  <Application>Microsoft Macintosh PowerPoint</Application>
  <PresentationFormat>Widescreen</PresentationFormat>
  <Paragraphs>393</Paragraphs>
  <Slides>23</Slides>
  <Notes>23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23</vt:i4>
      </vt:variant>
    </vt:vector>
  </HeadingPairs>
  <TitlesOfParts>
    <vt:vector size="32" baseType="lpstr">
      <vt:lpstr>Cambria Math</vt:lpstr>
      <vt:lpstr>Calibri</vt:lpstr>
      <vt:lpstr>Helvetica Neue</vt:lpstr>
      <vt:lpstr>Wingdings</vt:lpstr>
      <vt:lpstr>Bierstadt</vt:lpstr>
      <vt:lpstr>Calibri Light</vt:lpstr>
      <vt:lpstr>Arial</vt:lpstr>
      <vt:lpstr>Times New Roman</vt:lpstr>
      <vt:lpstr>Office Theme</vt:lpstr>
      <vt:lpstr>MUSES: Efficient Multi-User Searchable Encrypted Database</vt:lpstr>
      <vt:lpstr>Overview</vt:lpstr>
      <vt:lpstr>Overview</vt:lpstr>
      <vt:lpstr>Overview</vt:lpstr>
      <vt:lpstr>MUSES: Efficient Multi-Writer Encrypted Search</vt:lpstr>
      <vt:lpstr>System and Threat Model</vt:lpstr>
      <vt:lpstr>Search Index</vt:lpstr>
      <vt:lpstr>Compressing Search Index</vt:lpstr>
      <vt:lpstr>Encrypted Search Index</vt:lpstr>
      <vt:lpstr>Distributed Point Functions (DPFs)</vt:lpstr>
      <vt:lpstr>Leveraging DPFs to search</vt:lpstr>
      <vt:lpstr>Delegating Decryption</vt:lpstr>
      <vt:lpstr>Multiparty Oblivious Counting</vt:lpstr>
      <vt:lpstr>Multiparty Oblivious Padding</vt:lpstr>
      <vt:lpstr>Multiparty Oblivious Shuffling</vt:lpstr>
      <vt:lpstr>Final Step – Reverse Shuffling/Output</vt:lpstr>
      <vt:lpstr>Permission Revocation</vt:lpstr>
      <vt:lpstr>Evaluation - Configuration</vt:lpstr>
      <vt:lpstr>Evaluation – Search</vt:lpstr>
      <vt:lpstr>Evaluation – Permission Revocation</vt:lpstr>
      <vt:lpstr>Evaluation – Multiple Servers</vt:lpstr>
      <vt:lpstr>Conclusion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Le, Thanh Tung</dc:creator>
  <cp:lastModifiedBy>Le, Thanh Tung</cp:lastModifiedBy>
  <cp:revision>1966</cp:revision>
  <dcterms:created xsi:type="dcterms:W3CDTF">2023-02-20T15:22:04Z</dcterms:created>
  <dcterms:modified xsi:type="dcterms:W3CDTF">2024-11-30T21:36:33Z</dcterms:modified>
</cp:coreProperties>
</file>